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4" r:id="rId2"/>
    <p:sldId id="335" r:id="rId3"/>
    <p:sldId id="336" r:id="rId4"/>
    <p:sldId id="297" r:id="rId5"/>
    <p:sldId id="309" r:id="rId6"/>
    <p:sldId id="308" r:id="rId7"/>
    <p:sldId id="333" r:id="rId8"/>
    <p:sldId id="313" r:id="rId9"/>
    <p:sldId id="318" r:id="rId10"/>
    <p:sldId id="319" r:id="rId11"/>
    <p:sldId id="338" r:id="rId12"/>
    <p:sldId id="321" r:id="rId13"/>
    <p:sldId id="280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95" autoAdjust="0"/>
  </p:normalViewPr>
  <p:slideViewPr>
    <p:cSldViewPr>
      <p:cViewPr varScale="1">
        <p:scale>
          <a:sx n="83" d="100"/>
          <a:sy n="83" d="100"/>
        </p:scale>
        <p:origin x="167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csolny\Desktop\Data%20pr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csolny\Desktop\Data%20pr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viskozity v čase (dny)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5535992255542144"/>
          <c:y val="0.16855260168143604"/>
          <c:w val="0.79611566255434807"/>
          <c:h val="0.67777921097279215"/>
        </c:manualLayout>
      </c:layout>
      <c:scatterChart>
        <c:scatterStyle val="lineMarker"/>
        <c:varyColors val="0"/>
        <c:ser>
          <c:idx val="0"/>
          <c:order val="0"/>
          <c:tx>
            <c:v>PE sáček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List1!$H$20:$H$28</c:f>
              <c:numCache>
                <c:formatCode>General</c:formatCode>
                <c:ptCount val="9"/>
                <c:pt idx="0">
                  <c:v>0</c:v>
                </c:pt>
                <c:pt idx="1">
                  <c:v>90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  <c:pt idx="5">
                  <c:v>210</c:v>
                </c:pt>
                <c:pt idx="6">
                  <c:v>240</c:v>
                </c:pt>
                <c:pt idx="7">
                  <c:v>270</c:v>
                </c:pt>
                <c:pt idx="8">
                  <c:v>300</c:v>
                </c:pt>
              </c:numCache>
            </c:numRef>
          </c:xVal>
          <c:yVal>
            <c:numRef>
              <c:f>List1!$I$20:$I$28</c:f>
              <c:numCache>
                <c:formatCode>General</c:formatCode>
                <c:ptCount val="9"/>
                <c:pt idx="0">
                  <c:v>2050</c:v>
                </c:pt>
                <c:pt idx="1">
                  <c:v>2140</c:v>
                </c:pt>
                <c:pt idx="2">
                  <c:v>2130</c:v>
                </c:pt>
                <c:pt idx="3">
                  <c:v>2000</c:v>
                </c:pt>
                <c:pt idx="4">
                  <c:v>2010</c:v>
                </c:pt>
                <c:pt idx="5">
                  <c:v>1920</c:v>
                </c:pt>
                <c:pt idx="6">
                  <c:v>1900</c:v>
                </c:pt>
                <c:pt idx="7">
                  <c:v>1920</c:v>
                </c:pt>
                <c:pt idx="8">
                  <c:v>1900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E0-4ACC-85AD-0358BFD19C66}"/>
            </c:ext>
          </c:extLst>
        </c:ser>
        <c:ser>
          <c:idx val="1"/>
          <c:order val="1"/>
          <c:tx>
            <c:v>Papírový sáček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List1!$H$20:$H$28</c:f>
              <c:numCache>
                <c:formatCode>General</c:formatCode>
                <c:ptCount val="9"/>
                <c:pt idx="0">
                  <c:v>0</c:v>
                </c:pt>
                <c:pt idx="1">
                  <c:v>90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  <c:pt idx="5">
                  <c:v>210</c:v>
                </c:pt>
                <c:pt idx="6">
                  <c:v>240</c:v>
                </c:pt>
                <c:pt idx="7">
                  <c:v>270</c:v>
                </c:pt>
                <c:pt idx="8">
                  <c:v>300</c:v>
                </c:pt>
              </c:numCache>
            </c:numRef>
          </c:xVal>
          <c:yVal>
            <c:numRef>
              <c:f>List1!$J$20:$J$28</c:f>
              <c:numCache>
                <c:formatCode>General</c:formatCode>
                <c:ptCount val="9"/>
                <c:pt idx="0">
                  <c:v>2050</c:v>
                </c:pt>
                <c:pt idx="1">
                  <c:v>2030</c:v>
                </c:pt>
                <c:pt idx="2">
                  <c:v>1880</c:v>
                </c:pt>
                <c:pt idx="3">
                  <c:v>1680</c:v>
                </c:pt>
                <c:pt idx="4">
                  <c:v>1340</c:v>
                </c:pt>
                <c:pt idx="5">
                  <c:v>900</c:v>
                </c:pt>
                <c:pt idx="6">
                  <c:v>1040</c:v>
                </c:pt>
                <c:pt idx="7">
                  <c:v>920</c:v>
                </c:pt>
                <c:pt idx="8">
                  <c:v>870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E0-4ACC-85AD-0358BFD19C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869456"/>
        <c:axId val="431866176"/>
      </c:scatterChart>
      <c:valAx>
        <c:axId val="4318694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Stáří (dny)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1866176"/>
        <c:crosses val="autoZero"/>
        <c:crossBetween val="midCat"/>
      </c:valAx>
      <c:valAx>
        <c:axId val="431866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Viskozita (mPa.s)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18694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lepivosti v čase (K750 Meratti</a:t>
            </a:r>
            <a:r>
              <a:rPr lang="cs-CZ" baseline="0"/>
              <a:t>)</a:t>
            </a:r>
            <a:endParaRPr lang="cs-CZ"/>
          </a:p>
        </c:rich>
      </c:tx>
      <c:layout>
        <c:manualLayout>
          <c:xMode val="edge"/>
          <c:yMode val="edge"/>
          <c:x val="0.30517470505905242"/>
          <c:y val="4.0899795501022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2844411189776828"/>
          <c:y val="0.1190152876411682"/>
          <c:w val="0.82303150638932521"/>
          <c:h val="0.64888560662993211"/>
        </c:manualLayout>
      </c:layout>
      <c:scatterChart>
        <c:scatterStyle val="lineMarker"/>
        <c:varyColors val="0"/>
        <c:ser>
          <c:idx val="0"/>
          <c:order val="0"/>
          <c:tx>
            <c:v>PE sáček</c:v>
          </c:tx>
          <c:spPr>
            <a:ln w="2540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List1!$H$20:$H$28</c:f>
              <c:numCache>
                <c:formatCode>General</c:formatCode>
                <c:ptCount val="9"/>
                <c:pt idx="0">
                  <c:v>0</c:v>
                </c:pt>
                <c:pt idx="1">
                  <c:v>90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  <c:pt idx="5">
                  <c:v>210</c:v>
                </c:pt>
                <c:pt idx="6">
                  <c:v>240</c:v>
                </c:pt>
                <c:pt idx="7">
                  <c:v>270</c:v>
                </c:pt>
                <c:pt idx="8">
                  <c:v>300</c:v>
                </c:pt>
              </c:numCache>
            </c:numRef>
          </c:xVal>
          <c:yVal>
            <c:numRef>
              <c:f>List1!$J$34:$J$42</c:f>
              <c:numCache>
                <c:formatCode>General</c:formatCode>
                <c:ptCount val="9"/>
                <c:pt idx="0">
                  <c:v>75</c:v>
                </c:pt>
                <c:pt idx="1">
                  <c:v>75</c:v>
                </c:pt>
                <c:pt idx="2">
                  <c:v>70</c:v>
                </c:pt>
                <c:pt idx="3">
                  <c:v>75</c:v>
                </c:pt>
                <c:pt idx="4">
                  <c:v>75</c:v>
                </c:pt>
                <c:pt idx="5">
                  <c:v>70</c:v>
                </c:pt>
                <c:pt idx="6">
                  <c:v>75</c:v>
                </c:pt>
                <c:pt idx="7">
                  <c:v>75</c:v>
                </c:pt>
                <c:pt idx="8">
                  <c:v>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48-450E-B076-FE7FAD3C5989}"/>
            </c:ext>
          </c:extLst>
        </c:ser>
        <c:ser>
          <c:idx val="1"/>
          <c:order val="1"/>
          <c:tx>
            <c:v>Papírový sáček</c:v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List1!$H$20:$H$28</c:f>
              <c:numCache>
                <c:formatCode>General</c:formatCode>
                <c:ptCount val="9"/>
                <c:pt idx="0">
                  <c:v>0</c:v>
                </c:pt>
                <c:pt idx="1">
                  <c:v>90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  <c:pt idx="5">
                  <c:v>210</c:v>
                </c:pt>
                <c:pt idx="6">
                  <c:v>240</c:v>
                </c:pt>
                <c:pt idx="7">
                  <c:v>270</c:v>
                </c:pt>
                <c:pt idx="8">
                  <c:v>300</c:v>
                </c:pt>
              </c:numCache>
            </c:numRef>
          </c:xVal>
          <c:yVal>
            <c:numRef>
              <c:f>List1!$K$34:$K$42</c:f>
              <c:numCache>
                <c:formatCode>General</c:formatCode>
                <c:ptCount val="9"/>
                <c:pt idx="0">
                  <c:v>75</c:v>
                </c:pt>
                <c:pt idx="1">
                  <c:v>75</c:v>
                </c:pt>
                <c:pt idx="2">
                  <c:v>80</c:v>
                </c:pt>
                <c:pt idx="3">
                  <c:v>80</c:v>
                </c:pt>
                <c:pt idx="4">
                  <c:v>85</c:v>
                </c:pt>
                <c:pt idx="5">
                  <c:v>85</c:v>
                </c:pt>
                <c:pt idx="6">
                  <c:v>90</c:v>
                </c:pt>
                <c:pt idx="7">
                  <c:v>95</c:v>
                </c:pt>
                <c:pt idx="8">
                  <c:v>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48-450E-B076-FE7FAD3C5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1869456"/>
        <c:axId val="431866176"/>
      </c:scatterChart>
      <c:valAx>
        <c:axId val="431869456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Stáří (dny)</a:t>
                </a:r>
              </a:p>
            </c:rich>
          </c:tx>
          <c:layout>
            <c:manualLayout>
              <c:xMode val="edge"/>
              <c:yMode val="edge"/>
              <c:x val="0.49400801643980546"/>
              <c:y val="0.83565080949748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1866176"/>
        <c:crossesAt val="100"/>
        <c:crossBetween val="midCat"/>
      </c:valAx>
      <c:valAx>
        <c:axId val="431866176"/>
        <c:scaling>
          <c:orientation val="maxMin"/>
          <c:min val="6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b="1"/>
                  <a:t>Lepivost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31869456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4E1EB-5A2B-4C56-962F-1EF17E32E39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ABA47-55E7-4561-90A9-94DE438AB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777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ABA47-55E7-4561-90A9-94DE438AB0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5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2910" y="3786190"/>
            <a:ext cx="7129490" cy="185261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2433-0B85-43F3-BC38-1E4E745095C3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1B91-2BDF-4DEE-9D2E-720DE3A0B4C5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B26A4-768B-4FC8-A522-45F4F442C75F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3" descr="mrc_ppt_next_topBLK_en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DAAB9-B102-40BA-B31E-D3C4D36E4FF5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 descr="mrc_ppt_next_topBAR_eng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6304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686436" cy="1080000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C1EF-2A3F-44B2-ACA3-1734331F1951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B404-5198-4821-B813-F9DF7A24DDBB}" type="datetime1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731F2-8CBE-4F79-8E08-C9EEF70AE3E2}" type="datetime1">
              <a:rPr lang="cs-CZ" smtClean="0"/>
              <a:t>16.11.2021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B0099-7A69-4376-91BA-53E793802489}" type="datetime1">
              <a:rPr lang="cs-CZ" smtClean="0"/>
              <a:t>16.11.2021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94108-7D7B-4A30-AADA-E78232838912}" type="datetime1">
              <a:rPr lang="cs-CZ" smtClean="0"/>
              <a:t>16.11.2021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A300-5CDD-41E6-9240-33B5D19570AF}" type="datetime1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97ECC-77A2-456C-B161-AB66C9761221}" type="datetime1">
              <a:rPr lang="cs-CZ" smtClean="0"/>
              <a:t>16.11.2021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2714612" y="274638"/>
            <a:ext cx="59721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797DE-854A-47F5-BCD6-D0DFC090F98A}" type="datetime1">
              <a:rPr lang="cs-CZ" smtClean="0"/>
              <a:t>16.11.2021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26556-9178-4BEF-9E3A-6414494CD95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ailto:xcmarkom@fch.vut.cz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684" y="2130425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err="1" smtClean="0"/>
              <a:t>Vývoj</a:t>
            </a:r>
            <a:r>
              <a:rPr lang="en-US" sz="3200" b="1" dirty="0" smtClean="0"/>
              <a:t> </a:t>
            </a:r>
            <a:r>
              <a:rPr lang="en-US" sz="3200" b="1" dirty="0" err="1"/>
              <a:t>sypkých</a:t>
            </a:r>
            <a:r>
              <a:rPr lang="en-US" sz="3200" b="1" dirty="0"/>
              <a:t> </a:t>
            </a:r>
            <a:r>
              <a:rPr lang="en-US" sz="3200" b="1" dirty="0" err="1"/>
              <a:t>ekologických</a:t>
            </a:r>
            <a:r>
              <a:rPr lang="en-US" sz="3200" b="1" dirty="0"/>
              <a:t> </a:t>
            </a:r>
            <a:r>
              <a:rPr lang="en-US" sz="3200" b="1" dirty="0" err="1"/>
              <a:t>pojiv</a:t>
            </a:r>
            <a:r>
              <a:rPr lang="en-US" sz="3200" b="1" dirty="0"/>
              <a:t> pro </a:t>
            </a:r>
            <a:r>
              <a:rPr lang="en-US" sz="3200" b="1" dirty="0" err="1"/>
              <a:t>papírové</a:t>
            </a:r>
            <a:r>
              <a:rPr lang="en-US" sz="3200" b="1" dirty="0"/>
              <a:t> </a:t>
            </a:r>
            <a:r>
              <a:rPr lang="en-US" sz="3200" b="1" dirty="0" err="1"/>
              <a:t>výrobky</a:t>
            </a:r>
            <a:r>
              <a:rPr lang="en-US" sz="3200" b="1" dirty="0"/>
              <a:t> </a:t>
            </a:r>
            <a:r>
              <a:rPr lang="en-US" sz="3200" b="1" dirty="0" smtClean="0"/>
              <a:t>-</a:t>
            </a:r>
            <a:r>
              <a:rPr lang="cs-CZ" sz="3200" b="1" dirty="0" smtClean="0"/>
              <a:t> </a:t>
            </a:r>
            <a:r>
              <a:rPr lang="en-US" sz="3200" b="1" dirty="0" err="1" smtClean="0"/>
              <a:t>stabilita</a:t>
            </a:r>
            <a:r>
              <a:rPr lang="en-US" sz="3200" b="1" dirty="0" smtClean="0"/>
              <a:t> </a:t>
            </a:r>
            <a:r>
              <a:rPr lang="en-US" sz="3200" b="1" dirty="0" err="1"/>
              <a:t>sypké</a:t>
            </a:r>
            <a:r>
              <a:rPr lang="en-US" sz="3200" b="1" dirty="0"/>
              <a:t> </a:t>
            </a:r>
            <a:r>
              <a:rPr lang="en-US" sz="3200" b="1" dirty="0" err="1" smtClean="0"/>
              <a:t>směsi</a:t>
            </a:r>
            <a:r>
              <a:rPr lang="cs-CZ" sz="3200" b="1" dirty="0" smtClean="0"/>
              <a:t> TRIO FV40379</a:t>
            </a:r>
            <a:endParaRPr lang="cs-CZ" sz="3200" dirty="0"/>
          </a:p>
        </p:txBody>
      </p:sp>
      <p:pic>
        <p:nvPicPr>
          <p:cNvPr id="6" name="Obrázek 5" descr="mrc_home01_publ_eng_l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0640"/>
            <a:ext cx="9144000" cy="173736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619672" y="5373216"/>
            <a:ext cx="691276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:\INFO\GrafickyManualFCH_OD_2015-09\loga a písma\1-zakladni\CZ\PNG\FCH_barevne_RGB_C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544480"/>
            <a:ext cx="3563033" cy="8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3928" y="5544480"/>
            <a:ext cx="7129490" cy="1852610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Ing. </a:t>
            </a:r>
            <a:r>
              <a:rPr lang="cs-CZ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Tomáš Solný, </a:t>
            </a:r>
            <a:r>
              <a:rPr lang="cs-CZ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Ph.D.</a:t>
            </a:r>
          </a:p>
          <a:p>
            <a:pPr algn="ctr"/>
            <a:r>
              <a:rPr lang="cs-CZ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4"/>
              </a:rPr>
              <a:t>xcsolny@fch.vut.cz</a:t>
            </a:r>
            <a:endParaRPr lang="cs-CZ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1</a:t>
            </a:fld>
            <a:endParaRPr lang="cs-CZ"/>
          </a:p>
        </p:txBody>
      </p:sp>
      <p:pic>
        <p:nvPicPr>
          <p:cNvPr id="1028" name="Picture 4" descr="C:\Users\Tomas Solny\Desktop\TOPCORE\TOPCORE logo max kvalita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96" y="483382"/>
            <a:ext cx="4319055" cy="124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86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NGL – </a:t>
            </a:r>
            <a:r>
              <a:rPr lang="cs-CZ" dirty="0" smtClean="0"/>
              <a:t>tekutá lepidla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10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082812"/>
              </p:ext>
            </p:extLst>
          </p:nvPr>
        </p:nvGraphicFramePr>
        <p:xfrm>
          <a:off x="2639226" y="1700808"/>
          <a:ext cx="640871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 txBox="1">
            <a:spLocks/>
          </p:cNvSpPr>
          <p:nvPr/>
        </p:nvSpPr>
        <p:spPr>
          <a:xfrm>
            <a:off x="1" y="1758516"/>
            <a:ext cx="2843808" cy="4133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Stabilita</a:t>
            </a:r>
          </a:p>
          <a:p>
            <a:r>
              <a:rPr lang="en-US" sz="1600" dirty="0" err="1" smtClean="0"/>
              <a:t>Nejlepší</a:t>
            </a:r>
            <a:r>
              <a:rPr lang="en-US" sz="1600" dirty="0" smtClean="0"/>
              <a:t> </a:t>
            </a:r>
            <a:r>
              <a:rPr lang="en-US" sz="1600" dirty="0" err="1" smtClean="0"/>
              <a:t>uchování</a:t>
            </a:r>
            <a:r>
              <a:rPr lang="en-US" sz="1600" dirty="0" smtClean="0"/>
              <a:t> </a:t>
            </a:r>
            <a:r>
              <a:rPr lang="en-US" sz="1600" dirty="0" err="1" smtClean="0"/>
              <a:t>sypkých</a:t>
            </a:r>
            <a:r>
              <a:rPr lang="en-US" sz="1600" dirty="0" smtClean="0"/>
              <a:t> </a:t>
            </a:r>
            <a:r>
              <a:rPr lang="en-US" sz="1600" dirty="0" err="1" smtClean="0"/>
              <a:t>směsí</a:t>
            </a:r>
            <a:r>
              <a:rPr lang="en-US" sz="1600" dirty="0" smtClean="0"/>
              <a:t> </a:t>
            </a:r>
            <a:endParaRPr lang="cs-CZ" sz="1600" dirty="0" smtClean="0"/>
          </a:p>
          <a:p>
            <a:pPr lvl="1"/>
            <a:r>
              <a:rPr lang="en-US" sz="1400" b="1" dirty="0" err="1" smtClean="0"/>
              <a:t>papírový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pytel</a:t>
            </a:r>
            <a:r>
              <a:rPr lang="en-US" sz="1400" b="1" dirty="0" smtClean="0"/>
              <a:t> s </a:t>
            </a:r>
            <a:r>
              <a:rPr lang="en-US" sz="1400" b="1" dirty="0" err="1" smtClean="0"/>
              <a:t>igelitovou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vložkou</a:t>
            </a:r>
            <a:r>
              <a:rPr lang="cs-CZ" sz="1400" b="1" dirty="0" smtClean="0"/>
              <a:t/>
            </a:r>
            <a:br>
              <a:rPr lang="cs-CZ" sz="1400" b="1" dirty="0" smtClean="0"/>
            </a:br>
            <a:r>
              <a:rPr lang="en-US" sz="1400" dirty="0" err="1" smtClean="0"/>
              <a:t>po</a:t>
            </a:r>
            <a:r>
              <a:rPr lang="en-US" sz="1400" dirty="0" smtClean="0"/>
              <a:t> 4 </a:t>
            </a:r>
            <a:r>
              <a:rPr lang="en-US" sz="1400" dirty="0" err="1" smtClean="0"/>
              <a:t>měsících</a:t>
            </a:r>
            <a:r>
              <a:rPr lang="en-US" sz="1400" dirty="0" smtClean="0"/>
              <a:t> </a:t>
            </a:r>
            <a:r>
              <a:rPr lang="en-US" sz="1400" dirty="0" err="1" smtClean="0"/>
              <a:t>dochází</a:t>
            </a:r>
            <a:r>
              <a:rPr lang="en-US" sz="1400" dirty="0" smtClean="0"/>
              <a:t> k </a:t>
            </a:r>
            <a:r>
              <a:rPr lang="en-US" sz="1400" dirty="0" err="1" smtClean="0"/>
              <a:t>razantnímu</a:t>
            </a:r>
            <a:r>
              <a:rPr lang="en-US" sz="1400" dirty="0" smtClean="0"/>
              <a:t> </a:t>
            </a:r>
            <a:r>
              <a:rPr lang="en-US" sz="1400" dirty="0" err="1" smtClean="0"/>
              <a:t>snížení</a:t>
            </a:r>
            <a:r>
              <a:rPr lang="en-US" sz="1400" dirty="0" smtClean="0"/>
              <a:t> </a:t>
            </a:r>
            <a:r>
              <a:rPr lang="en-US" sz="1400" dirty="0" err="1" smtClean="0"/>
              <a:t>viskozity</a:t>
            </a:r>
            <a:r>
              <a:rPr lang="en-US" sz="1400" dirty="0" smtClean="0"/>
              <a:t> u </a:t>
            </a:r>
            <a:r>
              <a:rPr lang="en-US" sz="1400" dirty="0" err="1" smtClean="0"/>
              <a:t>papírového</a:t>
            </a:r>
            <a:r>
              <a:rPr lang="en-US" sz="1400" dirty="0" smtClean="0"/>
              <a:t> </a:t>
            </a:r>
            <a:r>
              <a:rPr lang="en-US" sz="1400" dirty="0" err="1" smtClean="0"/>
              <a:t>pytle</a:t>
            </a:r>
            <a:r>
              <a:rPr lang="cs-CZ" sz="1400" dirty="0" smtClean="0"/>
              <a:t> bez vložky</a:t>
            </a:r>
          </a:p>
          <a:p>
            <a:pPr lvl="1"/>
            <a:r>
              <a:rPr lang="en-US" sz="1400" dirty="0" err="1" smtClean="0"/>
              <a:t>následováno</a:t>
            </a:r>
            <a:r>
              <a:rPr lang="en-US" sz="1400" dirty="0" smtClean="0"/>
              <a:t> je o 3 </a:t>
            </a:r>
            <a:r>
              <a:rPr lang="en-US" sz="1400" dirty="0" err="1" smtClean="0"/>
              <a:t>měsíce</a:t>
            </a:r>
            <a:r>
              <a:rPr lang="en-US" sz="1400" dirty="0" smtClean="0"/>
              <a:t> </a:t>
            </a:r>
            <a:r>
              <a:rPr lang="en-US" sz="1400" dirty="0" err="1" smtClean="0"/>
              <a:t>později</a:t>
            </a:r>
            <a:r>
              <a:rPr lang="en-US" sz="1400" dirty="0" smtClean="0"/>
              <a:t> </a:t>
            </a:r>
            <a:r>
              <a:rPr lang="en-US" sz="1400" dirty="0" err="1" smtClean="0"/>
              <a:t>snížením</a:t>
            </a:r>
            <a:r>
              <a:rPr lang="en-US" sz="1400" dirty="0" smtClean="0"/>
              <a:t> </a:t>
            </a:r>
            <a:r>
              <a:rPr lang="en-US" sz="1400" dirty="0" err="1" smtClean="0"/>
              <a:t>výkonu</a:t>
            </a:r>
            <a:r>
              <a:rPr lang="en-US" sz="1400" dirty="0" smtClean="0"/>
              <a:t> </a:t>
            </a:r>
            <a:r>
              <a:rPr lang="en-US" sz="1400" dirty="0" err="1" smtClean="0"/>
              <a:t>lepidla</a:t>
            </a:r>
            <a:r>
              <a:rPr lang="cs-CZ" sz="1400" dirty="0" smtClean="0"/>
              <a:t> igelitového sáčku </a:t>
            </a:r>
            <a:br>
              <a:rPr lang="cs-CZ" sz="1400" dirty="0" smtClean="0"/>
            </a:br>
            <a:r>
              <a:rPr lang="cs-CZ" sz="1400" dirty="0" smtClean="0"/>
              <a:t>(simulace s igelitovou vložkou)</a:t>
            </a:r>
            <a:endParaRPr lang="en-US" sz="1400" dirty="0" smtClean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71672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NGL – </a:t>
            </a:r>
            <a:r>
              <a:rPr lang="cs-CZ" dirty="0" smtClean="0"/>
              <a:t>tekutá lepidla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954560" cy="45259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dirty="0" smtClean="0"/>
              <a:t>Stabilita</a:t>
            </a:r>
          </a:p>
          <a:p>
            <a:r>
              <a:rPr lang="cs-CZ" sz="1400" dirty="0" smtClean="0"/>
              <a:t>6 měsíců velkovýroba i malovýroba</a:t>
            </a:r>
          </a:p>
          <a:p>
            <a:r>
              <a:rPr lang="cs-CZ" sz="1400" dirty="0" smtClean="0"/>
              <a:t>Pro zákazníka garance max. 2 měsíce (mikrobiologie)</a:t>
            </a:r>
          </a:p>
          <a:p>
            <a:r>
              <a:rPr lang="cs-CZ" sz="1400" dirty="0" smtClean="0"/>
              <a:t>Nutnost stabilního dextrinu</a:t>
            </a:r>
          </a:p>
          <a:p>
            <a:r>
              <a:rPr lang="cs-CZ" sz="1400" dirty="0" smtClean="0"/>
              <a:t>Pro sypké směsi je stanovena trvanlivost tekutého lepidla na 10 dnů – probíhá opět sledování (není biocid, méně stabilní dextrin)</a:t>
            </a:r>
          </a:p>
          <a:p>
            <a:pPr marL="457200" lvl="1" indent="0">
              <a:buNone/>
            </a:pPr>
            <a:endParaRPr lang="cs-CZ" sz="1400" dirty="0" smtClean="0"/>
          </a:p>
          <a:p>
            <a:pPr marL="0" indent="0">
              <a:buNone/>
            </a:pPr>
            <a:endParaRPr lang="cs-CZ" sz="1800" dirty="0" smtClean="0"/>
          </a:p>
          <a:p>
            <a:endParaRPr lang="cs-CZ" sz="18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11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239612"/>
              </p:ext>
            </p:extLst>
          </p:nvPr>
        </p:nvGraphicFramePr>
        <p:xfrm>
          <a:off x="2322073" y="1844824"/>
          <a:ext cx="6367026" cy="3845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8080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96" y="1556792"/>
            <a:ext cx="3696345" cy="4133055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Stabilita</a:t>
            </a:r>
          </a:p>
          <a:p>
            <a:r>
              <a:rPr lang="cs-CZ" sz="2800" dirty="0" smtClean="0"/>
              <a:t>Vysoká biodegradabilita namíchaného lepidla</a:t>
            </a:r>
          </a:p>
          <a:p>
            <a:r>
              <a:rPr lang="cs-CZ" sz="2800" dirty="0" smtClean="0"/>
              <a:t>Vynikající odolnost sypké směsi proti </a:t>
            </a:r>
            <a:r>
              <a:rPr lang="cs-CZ" sz="2800" dirty="0" smtClean="0"/>
              <a:t>rozkladu, i biologická odolnost</a:t>
            </a:r>
            <a:endParaRPr lang="cs-CZ" sz="2800" dirty="0" smtClean="0"/>
          </a:p>
          <a:p>
            <a:r>
              <a:rPr lang="cs-CZ" sz="2800" dirty="0" smtClean="0"/>
              <a:t>Vlhkost musí být na uzdě!</a:t>
            </a:r>
            <a:endParaRPr lang="cs-CZ" sz="2400" dirty="0" smtClean="0"/>
          </a:p>
          <a:p>
            <a:pPr marL="0" indent="0">
              <a:buNone/>
            </a:pPr>
            <a:endParaRPr lang="en-US" dirty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 NGL – sypké směsi</a:t>
            </a:r>
            <a:endParaRPr lang="cs-CZ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240" y="1034466"/>
            <a:ext cx="4286175" cy="565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010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684" y="213042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Děkuji za pozornost!</a:t>
            </a:r>
          </a:p>
        </p:txBody>
      </p:sp>
      <p:pic>
        <p:nvPicPr>
          <p:cNvPr id="6" name="Obrázek 5" descr="mrc_home01_publ_eng_l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0640"/>
            <a:ext cx="9144000" cy="173736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619672" y="5373216"/>
            <a:ext cx="6912768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:\INFO\GrafickyManualFCH_OD_2015-09\loga a písma\1-zakladni\CZ\PNG\FCH_barevne_RGB_C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544480"/>
            <a:ext cx="3563033" cy="8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23928" y="5544480"/>
            <a:ext cx="7129490" cy="1852610"/>
          </a:xfrm>
        </p:spPr>
        <p:txBody>
          <a:bodyPr>
            <a:normAutofit/>
          </a:bodyPr>
          <a:lstStyle/>
          <a:p>
            <a:pPr algn="ctr"/>
            <a:r>
              <a:rPr lang="cs-CZ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Ing. </a:t>
            </a:r>
            <a:r>
              <a:rPr lang="cs-CZ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Tomáš Solný, </a:t>
            </a:r>
            <a:r>
              <a:rPr lang="cs-CZ" sz="2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Ph.D</a:t>
            </a:r>
            <a:r>
              <a:rPr lang="cs-CZ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</a:t>
            </a:r>
            <a:endParaRPr lang="cs-CZ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300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3C0D04-367E-4002-954B-12B5C7FBA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Úvod </a:t>
            </a:r>
          </a:p>
          <a:p>
            <a:r>
              <a:rPr lang="cs-CZ" dirty="0" smtClean="0"/>
              <a:t>Dextrin </a:t>
            </a:r>
          </a:p>
          <a:p>
            <a:r>
              <a:rPr lang="cs-CZ" dirty="0" smtClean="0"/>
              <a:t>Optimalizace</a:t>
            </a:r>
            <a:endParaRPr lang="cs-CZ" dirty="0"/>
          </a:p>
          <a:p>
            <a:r>
              <a:rPr lang="cs-CZ" dirty="0"/>
              <a:t>Nová generace </a:t>
            </a:r>
            <a:r>
              <a:rPr lang="cs-CZ" dirty="0" smtClean="0"/>
              <a:t>lepidla</a:t>
            </a:r>
          </a:p>
          <a:p>
            <a:r>
              <a:rPr lang="cs-CZ" dirty="0" smtClean="0"/>
              <a:t>Sypké směsi a jejich trvanlivost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Osnova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6672" y="17830600"/>
            <a:ext cx="1062118" cy="141615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1536882"/>
            <a:ext cx="2072820" cy="29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Úvod – Sypké směsi</a:t>
            </a:r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0" y="1600199"/>
            <a:ext cx="4320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1"/>
          </a:xfrm>
        </p:spPr>
        <p:txBody>
          <a:bodyPr>
            <a:normAutofit/>
          </a:bodyPr>
          <a:lstStyle/>
          <a:p>
            <a:r>
              <a:rPr lang="en-US" sz="2000" dirty="0" err="1"/>
              <a:t>Vyvinutí</a:t>
            </a:r>
            <a:r>
              <a:rPr lang="en-US" sz="2000" dirty="0"/>
              <a:t> </a:t>
            </a:r>
            <a:r>
              <a:rPr lang="en-US" sz="2000" dirty="0" err="1"/>
              <a:t>lepidel</a:t>
            </a:r>
            <a:r>
              <a:rPr lang="en-US" sz="2000" dirty="0"/>
              <a:t> </a:t>
            </a:r>
            <a:r>
              <a:rPr lang="en-US" sz="2000" dirty="0" err="1"/>
              <a:t>nové</a:t>
            </a:r>
            <a:r>
              <a:rPr lang="en-US" sz="2000" dirty="0"/>
              <a:t> </a:t>
            </a:r>
            <a:r>
              <a:rPr lang="en-US" sz="2000" dirty="0" err="1"/>
              <a:t>generace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bázi</a:t>
            </a:r>
            <a:r>
              <a:rPr lang="en-US" sz="2000" dirty="0"/>
              <a:t> </a:t>
            </a:r>
            <a:r>
              <a:rPr lang="en-US" sz="2000" dirty="0" err="1"/>
              <a:t>dextrinu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dosažení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kvality</a:t>
            </a:r>
            <a:r>
              <a:rPr lang="en-US" sz="2000" dirty="0"/>
              <a:t> a </a:t>
            </a:r>
            <a:r>
              <a:rPr lang="en-US" sz="2000" dirty="0" err="1"/>
              <a:t>nižších</a:t>
            </a:r>
            <a:r>
              <a:rPr lang="en-US" sz="2000" dirty="0"/>
              <a:t> </a:t>
            </a:r>
            <a:r>
              <a:rPr lang="en-US" sz="2000" dirty="0" err="1"/>
              <a:t>výrobních</a:t>
            </a:r>
            <a:r>
              <a:rPr lang="en-US" sz="2000" dirty="0"/>
              <a:t> </a:t>
            </a:r>
            <a:r>
              <a:rPr lang="en-US" sz="2000" dirty="0" err="1"/>
              <a:t>nákladů</a:t>
            </a:r>
            <a:r>
              <a:rPr lang="en-US" sz="2000" dirty="0"/>
              <a:t>, </a:t>
            </a:r>
            <a:r>
              <a:rPr lang="en-US" sz="2000" dirty="0" err="1"/>
              <a:t>ideálně</a:t>
            </a:r>
            <a:r>
              <a:rPr lang="en-US" sz="2000" dirty="0"/>
              <a:t> </a:t>
            </a:r>
            <a:r>
              <a:rPr lang="en-US" sz="2000" dirty="0" err="1"/>
              <a:t>dosažení</a:t>
            </a:r>
            <a:r>
              <a:rPr lang="en-US" sz="2000" dirty="0"/>
              <a:t> </a:t>
            </a:r>
            <a:r>
              <a:rPr lang="en-US" sz="2000" dirty="0" err="1"/>
              <a:t>jediné</a:t>
            </a:r>
            <a:r>
              <a:rPr lang="en-US" sz="2000" dirty="0"/>
              <a:t> "</a:t>
            </a:r>
            <a:r>
              <a:rPr lang="en-US" sz="2000" dirty="0" err="1"/>
              <a:t>dokonalé</a:t>
            </a:r>
            <a:r>
              <a:rPr lang="en-US" sz="2000" dirty="0"/>
              <a:t>" </a:t>
            </a:r>
            <a:r>
              <a:rPr lang="en-US" sz="2000" dirty="0" err="1" smtClean="0"/>
              <a:t>receptury</a:t>
            </a:r>
            <a:r>
              <a:rPr lang="cs-CZ" sz="2000" dirty="0"/>
              <a:t> </a:t>
            </a:r>
            <a:r>
              <a:rPr lang="en-US" sz="2000" dirty="0" err="1" smtClean="0"/>
              <a:t>sypké</a:t>
            </a:r>
            <a:r>
              <a:rPr lang="en-US" sz="2000" dirty="0" smtClean="0"/>
              <a:t> </a:t>
            </a:r>
            <a:r>
              <a:rPr lang="en-US" sz="2000" dirty="0" err="1" smtClean="0"/>
              <a:t>směsi</a:t>
            </a:r>
            <a:endParaRPr lang="en-US" sz="2000" dirty="0"/>
          </a:p>
          <a:p>
            <a:r>
              <a:rPr lang="en-US" sz="2000" dirty="0" err="1" smtClean="0"/>
              <a:t>Snížení</a:t>
            </a:r>
            <a:r>
              <a:rPr lang="en-US" sz="2000" dirty="0" smtClean="0"/>
              <a:t> </a:t>
            </a:r>
            <a:r>
              <a:rPr lang="en-US" sz="2000" dirty="0" err="1"/>
              <a:t>podílu</a:t>
            </a:r>
            <a:r>
              <a:rPr lang="en-US" sz="2000" dirty="0"/>
              <a:t> </a:t>
            </a:r>
            <a:r>
              <a:rPr lang="en-US" sz="2000" dirty="0" err="1"/>
              <a:t>dextrinu</a:t>
            </a:r>
            <a:r>
              <a:rPr lang="en-US" sz="2000" dirty="0"/>
              <a:t> v </a:t>
            </a:r>
            <a:r>
              <a:rPr lang="en-US" sz="2000" dirty="0" err="1"/>
              <a:t>receptuře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kvalitě</a:t>
            </a:r>
            <a:r>
              <a:rPr lang="en-US" sz="2000" dirty="0"/>
              <a:t> </a:t>
            </a:r>
            <a:r>
              <a:rPr lang="en-US" sz="2000" dirty="0" err="1"/>
              <a:t>finálního</a:t>
            </a:r>
            <a:r>
              <a:rPr lang="en-US" sz="2000" dirty="0"/>
              <a:t> </a:t>
            </a:r>
            <a:r>
              <a:rPr lang="en-US" sz="2000" dirty="0" err="1" smtClean="0"/>
              <a:t>výrobku</a:t>
            </a:r>
            <a:r>
              <a:rPr lang="cs-CZ" sz="2000" dirty="0" smtClean="0"/>
              <a:t> (dextrin = 80% ceny lepidla)</a:t>
            </a:r>
            <a:endParaRPr lang="en-US" sz="2000" dirty="0"/>
          </a:p>
          <a:p>
            <a:r>
              <a:rPr lang="en-US" sz="2000" dirty="0" err="1"/>
              <a:t>Eliminace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v </a:t>
            </a:r>
            <a:r>
              <a:rPr lang="en-US" sz="2000" dirty="0" err="1"/>
              <a:t>konečných</a:t>
            </a:r>
            <a:r>
              <a:rPr lang="en-US" sz="2000" dirty="0"/>
              <a:t> </a:t>
            </a:r>
            <a:r>
              <a:rPr lang="en-US" sz="2000" dirty="0" err="1"/>
              <a:t>produktech</a:t>
            </a:r>
            <a:r>
              <a:rPr lang="en-US" sz="2000" dirty="0"/>
              <a:t> – </a:t>
            </a:r>
            <a:r>
              <a:rPr lang="en-US" sz="2000" dirty="0" err="1"/>
              <a:t>vývoj</a:t>
            </a:r>
            <a:r>
              <a:rPr lang="en-US" sz="2000" dirty="0"/>
              <a:t> </a:t>
            </a:r>
            <a:r>
              <a:rPr lang="en-US" sz="2000" dirty="0" err="1"/>
              <a:t>trvanlivých</a:t>
            </a:r>
            <a:r>
              <a:rPr lang="en-US" sz="2000" dirty="0"/>
              <a:t> </a:t>
            </a:r>
            <a:r>
              <a:rPr lang="en-US" sz="2000" dirty="0" err="1"/>
              <a:t>sypkých</a:t>
            </a:r>
            <a:r>
              <a:rPr lang="en-US" sz="2000" dirty="0"/>
              <a:t> </a:t>
            </a:r>
            <a:r>
              <a:rPr lang="en-US" sz="2000" dirty="0" err="1"/>
              <a:t>směsí</a:t>
            </a:r>
            <a:endParaRPr lang="en-US" sz="2000" dirty="0"/>
          </a:p>
          <a:p>
            <a:r>
              <a:rPr lang="en-US" sz="2000" dirty="0" err="1" smtClean="0"/>
              <a:t>Prodloužení</a:t>
            </a:r>
            <a:r>
              <a:rPr lang="en-US" sz="2000" dirty="0" smtClean="0"/>
              <a:t> </a:t>
            </a:r>
            <a:r>
              <a:rPr lang="en-US" sz="2000" dirty="0" err="1"/>
              <a:t>trvanlivosti</a:t>
            </a:r>
            <a:r>
              <a:rPr lang="en-US" sz="2000" dirty="0"/>
              <a:t> </a:t>
            </a:r>
            <a:endParaRPr lang="cs-CZ" sz="2000" dirty="0" smtClean="0"/>
          </a:p>
          <a:p>
            <a:r>
              <a:rPr lang="cs-CZ" sz="2000" dirty="0" smtClean="0"/>
              <a:t>Transport (oba směry)</a:t>
            </a:r>
          </a:p>
          <a:p>
            <a:endParaRPr lang="cs-CZ" sz="20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652655"/>
            <a:ext cx="3591324" cy="270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4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05064"/>
            <a:ext cx="480053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Dextrin x PVA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1"/>
          </a:xfrm>
        </p:spPr>
        <p:txBody>
          <a:bodyPr>
            <a:normAutofit fontScale="92500"/>
          </a:bodyPr>
          <a:lstStyle/>
          <a:p>
            <a:r>
              <a:rPr lang="en-US" sz="2400" dirty="0" err="1"/>
              <a:t>Dextriny</a:t>
            </a:r>
            <a:r>
              <a:rPr lang="en-US" sz="2400" dirty="0"/>
              <a:t> se </a:t>
            </a:r>
            <a:r>
              <a:rPr lang="en-US" sz="2400" dirty="0" err="1"/>
              <a:t>vyrábějí</a:t>
            </a:r>
            <a:r>
              <a:rPr lang="en-US" sz="2400" dirty="0"/>
              <a:t> </a:t>
            </a:r>
            <a:r>
              <a:rPr lang="en-US" sz="2400" dirty="0" err="1"/>
              <a:t>zahříváním</a:t>
            </a:r>
            <a:r>
              <a:rPr lang="en-US" sz="2400" dirty="0"/>
              <a:t> (</a:t>
            </a:r>
            <a:r>
              <a:rPr lang="en-US" sz="2400" dirty="0" err="1"/>
              <a:t>pražením</a:t>
            </a:r>
            <a:r>
              <a:rPr lang="en-US" sz="2400" dirty="0"/>
              <a:t>) </a:t>
            </a:r>
            <a:r>
              <a:rPr lang="en-US" sz="2400" dirty="0" err="1" smtClean="0"/>
              <a:t>suchého</a:t>
            </a:r>
            <a:r>
              <a:rPr lang="cs-CZ" sz="2400" dirty="0"/>
              <a:t> </a:t>
            </a:r>
            <a:r>
              <a:rPr lang="cs-CZ" sz="2400" dirty="0" smtClean="0"/>
              <a:t>škrobu </a:t>
            </a:r>
            <a:r>
              <a:rPr lang="en-US" sz="2400" dirty="0" err="1" smtClean="0"/>
              <a:t>impregnovaného</a:t>
            </a:r>
            <a:r>
              <a:rPr lang="en-US" sz="2400" dirty="0" smtClean="0"/>
              <a:t> </a:t>
            </a:r>
            <a:r>
              <a:rPr lang="en-US" sz="2400" dirty="0" err="1"/>
              <a:t>anorganickými</a:t>
            </a:r>
            <a:r>
              <a:rPr lang="en-US" sz="2400" dirty="0"/>
              <a:t> </a:t>
            </a:r>
            <a:r>
              <a:rPr lang="en-US" sz="2400" dirty="0" err="1"/>
              <a:t>kyselinami</a:t>
            </a:r>
            <a:r>
              <a:rPr lang="en-US" sz="2400" dirty="0"/>
              <a:t> (</a:t>
            </a:r>
            <a:r>
              <a:rPr lang="en-US" sz="2400" dirty="0" err="1"/>
              <a:t>HCl</a:t>
            </a:r>
            <a:r>
              <a:rPr lang="en-US" sz="2400" dirty="0"/>
              <a:t>, </a:t>
            </a:r>
            <a:r>
              <a:rPr lang="en-US" sz="2400" dirty="0" smtClean="0"/>
              <a:t>HNO3</a:t>
            </a:r>
            <a:r>
              <a:rPr lang="cs-CZ" sz="2400" dirty="0" smtClean="0"/>
              <a:t>, H2SO4</a:t>
            </a:r>
            <a:r>
              <a:rPr lang="en-US" sz="2400" dirty="0" smtClean="0"/>
              <a:t>). </a:t>
            </a:r>
            <a:r>
              <a:rPr lang="en-US" sz="2400" dirty="0" err="1"/>
              <a:t>Přitom</a:t>
            </a:r>
            <a:r>
              <a:rPr lang="en-US" sz="2400" dirty="0"/>
              <a:t> </a:t>
            </a:r>
            <a:r>
              <a:rPr lang="en-US" sz="2400" dirty="0" err="1"/>
              <a:t>dochází</a:t>
            </a:r>
            <a:r>
              <a:rPr lang="en-US" sz="2400" dirty="0"/>
              <a:t> k </a:t>
            </a:r>
            <a:r>
              <a:rPr lang="en-US" sz="2400" dirty="0" err="1"/>
              <a:t>hydrolytické</a:t>
            </a:r>
            <a:r>
              <a:rPr lang="en-US" sz="2400" dirty="0"/>
              <a:t> </a:t>
            </a:r>
            <a:r>
              <a:rPr lang="en-US" sz="2400" dirty="0" err="1"/>
              <a:t>degradaci</a:t>
            </a:r>
            <a:r>
              <a:rPr lang="en-US" sz="2400" dirty="0"/>
              <a:t> </a:t>
            </a:r>
            <a:r>
              <a:rPr lang="en-US" sz="2400" dirty="0" err="1"/>
              <a:t>škrobové</a:t>
            </a:r>
            <a:r>
              <a:rPr lang="en-US" sz="2400" dirty="0"/>
              <a:t> </a:t>
            </a:r>
            <a:r>
              <a:rPr lang="en-US" sz="2400" dirty="0" err="1"/>
              <a:t>molekuly</a:t>
            </a:r>
            <a:r>
              <a:rPr lang="en-US" sz="2400" dirty="0"/>
              <a:t>, k </a:t>
            </a:r>
            <a:r>
              <a:rPr lang="en-US" sz="2400" dirty="0" err="1"/>
              <a:t>intramolekulárnímu</a:t>
            </a:r>
            <a:r>
              <a:rPr lang="en-US" sz="2400" dirty="0"/>
              <a:t> </a:t>
            </a:r>
            <a:r>
              <a:rPr lang="en-US" sz="2400" dirty="0" err="1"/>
              <a:t>odštěpování</a:t>
            </a:r>
            <a:r>
              <a:rPr lang="en-US" sz="2400" dirty="0"/>
              <a:t> </a:t>
            </a:r>
            <a:r>
              <a:rPr lang="en-US" sz="2400" dirty="0" err="1"/>
              <a:t>vody</a:t>
            </a:r>
            <a:r>
              <a:rPr lang="en-US" sz="2400" dirty="0"/>
              <a:t> </a:t>
            </a:r>
            <a:r>
              <a:rPr lang="en-US" sz="2400" dirty="0" err="1"/>
              <a:t>glukózových</a:t>
            </a:r>
            <a:r>
              <a:rPr lang="en-US" sz="2400" dirty="0"/>
              <a:t> </a:t>
            </a:r>
            <a:r>
              <a:rPr lang="en-US" sz="2400" dirty="0" err="1"/>
              <a:t>jednotek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k </a:t>
            </a:r>
            <a:r>
              <a:rPr lang="en-US" sz="2400" dirty="0" err="1"/>
              <a:t>polykondenzačním</a:t>
            </a:r>
            <a:r>
              <a:rPr lang="en-US" sz="2400" dirty="0"/>
              <a:t> </a:t>
            </a:r>
            <a:r>
              <a:rPr lang="en-US" sz="2400" dirty="0" err="1"/>
              <a:t>reakcím</a:t>
            </a:r>
            <a:r>
              <a:rPr lang="en-US" sz="2400" dirty="0"/>
              <a:t>. </a:t>
            </a:r>
            <a:endParaRPr lang="cs-CZ" sz="2400" dirty="0"/>
          </a:p>
          <a:p>
            <a:r>
              <a:rPr lang="en-US" sz="2400" dirty="0" err="1" smtClean="0"/>
              <a:t>Teploty</a:t>
            </a:r>
            <a:r>
              <a:rPr lang="en-US" sz="2400" dirty="0" smtClean="0"/>
              <a:t> </a:t>
            </a:r>
            <a:r>
              <a:rPr lang="en-US" sz="2400" dirty="0" err="1"/>
              <a:t>pražení</a:t>
            </a:r>
            <a:r>
              <a:rPr lang="en-US" sz="2400" dirty="0"/>
              <a:t> se </a:t>
            </a:r>
            <a:r>
              <a:rPr lang="en-US" sz="2400" dirty="0" err="1"/>
              <a:t>pohybují</a:t>
            </a:r>
            <a:r>
              <a:rPr lang="en-US" sz="2400" dirty="0"/>
              <a:t> </a:t>
            </a:r>
            <a:r>
              <a:rPr lang="en-US" sz="2400" dirty="0" err="1"/>
              <a:t>kolem</a:t>
            </a:r>
            <a:r>
              <a:rPr lang="en-US" sz="2400" dirty="0"/>
              <a:t> 125 – 180 °</a:t>
            </a:r>
            <a:r>
              <a:rPr lang="en-US" sz="2400" dirty="0" smtClean="0"/>
              <a:t>C</a:t>
            </a:r>
            <a:endParaRPr lang="cs-CZ" sz="2400" dirty="0" smtClean="0"/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130 °C </a:t>
            </a:r>
            <a:r>
              <a:rPr lang="en-US" sz="1800" dirty="0" err="1" smtClean="0"/>
              <a:t>bílý</a:t>
            </a:r>
            <a:r>
              <a:rPr lang="en-US" sz="1800" dirty="0" smtClean="0"/>
              <a:t> </a:t>
            </a:r>
            <a:r>
              <a:rPr lang="en-US" sz="1800" dirty="0"/>
              <a:t>dextrin, </a:t>
            </a:r>
            <a:endParaRPr lang="cs-CZ" sz="1800" dirty="0" smtClean="0"/>
          </a:p>
          <a:p>
            <a:pPr lvl="1"/>
            <a:r>
              <a:rPr lang="cs-CZ" sz="1800" dirty="0"/>
              <a:t> </a:t>
            </a:r>
            <a:r>
              <a:rPr lang="en-US" sz="1800" dirty="0" smtClean="0"/>
              <a:t>155 </a:t>
            </a:r>
            <a:r>
              <a:rPr lang="en-US" sz="1800" dirty="0"/>
              <a:t>°C </a:t>
            </a:r>
            <a:r>
              <a:rPr lang="en-US" sz="1800" dirty="0" err="1" smtClean="0"/>
              <a:t>žlutý</a:t>
            </a:r>
            <a:r>
              <a:rPr lang="en-US" sz="1800" dirty="0" smtClean="0"/>
              <a:t> dextrin,</a:t>
            </a:r>
            <a:endParaRPr lang="cs-CZ" sz="1800" dirty="0" smtClean="0"/>
          </a:p>
          <a:p>
            <a:pPr lvl="1"/>
            <a:r>
              <a:rPr lang="cs-CZ" sz="1800" dirty="0"/>
              <a:t> </a:t>
            </a:r>
            <a:r>
              <a:rPr lang="en-US" sz="1800" dirty="0" smtClean="0"/>
              <a:t>165 </a:t>
            </a:r>
            <a:r>
              <a:rPr lang="en-US" sz="1800" dirty="0"/>
              <a:t>°C </a:t>
            </a:r>
            <a:r>
              <a:rPr lang="en-US" sz="1800" dirty="0" err="1"/>
              <a:t>žlutý</a:t>
            </a:r>
            <a:r>
              <a:rPr lang="en-US" sz="1800" dirty="0"/>
              <a:t> </a:t>
            </a:r>
            <a:endParaRPr lang="cs-CZ" sz="1800" dirty="0"/>
          </a:p>
          <a:p>
            <a:pPr lvl="1"/>
            <a:r>
              <a:rPr lang="cs-CZ" sz="1800" dirty="0" smtClean="0"/>
              <a:t> </a:t>
            </a:r>
            <a:r>
              <a:rPr lang="en-US" sz="1800" dirty="0" smtClean="0"/>
              <a:t>180 </a:t>
            </a:r>
            <a:r>
              <a:rPr lang="en-US" sz="1800" dirty="0"/>
              <a:t>°C </a:t>
            </a:r>
            <a:r>
              <a:rPr lang="en-US" sz="1800" dirty="0" err="1"/>
              <a:t>žlutohnědý</a:t>
            </a:r>
            <a:r>
              <a:rPr lang="en-US" sz="1800" dirty="0"/>
              <a:t> dextrin. </a:t>
            </a:r>
            <a:endParaRPr lang="cs-CZ" sz="1800" dirty="0" smtClean="0"/>
          </a:p>
          <a:p>
            <a:r>
              <a:rPr lang="cs-CZ" sz="2400" dirty="0" smtClean="0"/>
              <a:t>Molekulová hmotnost</a:t>
            </a:r>
          </a:p>
          <a:p>
            <a:pPr lvl="1"/>
            <a:r>
              <a:rPr lang="cs-CZ" sz="1800" dirty="0" smtClean="0"/>
              <a:t>Škrob: 1 – 2 mil Da</a:t>
            </a:r>
          </a:p>
          <a:p>
            <a:pPr lvl="1"/>
            <a:r>
              <a:rPr lang="cs-CZ" sz="1800" dirty="0" smtClean="0"/>
              <a:t>Dextrin: obecně 0,01 – 0,8 mil Da</a:t>
            </a:r>
            <a:endParaRPr lang="cs-CZ" sz="14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26556-9178-4BEF-9E3A-6414494CD955}" type="slidenum">
              <a:rPr lang="cs-CZ" sz="2000" smtClean="0"/>
              <a:pPr/>
              <a:t>4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29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Materiály - papír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sz="1400" dirty="0" smtClean="0"/>
          </a:p>
          <a:p>
            <a:r>
              <a:rPr lang="cs-CZ" sz="1800" dirty="0" smtClean="0"/>
              <a:t>Papír </a:t>
            </a:r>
          </a:p>
          <a:p>
            <a:pPr lvl="1"/>
            <a:r>
              <a:rPr lang="cs-CZ" sz="1400" dirty="0" smtClean="0"/>
              <a:t>100% recyklovaný</a:t>
            </a:r>
          </a:p>
          <a:p>
            <a:pPr lvl="1"/>
            <a:r>
              <a:rPr lang="cs-CZ" sz="1400" dirty="0" err="1" smtClean="0"/>
              <a:t>Smáčivost</a:t>
            </a:r>
            <a:endParaRPr lang="cs-CZ" sz="1400" dirty="0" smtClean="0"/>
          </a:p>
          <a:p>
            <a:pPr lvl="1"/>
            <a:r>
              <a:rPr lang="cs-CZ" sz="1400" dirty="0" smtClean="0"/>
              <a:t>Pevnostní třída </a:t>
            </a:r>
          </a:p>
          <a:p>
            <a:pPr lvl="1"/>
            <a:r>
              <a:rPr lang="cs-CZ" sz="1400" dirty="0" smtClean="0"/>
              <a:t>Gramáž </a:t>
            </a:r>
          </a:p>
          <a:p>
            <a:pPr lvl="1"/>
            <a:endParaRPr lang="cs-CZ" sz="14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5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44824"/>
            <a:ext cx="52805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Water Absorbency | Paper Testing Other Properties | Smi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4" y="4005065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1" b="20253"/>
          <a:stretch/>
        </p:blipFill>
        <p:spPr bwMode="auto">
          <a:xfrm>
            <a:off x="155575" y="276396"/>
            <a:ext cx="8760908" cy="662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223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000364" y="274638"/>
            <a:ext cx="5572136" cy="1080000"/>
          </a:xfrm>
        </p:spPr>
        <p:txBody>
          <a:bodyPr/>
          <a:lstStyle/>
          <a:p>
            <a:pPr algn="r"/>
            <a:r>
              <a:rPr lang="cs-CZ" dirty="0" smtClean="0"/>
              <a:t>Materiály –plnivo a aditiva</a:t>
            </a: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698976" cy="452596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Aditiva</a:t>
            </a:r>
          </a:p>
          <a:p>
            <a:pPr lvl="1"/>
            <a:r>
              <a:rPr lang="cs-CZ" sz="1400" dirty="0" smtClean="0"/>
              <a:t>Přírodní biopolymery – pryskyřice, klih, speciální škroby, speciální plniva, alkálie, borax</a:t>
            </a:r>
          </a:p>
          <a:p>
            <a:pPr lvl="1"/>
            <a:r>
              <a:rPr lang="cs-CZ" sz="1400" dirty="0" smtClean="0"/>
              <a:t>Redukce dextrinu 4 – 7 %</a:t>
            </a:r>
          </a:p>
          <a:p>
            <a:pPr lvl="1"/>
            <a:r>
              <a:rPr lang="cs-CZ" sz="1400" dirty="0" smtClean="0"/>
              <a:t>Přídavek 2 – 4 %</a:t>
            </a:r>
          </a:p>
          <a:p>
            <a:pPr lvl="1"/>
            <a:r>
              <a:rPr lang="cs-CZ" sz="1400" dirty="0" smtClean="0"/>
              <a:t>Přímá náhrada boraxu</a:t>
            </a:r>
          </a:p>
          <a:p>
            <a:r>
              <a:rPr lang="cs-CZ" sz="1800" dirty="0" smtClean="0"/>
              <a:t>Plnivo</a:t>
            </a:r>
          </a:p>
          <a:p>
            <a:pPr lvl="1"/>
            <a:r>
              <a:rPr lang="cs-CZ" sz="1400" dirty="0" smtClean="0"/>
              <a:t>Optimalizace velikosti částic</a:t>
            </a:r>
          </a:p>
          <a:p>
            <a:pPr lvl="1"/>
            <a:r>
              <a:rPr lang="cs-CZ" sz="1400" dirty="0" smtClean="0"/>
              <a:t>(OMYA -1VA, 2Va, 5Va)</a:t>
            </a:r>
          </a:p>
          <a:p>
            <a:pPr lvl="1"/>
            <a:r>
              <a:rPr lang="cs-CZ" sz="1400" dirty="0" smtClean="0"/>
              <a:t>Dispergace </a:t>
            </a:r>
            <a:r>
              <a:rPr lang="cs-CZ" sz="1400" dirty="0" err="1" smtClean="0"/>
              <a:t>polykarboxyláty</a:t>
            </a:r>
            <a:endParaRPr lang="cs-CZ" sz="14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6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146" y="2287077"/>
            <a:ext cx="5198690" cy="443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9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NOVÁ GENERACE LEPIDLA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7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smtClean="0"/>
              <a:t>Standard</a:t>
            </a:r>
            <a:r>
              <a:rPr lang="cs-CZ" sz="2800" dirty="0"/>
              <a:t> </a:t>
            </a:r>
            <a:endParaRPr lang="cs-CZ" sz="2800" dirty="0" smtClean="0"/>
          </a:p>
          <a:p>
            <a:r>
              <a:rPr lang="cs-CZ" sz="2000" dirty="0" smtClean="0"/>
              <a:t>Velkovýroba nejvíce výkonné </a:t>
            </a:r>
            <a:r>
              <a:rPr lang="cs-CZ" sz="2000" dirty="0" err="1" smtClean="0"/>
              <a:t>vysokosušinové</a:t>
            </a:r>
            <a:r>
              <a:rPr lang="cs-CZ" sz="2000" dirty="0" smtClean="0"/>
              <a:t> lepidlo ze sypkého DX a BX</a:t>
            </a:r>
            <a:br>
              <a:rPr lang="cs-CZ" sz="2000" dirty="0" smtClean="0"/>
            </a:br>
            <a:r>
              <a:rPr lang="cs-CZ" sz="2000" dirty="0" smtClean="0"/>
              <a:t>Voda :     		38%</a:t>
            </a:r>
            <a:br>
              <a:rPr lang="cs-CZ" sz="2000" dirty="0" smtClean="0"/>
            </a:br>
            <a:r>
              <a:rPr lang="cs-CZ" sz="2000" dirty="0" smtClean="0"/>
              <a:t>Plnivo:     		35%</a:t>
            </a:r>
            <a:br>
              <a:rPr lang="cs-CZ" sz="2000" dirty="0" smtClean="0"/>
            </a:br>
            <a:r>
              <a:rPr lang="cs-CZ" sz="2000" dirty="0" smtClean="0"/>
              <a:t>Dextrin:    		22%</a:t>
            </a:r>
            <a:br>
              <a:rPr lang="cs-CZ" sz="2000" dirty="0" smtClean="0"/>
            </a:br>
            <a:r>
              <a:rPr lang="cs-CZ" sz="2000" dirty="0" smtClean="0"/>
              <a:t>Borax:       	  	  5%</a:t>
            </a:r>
          </a:p>
          <a:p>
            <a:r>
              <a:rPr lang="cs-CZ" sz="2000" dirty="0"/>
              <a:t>S</a:t>
            </a:r>
            <a:r>
              <a:rPr lang="cs-CZ" sz="2000" dirty="0" smtClean="0"/>
              <a:t>ušina : 		60% </a:t>
            </a:r>
          </a:p>
          <a:p>
            <a:r>
              <a:rPr lang="cs-CZ" sz="2000" dirty="0" smtClean="0"/>
              <a:t>pH:                 	 8 – 9</a:t>
            </a:r>
          </a:p>
          <a:p>
            <a:r>
              <a:rPr lang="cs-CZ" sz="2000" dirty="0" smtClean="0"/>
              <a:t>Lepivost:         K750: 65 – 75 s OT: 90- 120</a:t>
            </a:r>
          </a:p>
          <a:p>
            <a:r>
              <a:rPr lang="cs-CZ" sz="2000" dirty="0" smtClean="0"/>
              <a:t>Viskozita:       1000 – 3500 </a:t>
            </a:r>
            <a:r>
              <a:rPr lang="cs-CZ" sz="2000" dirty="0" err="1" smtClean="0"/>
              <a:t>mPas</a:t>
            </a:r>
            <a:r>
              <a:rPr lang="cs-CZ" sz="2000" dirty="0" smtClean="0"/>
              <a:t> podle použitého dextrinu</a:t>
            </a:r>
            <a:br>
              <a:rPr lang="cs-CZ" sz="2000" dirty="0" smtClean="0"/>
            </a:br>
            <a:endParaRPr lang="cs-CZ" sz="2000" dirty="0" smtClean="0"/>
          </a:p>
        </p:txBody>
      </p:sp>
      <p:sp>
        <p:nvSpPr>
          <p:cNvPr id="4" name="Ovál 3"/>
          <p:cNvSpPr/>
          <p:nvPr/>
        </p:nvSpPr>
        <p:spPr>
          <a:xfrm>
            <a:off x="3275856" y="3645024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713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NOVÁ GENERACE LEPIDLA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8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Nová generace – s použitím sekundárních energetických produktů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872"/>
            <a:ext cx="8696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5868144" y="3140968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392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/>
              <a:t>NGL –homogenizace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801E506-3320-475D-82AA-C9765A58D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250704" cy="4525961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Postupy při homogenizaci</a:t>
            </a:r>
          </a:p>
          <a:p>
            <a:endParaRPr lang="cs-CZ" sz="1800" dirty="0" smtClean="0"/>
          </a:p>
          <a:p>
            <a:pPr marL="457200" lvl="1" indent="0">
              <a:buNone/>
            </a:pPr>
            <a:r>
              <a:rPr lang="cs-CZ" sz="1000" dirty="0" smtClean="0"/>
              <a:t/>
            </a:r>
            <a:br>
              <a:rPr lang="cs-CZ" sz="1000" dirty="0" smtClean="0"/>
            </a:br>
            <a:endParaRPr lang="cs-CZ" sz="10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pPr lvl="1"/>
            <a:endParaRPr lang="cs-CZ" sz="1400" dirty="0" smtClean="0"/>
          </a:p>
          <a:p>
            <a:pPr lvl="1"/>
            <a:endParaRPr lang="cs-CZ" sz="140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8F73-29CD-46F1-9A1E-9814228A32CD}" type="slidenum">
              <a:rPr lang="cs-CZ" sz="2000" smtClean="0"/>
              <a:t>9</a:t>
            </a:fld>
            <a:endParaRPr lang="cs-CZ" sz="2000" dirty="0"/>
          </a:p>
        </p:txBody>
      </p:sp>
      <p:sp>
        <p:nvSpPr>
          <p:cNvPr id="7" name="AutoShape 2" descr="American Borate Compa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merican Borate Compa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916832"/>
            <a:ext cx="3077350" cy="23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253420"/>
            <a:ext cx="3029232" cy="227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Mixing powders Nautamix MBXO 28R - lit. 2800 | Lineapa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54758"/>
            <a:ext cx="3443844" cy="47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8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4142</TotalTime>
  <Words>357</Words>
  <Application>Microsoft Office PowerPoint</Application>
  <PresentationFormat>Předvádění na obrazovce (4:3)</PresentationFormat>
  <Paragraphs>99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Trebuchet MS</vt:lpstr>
      <vt:lpstr>Motiv sady Office</vt:lpstr>
      <vt:lpstr>Vývoj sypkých ekologických pojiv pro papírové výrobky - stabilita sypké směsi TRIO FV40379</vt:lpstr>
      <vt:lpstr>Osnova</vt:lpstr>
      <vt:lpstr>Úvod – Sypké směsi</vt:lpstr>
      <vt:lpstr>Dextrin x PVA</vt:lpstr>
      <vt:lpstr>Materiály - papír</vt:lpstr>
      <vt:lpstr>Materiály –plnivo a aditiva</vt:lpstr>
      <vt:lpstr>NOVÁ GENERACE LEPIDLA</vt:lpstr>
      <vt:lpstr>NOVÁ GENERACE LEPIDLA</vt:lpstr>
      <vt:lpstr>NGL –homogenizace</vt:lpstr>
      <vt:lpstr>NGL – tekutá lepidla</vt:lpstr>
      <vt:lpstr>NGL – tekutá lepidla</vt:lpstr>
      <vt:lpstr>  NGL – sypké směsi</vt:lpstr>
      <vt:lpstr>Děkuji za pozornost!</vt:lpstr>
    </vt:vector>
  </TitlesOfParts>
  <Company>Kreatura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Michael Bečka</dc:creator>
  <cp:lastModifiedBy>Solný Tomáš</cp:lastModifiedBy>
  <cp:revision>216</cp:revision>
  <dcterms:created xsi:type="dcterms:W3CDTF">2011-06-14T12:00:34Z</dcterms:created>
  <dcterms:modified xsi:type="dcterms:W3CDTF">2021-11-16T12:06:19Z</dcterms:modified>
</cp:coreProperties>
</file>