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77" r:id="rId6"/>
    <p:sldId id="276" r:id="rId7"/>
    <p:sldId id="264" r:id="rId8"/>
    <p:sldId id="274" r:id="rId9"/>
    <p:sldId id="265" r:id="rId10"/>
    <p:sldId id="266" r:id="rId11"/>
    <p:sldId id="282" r:id="rId12"/>
    <p:sldId id="267" r:id="rId13"/>
    <p:sldId id="268" r:id="rId14"/>
    <p:sldId id="283" r:id="rId15"/>
    <p:sldId id="281" r:id="rId16"/>
    <p:sldId id="269" r:id="rId17"/>
    <p:sldId id="278" r:id="rId18"/>
    <p:sldId id="280" r:id="rId19"/>
    <p:sldId id="279" r:id="rId20"/>
    <p:sldId id="270" r:id="rId21"/>
    <p:sldId id="284" r:id="rId22"/>
    <p:sldId id="271" r:id="rId23"/>
    <p:sldId id="272" r:id="rId24"/>
    <p:sldId id="286" r:id="rId25"/>
    <p:sldId id="285" r:id="rId26"/>
    <p:sldId id="273" r:id="rId27"/>
    <p:sldId id="261" r:id="rId28"/>
    <p:sldId id="263" r:id="rId2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41" autoAdjust="0"/>
    <p:restoredTop sz="94660"/>
  </p:normalViewPr>
  <p:slideViewPr>
    <p:cSldViewPr snapToGrid="0" showGuides="1">
      <p:cViewPr varScale="1">
        <p:scale>
          <a:sx n="71" d="100"/>
          <a:sy n="71" d="100"/>
        </p:scale>
        <p:origin x="396" y="60"/>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C43D2BCD-2C2F-4A12-9810-1AF97A0CD6F6}" type="datetimeFigureOut">
              <a:rPr lang="cs-CZ" smtClean="0"/>
              <a:t>19. 10. 2021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6DFFF5A-63E3-43CB-81EC-E8723FADD992}" type="slidenum">
              <a:rPr lang="cs-CZ" smtClean="0"/>
              <a:t>‹#›</a:t>
            </a:fld>
            <a:endParaRPr lang="cs-CZ"/>
          </a:p>
        </p:txBody>
      </p:sp>
    </p:spTree>
    <p:extLst>
      <p:ext uri="{BB962C8B-B14F-4D97-AF65-F5344CB8AC3E}">
        <p14:creationId xmlns:p14="http://schemas.microsoft.com/office/powerpoint/2010/main" val="4142625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43D2BCD-2C2F-4A12-9810-1AF97A0CD6F6}" type="datetimeFigureOut">
              <a:rPr lang="cs-CZ" smtClean="0"/>
              <a:t>19. 10. 2021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6DFFF5A-63E3-43CB-81EC-E8723FADD992}" type="slidenum">
              <a:rPr lang="cs-CZ" smtClean="0"/>
              <a:t>‹#›</a:t>
            </a:fld>
            <a:endParaRPr lang="cs-CZ"/>
          </a:p>
        </p:txBody>
      </p:sp>
    </p:spTree>
    <p:extLst>
      <p:ext uri="{BB962C8B-B14F-4D97-AF65-F5344CB8AC3E}">
        <p14:creationId xmlns:p14="http://schemas.microsoft.com/office/powerpoint/2010/main" val="3900870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43D2BCD-2C2F-4A12-9810-1AF97A0CD6F6}" type="datetimeFigureOut">
              <a:rPr lang="cs-CZ" smtClean="0"/>
              <a:t>19. 10. 2021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6DFFF5A-63E3-43CB-81EC-E8723FADD992}" type="slidenum">
              <a:rPr lang="cs-CZ" smtClean="0"/>
              <a:t>‹#›</a:t>
            </a:fld>
            <a:endParaRPr lang="cs-CZ"/>
          </a:p>
        </p:txBody>
      </p:sp>
    </p:spTree>
    <p:extLst>
      <p:ext uri="{BB962C8B-B14F-4D97-AF65-F5344CB8AC3E}">
        <p14:creationId xmlns:p14="http://schemas.microsoft.com/office/powerpoint/2010/main" val="830352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43D2BCD-2C2F-4A12-9810-1AF97A0CD6F6}" type="datetimeFigureOut">
              <a:rPr lang="cs-CZ" smtClean="0"/>
              <a:t>19. 10. 2021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6DFFF5A-63E3-43CB-81EC-E8723FADD992}" type="slidenum">
              <a:rPr lang="cs-CZ" smtClean="0"/>
              <a:t>‹#›</a:t>
            </a:fld>
            <a:endParaRPr lang="cs-CZ"/>
          </a:p>
        </p:txBody>
      </p:sp>
    </p:spTree>
    <p:extLst>
      <p:ext uri="{BB962C8B-B14F-4D97-AF65-F5344CB8AC3E}">
        <p14:creationId xmlns:p14="http://schemas.microsoft.com/office/powerpoint/2010/main" val="2628907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C43D2BCD-2C2F-4A12-9810-1AF97A0CD6F6}" type="datetimeFigureOut">
              <a:rPr lang="cs-CZ" smtClean="0"/>
              <a:t>19. 10. 2021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6DFFF5A-63E3-43CB-81EC-E8723FADD992}" type="slidenum">
              <a:rPr lang="cs-CZ" smtClean="0"/>
              <a:t>‹#›</a:t>
            </a:fld>
            <a:endParaRPr lang="cs-CZ"/>
          </a:p>
        </p:txBody>
      </p:sp>
    </p:spTree>
    <p:extLst>
      <p:ext uri="{BB962C8B-B14F-4D97-AF65-F5344CB8AC3E}">
        <p14:creationId xmlns:p14="http://schemas.microsoft.com/office/powerpoint/2010/main" val="3242512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C43D2BCD-2C2F-4A12-9810-1AF97A0CD6F6}" type="datetimeFigureOut">
              <a:rPr lang="cs-CZ" smtClean="0"/>
              <a:t>19. 10. 2021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6DFFF5A-63E3-43CB-81EC-E8723FADD992}" type="slidenum">
              <a:rPr lang="cs-CZ" smtClean="0"/>
              <a:t>‹#›</a:t>
            </a:fld>
            <a:endParaRPr lang="cs-CZ"/>
          </a:p>
        </p:txBody>
      </p:sp>
    </p:spTree>
    <p:extLst>
      <p:ext uri="{BB962C8B-B14F-4D97-AF65-F5344CB8AC3E}">
        <p14:creationId xmlns:p14="http://schemas.microsoft.com/office/powerpoint/2010/main" val="3675310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C43D2BCD-2C2F-4A12-9810-1AF97A0CD6F6}" type="datetimeFigureOut">
              <a:rPr lang="cs-CZ" smtClean="0"/>
              <a:t>19. 10. 2021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6DFFF5A-63E3-43CB-81EC-E8723FADD992}" type="slidenum">
              <a:rPr lang="cs-CZ" smtClean="0"/>
              <a:t>‹#›</a:t>
            </a:fld>
            <a:endParaRPr lang="cs-CZ"/>
          </a:p>
        </p:txBody>
      </p:sp>
    </p:spTree>
    <p:extLst>
      <p:ext uri="{BB962C8B-B14F-4D97-AF65-F5344CB8AC3E}">
        <p14:creationId xmlns:p14="http://schemas.microsoft.com/office/powerpoint/2010/main" val="221423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C43D2BCD-2C2F-4A12-9810-1AF97A0CD6F6}" type="datetimeFigureOut">
              <a:rPr lang="cs-CZ" smtClean="0"/>
              <a:t>19. 10. 2021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6DFFF5A-63E3-43CB-81EC-E8723FADD992}" type="slidenum">
              <a:rPr lang="cs-CZ" smtClean="0"/>
              <a:t>‹#›</a:t>
            </a:fld>
            <a:endParaRPr lang="cs-CZ"/>
          </a:p>
        </p:txBody>
      </p:sp>
    </p:spTree>
    <p:extLst>
      <p:ext uri="{BB962C8B-B14F-4D97-AF65-F5344CB8AC3E}">
        <p14:creationId xmlns:p14="http://schemas.microsoft.com/office/powerpoint/2010/main" val="382728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43D2BCD-2C2F-4A12-9810-1AF97A0CD6F6}" type="datetimeFigureOut">
              <a:rPr lang="cs-CZ" smtClean="0"/>
              <a:t>19. 10. 2021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6DFFF5A-63E3-43CB-81EC-E8723FADD992}" type="slidenum">
              <a:rPr lang="cs-CZ" smtClean="0"/>
              <a:t>‹#›</a:t>
            </a:fld>
            <a:endParaRPr lang="cs-CZ"/>
          </a:p>
        </p:txBody>
      </p:sp>
    </p:spTree>
    <p:extLst>
      <p:ext uri="{BB962C8B-B14F-4D97-AF65-F5344CB8AC3E}">
        <p14:creationId xmlns:p14="http://schemas.microsoft.com/office/powerpoint/2010/main" val="3972178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C43D2BCD-2C2F-4A12-9810-1AF97A0CD6F6}" type="datetimeFigureOut">
              <a:rPr lang="cs-CZ" smtClean="0"/>
              <a:t>19. 10. 2021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6DFFF5A-63E3-43CB-81EC-E8723FADD992}" type="slidenum">
              <a:rPr lang="cs-CZ" smtClean="0"/>
              <a:t>‹#›</a:t>
            </a:fld>
            <a:endParaRPr lang="cs-CZ"/>
          </a:p>
        </p:txBody>
      </p:sp>
    </p:spTree>
    <p:extLst>
      <p:ext uri="{BB962C8B-B14F-4D97-AF65-F5344CB8AC3E}">
        <p14:creationId xmlns:p14="http://schemas.microsoft.com/office/powerpoint/2010/main" val="826829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C43D2BCD-2C2F-4A12-9810-1AF97A0CD6F6}" type="datetimeFigureOut">
              <a:rPr lang="cs-CZ" smtClean="0"/>
              <a:t>19. 10. 2021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6DFFF5A-63E3-43CB-81EC-E8723FADD992}" type="slidenum">
              <a:rPr lang="cs-CZ" smtClean="0"/>
              <a:t>‹#›</a:t>
            </a:fld>
            <a:endParaRPr lang="cs-CZ"/>
          </a:p>
        </p:txBody>
      </p:sp>
    </p:spTree>
    <p:extLst>
      <p:ext uri="{BB962C8B-B14F-4D97-AF65-F5344CB8AC3E}">
        <p14:creationId xmlns:p14="http://schemas.microsoft.com/office/powerpoint/2010/main" val="3827081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3D2BCD-2C2F-4A12-9810-1AF97A0CD6F6}" type="datetimeFigureOut">
              <a:rPr lang="cs-CZ" smtClean="0"/>
              <a:t>19. 10. 2021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FFF5A-63E3-43CB-81EC-E8723FADD992}" type="slidenum">
              <a:rPr lang="cs-CZ" smtClean="0"/>
              <a:t>‹#›</a:t>
            </a:fld>
            <a:endParaRPr lang="cs-CZ"/>
          </a:p>
        </p:txBody>
      </p:sp>
    </p:spTree>
    <p:extLst>
      <p:ext uri="{BB962C8B-B14F-4D97-AF65-F5344CB8AC3E}">
        <p14:creationId xmlns:p14="http://schemas.microsoft.com/office/powerpoint/2010/main" val="3984637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883023" y="2182253"/>
            <a:ext cx="10425953" cy="2635624"/>
          </a:xfrm>
          <a:solidFill>
            <a:srgbClr val="FF99FF"/>
          </a:solidFill>
        </p:spPr>
        <p:txBody>
          <a:bodyPr anchor="ctr">
            <a:noAutofit/>
          </a:bodyPr>
          <a:lstStyle/>
          <a:p>
            <a:r>
              <a:rPr lang="cs-CZ" sz="7200" b="1" dirty="0">
                <a:latin typeface="Arial" panose="020B0604020202020204" pitchFamily="34" charset="0"/>
                <a:cs typeface="Arial" panose="020B0604020202020204" pitchFamily="34" charset="0"/>
              </a:rPr>
              <a:t>Zinkové barvy v </a:t>
            </a:r>
            <a:r>
              <a:rPr lang="cs-CZ" sz="7200" b="1" dirty="0" smtClean="0">
                <a:latin typeface="Arial" panose="020B0604020202020204" pitchFamily="34" charset="0"/>
                <a:cs typeface="Arial" panose="020B0604020202020204" pitchFamily="34" charset="0"/>
              </a:rPr>
              <a:t>praxi</a:t>
            </a:r>
            <a:br>
              <a:rPr lang="cs-CZ" sz="7200" b="1" dirty="0" smtClean="0">
                <a:latin typeface="Arial" panose="020B0604020202020204" pitchFamily="34" charset="0"/>
                <a:cs typeface="Arial" panose="020B0604020202020204" pitchFamily="34" charset="0"/>
              </a:rPr>
            </a:br>
            <a:r>
              <a:rPr lang="cs-CZ" sz="3600" b="1" dirty="0" smtClean="0">
                <a:latin typeface="Arial" panose="020B0604020202020204" pitchFamily="34" charset="0"/>
                <a:cs typeface="Arial" panose="020B0604020202020204" pitchFamily="34" charset="0"/>
              </a:rPr>
              <a:t>uveřejněno ve sborníku</a:t>
            </a:r>
            <a:br>
              <a:rPr lang="cs-CZ" sz="3600" b="1" dirty="0" smtClean="0">
                <a:latin typeface="Arial" panose="020B0604020202020204" pitchFamily="34" charset="0"/>
                <a:cs typeface="Arial" panose="020B0604020202020204" pitchFamily="34" charset="0"/>
              </a:rPr>
            </a:br>
            <a:r>
              <a:rPr lang="cs-CZ" sz="3600" b="1" dirty="0" smtClean="0">
                <a:latin typeface="Arial" panose="020B0604020202020204" pitchFamily="34" charset="0"/>
                <a:cs typeface="Arial" panose="020B0604020202020204" pitchFamily="34" charset="0"/>
              </a:rPr>
              <a:t>ze XIII. konference Pigmenty a pojiva</a:t>
            </a:r>
            <a:br>
              <a:rPr lang="cs-CZ" sz="3600" b="1" dirty="0" smtClean="0">
                <a:latin typeface="Arial" panose="020B0604020202020204" pitchFamily="34" charset="0"/>
                <a:cs typeface="Arial" panose="020B0604020202020204" pitchFamily="34" charset="0"/>
              </a:rPr>
            </a:br>
            <a:r>
              <a:rPr lang="cs-CZ" sz="3600" b="1" dirty="0" smtClean="0">
                <a:latin typeface="Arial" panose="020B0604020202020204" pitchFamily="34" charset="0"/>
                <a:cs typeface="Arial" panose="020B0604020202020204" pitchFamily="34" charset="0"/>
              </a:rPr>
              <a:t>ve dnech 2. a 3. listopadu 2020</a:t>
            </a:r>
            <a:endParaRPr lang="cs-CZ" sz="3600" b="1" dirty="0">
              <a:latin typeface="Arial" panose="020B0604020202020204" pitchFamily="34" charset="0"/>
              <a:cs typeface="Arial" panose="020B0604020202020204" pitchFamily="34" charset="0"/>
            </a:endParaRPr>
          </a:p>
        </p:txBody>
      </p:sp>
      <p:sp>
        <p:nvSpPr>
          <p:cNvPr id="4" name="Text Box 5"/>
          <p:cNvSpPr txBox="1">
            <a:spLocks noChangeArrowheads="1"/>
          </p:cNvSpPr>
          <p:nvPr/>
        </p:nvSpPr>
        <p:spPr bwMode="auto">
          <a:xfrm>
            <a:off x="787586" y="5184684"/>
            <a:ext cx="690413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cs-CZ" altLang="cs-CZ" sz="1600" dirty="0">
                <a:latin typeface="Arial" panose="020B0604020202020204" pitchFamily="34" charset="0"/>
              </a:rPr>
              <a:t>Vypracoval a přednáší:</a:t>
            </a:r>
            <a:endParaRPr lang="cs-CZ" altLang="cs-CZ" sz="1600" b="1" dirty="0">
              <a:latin typeface="Arial" panose="020B0604020202020204" pitchFamily="34" charset="0"/>
            </a:endParaRPr>
          </a:p>
          <a:p>
            <a:r>
              <a:rPr lang="cs-CZ" altLang="cs-CZ" sz="1600" b="1" dirty="0">
                <a:latin typeface="Arial" panose="020B0604020202020204" pitchFamily="34" charset="0"/>
              </a:rPr>
              <a:t>Ing. Jaroslav Sigmund</a:t>
            </a:r>
          </a:p>
          <a:p>
            <a:r>
              <a:rPr lang="cs-CZ" altLang="cs-CZ" sz="1600" b="1" dirty="0">
                <a:latin typeface="Arial" panose="020B0604020202020204" pitchFamily="34" charset="0"/>
              </a:rPr>
              <a:t>korozní inženýr, certifikát № 401 – 0055 podle </a:t>
            </a:r>
            <a:r>
              <a:rPr lang="cs-CZ" altLang="cs-CZ" sz="1600" b="1" dirty="0" smtClean="0">
                <a:latin typeface="Arial" panose="020B0604020202020204" pitchFamily="34" charset="0"/>
              </a:rPr>
              <a:t>CS </a:t>
            </a:r>
            <a:r>
              <a:rPr lang="cs-CZ" altLang="cs-CZ" sz="1600" b="1" dirty="0" err="1" smtClean="0">
                <a:latin typeface="Arial" panose="020B0604020202020204" pitchFamily="34" charset="0"/>
              </a:rPr>
              <a:t>Std</a:t>
            </a:r>
            <a:r>
              <a:rPr lang="cs-CZ" altLang="cs-CZ" sz="1600" b="1" dirty="0" smtClean="0">
                <a:latin typeface="Arial" panose="020B0604020202020204" pitchFamily="34" charset="0"/>
              </a:rPr>
              <a:t> 401 APC-19- R1</a:t>
            </a:r>
            <a:endParaRPr lang="cs-CZ" altLang="cs-CZ" sz="1600" b="1" dirty="0" smtClean="0">
              <a:latin typeface="Arial" panose="020B0604020202020204" pitchFamily="34" charset="0"/>
            </a:endParaRPr>
          </a:p>
          <a:p>
            <a:r>
              <a:rPr lang="cs-CZ" altLang="cs-CZ" sz="1600" b="1" dirty="0" smtClean="0">
                <a:latin typeface="Arial" panose="020B0604020202020204" pitchFamily="34" charset="0"/>
              </a:rPr>
              <a:t>tel</a:t>
            </a:r>
            <a:r>
              <a:rPr lang="cs-CZ" altLang="cs-CZ" sz="1600" b="1" dirty="0">
                <a:latin typeface="Arial" panose="020B0604020202020204" pitchFamily="34" charset="0"/>
              </a:rPr>
              <a:t>. +420 573 335 341, +420 731 968 495</a:t>
            </a:r>
          </a:p>
          <a:p>
            <a:r>
              <a:rPr lang="cs-CZ" altLang="cs-CZ" sz="1600" b="1" dirty="0">
                <a:latin typeface="Arial" panose="020B0604020202020204" pitchFamily="34" charset="0"/>
              </a:rPr>
              <a:t>E-mail: vejasi@seznam.cz</a:t>
            </a:r>
            <a:r>
              <a:rPr lang="cs-CZ" altLang="cs-CZ" sz="1600" dirty="0">
                <a:latin typeface="Arial" panose="020B0604020202020204" pitchFamily="34" charset="0"/>
              </a:rPr>
              <a:t> </a:t>
            </a:r>
          </a:p>
        </p:txBody>
      </p:sp>
      <p:pic>
        <p:nvPicPr>
          <p:cNvPr id="11" name="Obrázek 10"/>
          <p:cNvPicPr>
            <a:picLocks noChangeAspect="1"/>
          </p:cNvPicPr>
          <p:nvPr/>
        </p:nvPicPr>
        <p:blipFill>
          <a:blip r:embed="rId2"/>
          <a:stretch>
            <a:fillRect/>
          </a:stretch>
        </p:blipFill>
        <p:spPr>
          <a:xfrm>
            <a:off x="830507" y="498964"/>
            <a:ext cx="1152525" cy="1123950"/>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3311" y="484093"/>
            <a:ext cx="7913876" cy="1102659"/>
          </a:xfrm>
          <a:prstGeom prst="rect">
            <a:avLst/>
          </a:prstGeom>
        </p:spPr>
      </p:pic>
    </p:spTree>
    <p:extLst>
      <p:ext uri="{BB962C8B-B14F-4D97-AF65-F5344CB8AC3E}">
        <p14:creationId xmlns:p14="http://schemas.microsoft.com/office/powerpoint/2010/main" val="1061835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36000" y="283142"/>
            <a:ext cx="7275035" cy="1188000"/>
          </a:xfrm>
          <a:prstGeom prst="rect">
            <a:avLst/>
          </a:prstGeom>
          <a:solidFill>
            <a:srgbClr val="99FF99"/>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cs-CZ" sz="4000" b="1" dirty="0">
                <a:effectLst>
                  <a:outerShdw blurRad="38100" dist="38100" dir="2700000" algn="tl">
                    <a:srgbClr val="000000">
                      <a:alpha val="43137"/>
                    </a:srgbClr>
                  </a:outerShdw>
                </a:effectLst>
                <a:latin typeface="+mn-lt"/>
              </a:rPr>
              <a:t>Jednovrstvé </a:t>
            </a:r>
            <a:r>
              <a:rPr lang="cs-CZ" sz="4000" b="1" dirty="0" smtClean="0">
                <a:effectLst>
                  <a:outerShdw blurRad="38100" dist="38100" dir="2700000" algn="tl">
                    <a:srgbClr val="000000">
                      <a:alpha val="43137"/>
                    </a:srgbClr>
                  </a:outerShdw>
                </a:effectLst>
                <a:latin typeface="+mn-lt"/>
              </a:rPr>
              <a:t>nátěry</a:t>
            </a:r>
            <a:br>
              <a:rPr lang="cs-CZ" sz="4000" b="1" dirty="0" smtClean="0">
                <a:effectLst>
                  <a:outerShdw blurRad="38100" dist="38100" dir="2700000" algn="tl">
                    <a:srgbClr val="000000">
                      <a:alpha val="43137"/>
                    </a:srgbClr>
                  </a:outerShdw>
                </a:effectLst>
                <a:latin typeface="+mn-lt"/>
              </a:rPr>
            </a:br>
            <a:r>
              <a:rPr lang="cs-CZ" sz="4000" b="1" dirty="0" smtClean="0">
                <a:effectLst>
                  <a:outerShdw blurRad="38100" dist="38100" dir="2700000" algn="tl">
                    <a:srgbClr val="000000">
                      <a:alpha val="43137"/>
                    </a:srgbClr>
                  </a:outerShdw>
                </a:effectLst>
                <a:latin typeface="+mn-lt"/>
              </a:rPr>
              <a:t>povrchy </a:t>
            </a:r>
            <a:r>
              <a:rPr lang="cs-CZ" sz="4000" b="1" dirty="0">
                <a:effectLst>
                  <a:outerShdw blurRad="38100" dist="38100" dir="2700000" algn="tl">
                    <a:srgbClr val="000000">
                      <a:alpha val="43137"/>
                    </a:srgbClr>
                  </a:outerShdw>
                </a:effectLst>
                <a:latin typeface="+mn-lt"/>
              </a:rPr>
              <a:t>pod tepelnými izolacemi</a:t>
            </a:r>
            <a:endParaRPr lang="cs-CZ" altLang="cs-CZ" sz="4000" b="1" cap="all" dirty="0">
              <a:effectLst>
                <a:outerShdw blurRad="38100" dist="38100" dir="2700000" algn="tl">
                  <a:srgbClr val="000000">
                    <a:alpha val="43137"/>
                  </a:srgbClr>
                </a:outerShdw>
              </a:effectLst>
              <a:latin typeface="+mn-lt"/>
            </a:endParaRPr>
          </a:p>
        </p:txBody>
      </p:sp>
      <p:sp>
        <p:nvSpPr>
          <p:cNvPr id="3" name="Text Box 5"/>
          <p:cNvSpPr txBox="1">
            <a:spLocks noChangeArrowheads="1"/>
          </p:cNvSpPr>
          <p:nvPr/>
        </p:nvSpPr>
        <p:spPr>
          <a:xfrm>
            <a:off x="238183" y="1788461"/>
            <a:ext cx="7359405" cy="4773705"/>
          </a:xfrm>
          <a:prstGeom prst="rect">
            <a:avLst/>
          </a:prstGeom>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cs-CZ" sz="2500" dirty="0"/>
              <a:t>Ocelové objekty tepelně izolované, jako jsou kotle, výměníky, potrubí a armatury, jsou během provozu chráněny proti korozi tím, že jejich povrchy jsou </a:t>
            </a:r>
            <a:r>
              <a:rPr lang="cs-CZ" sz="2500" dirty="0" smtClean="0"/>
              <a:t>vysušeny.</a:t>
            </a:r>
          </a:p>
          <a:p>
            <a:pPr marL="0" indent="0">
              <a:lnSpc>
                <a:spcPct val="80000"/>
              </a:lnSpc>
              <a:buNone/>
            </a:pPr>
            <a:r>
              <a:rPr lang="cs-CZ" sz="2500" dirty="0" smtClean="0"/>
              <a:t>Ochrana </a:t>
            </a:r>
            <a:r>
              <a:rPr lang="cs-CZ" sz="2500" dirty="0"/>
              <a:t>proti korozi získává na významu v okamžiku, kdy je jejich provoz přerušen (letní odstávky z provozu, plánované odstávky a revize, údržbářské práce atd</a:t>
            </a:r>
            <a:r>
              <a:rPr lang="cs-CZ" sz="2500" dirty="0" smtClean="0"/>
              <a:t>.).</a:t>
            </a:r>
          </a:p>
          <a:p>
            <a:pPr marL="0" indent="0">
              <a:lnSpc>
                <a:spcPct val="80000"/>
              </a:lnSpc>
              <a:buNone/>
            </a:pPr>
            <a:r>
              <a:rPr lang="cs-CZ" sz="2500" dirty="0" smtClean="0"/>
              <a:t>Tepelné </a:t>
            </a:r>
            <a:r>
              <a:rPr lang="cs-CZ" sz="2500" dirty="0"/>
              <a:t>izolace jsou často nasákavé a při odstávce z provozu z nich přechází vlhkost na ocelové povrchy, které bez přiměřené ochrany budou </a:t>
            </a:r>
            <a:r>
              <a:rPr lang="cs-CZ" sz="2500" dirty="0" smtClean="0"/>
              <a:t>korodovat.</a:t>
            </a:r>
          </a:p>
          <a:p>
            <a:pPr marL="0" indent="0">
              <a:lnSpc>
                <a:spcPct val="80000"/>
              </a:lnSpc>
              <a:buNone/>
            </a:pPr>
            <a:r>
              <a:rPr lang="cs-CZ" sz="2500" b="1" dirty="0" smtClean="0"/>
              <a:t>Vhodnou </a:t>
            </a:r>
            <a:r>
              <a:rPr lang="cs-CZ" sz="2500" b="1" dirty="0"/>
              <a:t>ochranou proti korozi jsou jednovrstvé zinkové silikátové nátěry ve tloušťce okolo 50 µm</a:t>
            </a:r>
            <a:r>
              <a:rPr lang="cs-CZ" sz="2500" b="1" dirty="0" smtClean="0"/>
              <a:t>. Pro </a:t>
            </a:r>
            <a:r>
              <a:rPr lang="cs-CZ" sz="2500" b="1" dirty="0"/>
              <a:t>tyto nátěry platí totéž, co je uvedeno u mezioperačních a transportních nátěrů.</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9976" y="269717"/>
            <a:ext cx="4087906" cy="6318566"/>
          </a:xfrm>
          <a:prstGeom prst="rect">
            <a:avLst/>
          </a:prstGeom>
        </p:spPr>
      </p:pic>
    </p:spTree>
    <p:extLst>
      <p:ext uri="{BB962C8B-B14F-4D97-AF65-F5344CB8AC3E}">
        <p14:creationId xmlns:p14="http://schemas.microsoft.com/office/powerpoint/2010/main" val="1816503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Box 3"/>
          <p:cNvSpPr txBox="1">
            <a:spLocks noChangeArrowheads="1"/>
          </p:cNvSpPr>
          <p:nvPr/>
        </p:nvSpPr>
        <p:spPr bwMode="auto">
          <a:xfrm>
            <a:off x="7637929" y="6204773"/>
            <a:ext cx="4227538" cy="437043"/>
          </a:xfrm>
          <a:prstGeom prst="rect">
            <a:avLst/>
          </a:prstGeom>
          <a:solidFill>
            <a:srgbClr val="FFFF00"/>
          </a:solidFill>
          <a:ln>
            <a:noFill/>
          </a:ln>
          <a:effectLs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r>
              <a:rPr lang="cs-CZ" altLang="cs-CZ" sz="2800" b="1" i="1" dirty="0" smtClean="0">
                <a:solidFill>
                  <a:srgbClr val="0000CC"/>
                </a:solidFill>
                <a:effectLst>
                  <a:outerShdw blurRad="38100" dist="38100" dir="2700000" algn="tl">
                    <a:srgbClr val="000000">
                      <a:alpha val="43137"/>
                    </a:srgbClr>
                  </a:outerShdw>
                </a:effectLst>
              </a:rPr>
              <a:t>Tepelný ohřívák pro JE</a:t>
            </a:r>
            <a:endParaRPr lang="cs-CZ" altLang="cs-CZ" sz="2800" b="1" i="1" dirty="0">
              <a:solidFill>
                <a:srgbClr val="0000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2786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80147" y="256248"/>
            <a:ext cx="11520000" cy="1188000"/>
          </a:xfrm>
          <a:prstGeom prst="rect">
            <a:avLst/>
          </a:prstGeom>
          <a:solidFill>
            <a:srgbClr val="99FF99"/>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cs-CZ" sz="4000" b="1" dirty="0">
                <a:effectLst>
                  <a:outerShdw blurRad="38100" dist="38100" dir="2700000" algn="tl">
                    <a:srgbClr val="000000">
                      <a:alpha val="43137"/>
                    </a:srgbClr>
                  </a:outerShdw>
                </a:effectLst>
                <a:latin typeface="+mn-lt"/>
              </a:rPr>
              <a:t>Jednovrstvé nátěry – spreje pro opravu nekvalitně provedeného žárového zinku</a:t>
            </a:r>
            <a:endParaRPr lang="cs-CZ" altLang="cs-CZ" sz="4000" b="1" cap="all" dirty="0">
              <a:effectLst>
                <a:outerShdw blurRad="38100" dist="38100" dir="2700000" algn="tl">
                  <a:srgbClr val="000000">
                    <a:alpha val="43137"/>
                  </a:srgbClr>
                </a:outerShdw>
              </a:effectLst>
              <a:latin typeface="+mn-lt"/>
            </a:endParaRPr>
          </a:p>
        </p:txBody>
      </p:sp>
      <p:sp>
        <p:nvSpPr>
          <p:cNvPr id="3" name="Text Box 5"/>
          <p:cNvSpPr txBox="1">
            <a:spLocks noChangeArrowheads="1"/>
          </p:cNvSpPr>
          <p:nvPr/>
        </p:nvSpPr>
        <p:spPr>
          <a:xfrm>
            <a:off x="224735" y="1707776"/>
            <a:ext cx="5718866" cy="4948518"/>
          </a:xfrm>
          <a:prstGeom prst="rect">
            <a:avLst/>
          </a:prstGeom>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cs-CZ" b="1" dirty="0" smtClean="0"/>
              <a:t>Barvy </a:t>
            </a:r>
            <a:r>
              <a:rPr lang="cs-CZ" b="1" dirty="0"/>
              <a:t>na bázi speciálních jednosložkových vysychavých </a:t>
            </a:r>
            <a:r>
              <a:rPr lang="cs-CZ" b="1" dirty="0" smtClean="0"/>
              <a:t>pojiv</a:t>
            </a:r>
          </a:p>
          <a:p>
            <a:pPr marL="363538" indent="-363538">
              <a:lnSpc>
                <a:spcPct val="80000"/>
              </a:lnSpc>
              <a:buFont typeface="Wingdings" panose="05000000000000000000" pitchFamily="2" charset="2"/>
              <a:buChar char="Ø"/>
            </a:pPr>
            <a:r>
              <a:rPr lang="cs-CZ" sz="2400" dirty="0" smtClean="0"/>
              <a:t>plněné </a:t>
            </a:r>
            <a:r>
              <a:rPr lang="cs-CZ" sz="2400" dirty="0"/>
              <a:t>zinkovým prachem a speciálními skleněnými </a:t>
            </a:r>
            <a:r>
              <a:rPr lang="cs-CZ" sz="2400" dirty="0" smtClean="0"/>
              <a:t>vločkami,</a:t>
            </a:r>
          </a:p>
          <a:p>
            <a:pPr marL="363538" indent="-363538">
              <a:lnSpc>
                <a:spcPct val="80000"/>
              </a:lnSpc>
              <a:buFont typeface="Wingdings" panose="05000000000000000000" pitchFamily="2" charset="2"/>
              <a:buChar char="Ø"/>
            </a:pPr>
            <a:r>
              <a:rPr lang="cs-CZ" sz="2400" dirty="0"/>
              <a:t>n</a:t>
            </a:r>
            <a:r>
              <a:rPr lang="cs-CZ" sz="2400" dirty="0" smtClean="0"/>
              <a:t>ástřiky </a:t>
            </a:r>
            <a:r>
              <a:rPr lang="cs-CZ" sz="2400" dirty="0"/>
              <a:t>dosahují nízkých tlouštěk okolo 20 </a:t>
            </a:r>
            <a:r>
              <a:rPr lang="cs-CZ" sz="2400" dirty="0" smtClean="0"/>
              <a:t>µm,</a:t>
            </a:r>
          </a:p>
          <a:p>
            <a:pPr marL="363538" indent="-363538">
              <a:lnSpc>
                <a:spcPct val="80000"/>
              </a:lnSpc>
              <a:buFont typeface="Wingdings" panose="05000000000000000000" pitchFamily="2" charset="2"/>
              <a:buChar char="Ø"/>
            </a:pPr>
            <a:r>
              <a:rPr lang="cs-CZ" sz="2400" dirty="0" smtClean="0"/>
              <a:t>slouží spíše pro </a:t>
            </a:r>
            <a:r>
              <a:rPr lang="cs-CZ" sz="2400" dirty="0"/>
              <a:t>zamaskování povrchových vad žárově pozinkovaných výrobků v tavenině při inspekcích a </a:t>
            </a:r>
            <a:r>
              <a:rPr lang="cs-CZ" sz="2400" dirty="0" smtClean="0"/>
              <a:t>přejímkách,</a:t>
            </a:r>
          </a:p>
          <a:p>
            <a:pPr marL="363538" indent="-363538">
              <a:lnSpc>
                <a:spcPct val="80000"/>
              </a:lnSpc>
              <a:buFont typeface="Wingdings" panose="05000000000000000000" pitchFamily="2" charset="2"/>
              <a:buChar char="Ø"/>
            </a:pPr>
            <a:r>
              <a:rPr lang="cs-CZ" sz="2400" dirty="0"/>
              <a:t>j</a:t>
            </a:r>
            <a:r>
              <a:rPr lang="cs-CZ" sz="2400" dirty="0" smtClean="0"/>
              <a:t>ak </a:t>
            </a:r>
            <a:r>
              <a:rPr lang="cs-CZ" sz="2400" dirty="0"/>
              <a:t>se v čase na povětrnosti povrch zinku vyvíjí, takto upravené povrchy stále více vystupují jako </a:t>
            </a:r>
            <a:r>
              <a:rPr lang="cs-CZ" sz="2400" dirty="0" smtClean="0"/>
              <a:t>skvrny.</a:t>
            </a:r>
          </a:p>
          <a:p>
            <a:pPr marL="0" indent="0" algn="ctr">
              <a:lnSpc>
                <a:spcPct val="80000"/>
              </a:lnSpc>
              <a:buNone/>
            </a:pPr>
            <a:r>
              <a:rPr lang="cs-CZ" sz="2400" b="1" dirty="0" smtClean="0">
                <a:solidFill>
                  <a:srgbClr val="FF0000"/>
                </a:solidFill>
              </a:rPr>
              <a:t>Pod nátěry kombinovaných </a:t>
            </a:r>
            <a:r>
              <a:rPr lang="cs-CZ" sz="2400" b="1" dirty="0">
                <a:solidFill>
                  <a:srgbClr val="FF0000"/>
                </a:solidFill>
              </a:rPr>
              <a:t>(</a:t>
            </a:r>
            <a:r>
              <a:rPr lang="cs-CZ" sz="2400" b="1" dirty="0" smtClean="0">
                <a:solidFill>
                  <a:srgbClr val="FF0000"/>
                </a:solidFill>
              </a:rPr>
              <a:t>duplexních) povlaků se </a:t>
            </a:r>
            <a:r>
              <a:rPr lang="cs-CZ" sz="2400" b="1" dirty="0">
                <a:solidFill>
                  <a:srgbClr val="FF0000"/>
                </a:solidFill>
              </a:rPr>
              <a:t>příliš nehodí.</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0623" y="1682282"/>
            <a:ext cx="5464408" cy="4987459"/>
          </a:xfrm>
          <a:prstGeom prst="rect">
            <a:avLst/>
          </a:prstGeom>
        </p:spPr>
      </p:pic>
      <p:sp>
        <p:nvSpPr>
          <p:cNvPr id="5" name="Text Box 3"/>
          <p:cNvSpPr txBox="1">
            <a:spLocks noChangeArrowheads="1"/>
          </p:cNvSpPr>
          <p:nvPr/>
        </p:nvSpPr>
        <p:spPr bwMode="auto">
          <a:xfrm>
            <a:off x="6454588" y="1800955"/>
            <a:ext cx="4227538" cy="584775"/>
          </a:xfrm>
          <a:prstGeom prst="rect">
            <a:avLst/>
          </a:prstGeom>
          <a:solidFill>
            <a:srgbClr val="FFFF00"/>
          </a:solidFill>
          <a:ln>
            <a:noFill/>
          </a:ln>
          <a:effectLs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cs-CZ" altLang="cs-CZ" sz="2000" b="1" dirty="0" smtClean="0">
                <a:solidFill>
                  <a:srgbClr val="002060"/>
                </a:solidFill>
              </a:rPr>
              <a:t>lyžařské centrum </a:t>
            </a:r>
            <a:r>
              <a:rPr lang="cs-CZ" altLang="cs-CZ" sz="2000" b="1" dirty="0" err="1">
                <a:solidFill>
                  <a:srgbClr val="002060"/>
                </a:solidFill>
              </a:rPr>
              <a:t>Rettenbach</a:t>
            </a:r>
            <a:r>
              <a:rPr lang="cs-CZ" altLang="cs-CZ" sz="2000" b="1" dirty="0">
                <a:solidFill>
                  <a:srgbClr val="002060"/>
                </a:solidFill>
              </a:rPr>
              <a:t>, 2684 </a:t>
            </a:r>
            <a:r>
              <a:rPr lang="cs-CZ" altLang="cs-CZ" sz="2000" b="1" dirty="0" smtClean="0">
                <a:solidFill>
                  <a:srgbClr val="002060"/>
                </a:solidFill>
              </a:rPr>
              <a:t>m n.m.</a:t>
            </a:r>
            <a:endParaRPr lang="cs-CZ" altLang="cs-CZ" sz="2000" b="1" i="1" dirty="0">
              <a:solidFill>
                <a:srgbClr val="002060"/>
              </a:solidFill>
              <a:effectLst>
                <a:outerShdw blurRad="38100" dist="38100" dir="2700000" algn="tl">
                  <a:srgbClr val="000000">
                    <a:alpha val="43137"/>
                  </a:srgbClr>
                </a:outerShdw>
              </a:effectLst>
            </a:endParaRPr>
          </a:p>
        </p:txBody>
      </p:sp>
      <p:sp>
        <p:nvSpPr>
          <p:cNvPr id="6" name="Šipka dolů 5"/>
          <p:cNvSpPr/>
          <p:nvPr/>
        </p:nvSpPr>
        <p:spPr>
          <a:xfrm rot="19194233">
            <a:off x="7733892" y="3748512"/>
            <a:ext cx="566130" cy="1457970"/>
          </a:xfrm>
          <a:prstGeom prst="downArrow">
            <a:avLst>
              <a:gd name="adj1" fmla="val 50000"/>
              <a:gd name="adj2" fmla="val 123769"/>
            </a:avLst>
          </a:prstGeom>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568180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36000" y="256248"/>
            <a:ext cx="11520000" cy="1188000"/>
          </a:xfrm>
          <a:prstGeom prst="rect">
            <a:avLst/>
          </a:prstGeom>
          <a:solidFill>
            <a:srgbClr val="99FF99"/>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cs-CZ" sz="4000" b="1" dirty="0">
                <a:effectLst>
                  <a:outerShdw blurRad="38100" dist="38100" dir="2700000" algn="tl">
                    <a:srgbClr val="000000">
                      <a:alpha val="43137"/>
                    </a:srgbClr>
                  </a:outerShdw>
                </a:effectLst>
                <a:latin typeface="+mn-lt"/>
              </a:rPr>
              <a:t>Vícevrstvé nátěrové systémy – pro vystavení atmosférické korozi</a:t>
            </a:r>
            <a:endParaRPr lang="cs-CZ" altLang="cs-CZ" sz="4000" b="1" cap="all" dirty="0">
              <a:effectLst>
                <a:outerShdw blurRad="38100" dist="38100" dir="2700000" algn="tl">
                  <a:srgbClr val="000000">
                    <a:alpha val="43137"/>
                  </a:srgbClr>
                </a:outerShdw>
              </a:effectLst>
              <a:latin typeface="+mn-lt"/>
            </a:endParaRPr>
          </a:p>
        </p:txBody>
      </p:sp>
      <p:sp>
        <p:nvSpPr>
          <p:cNvPr id="3" name="Text Box 5"/>
          <p:cNvSpPr txBox="1">
            <a:spLocks noChangeArrowheads="1"/>
          </p:cNvSpPr>
          <p:nvPr/>
        </p:nvSpPr>
        <p:spPr>
          <a:xfrm>
            <a:off x="278523" y="1815354"/>
            <a:ext cx="11634953" cy="4840940"/>
          </a:xfrm>
          <a:prstGeom prst="rect">
            <a:avLst/>
          </a:prstGeom>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0000"/>
              </a:lnSpc>
              <a:spcBef>
                <a:spcPts val="1200"/>
              </a:spcBef>
              <a:buNone/>
            </a:pPr>
            <a:r>
              <a:rPr lang="cs-CZ" dirty="0" smtClean="0"/>
              <a:t>Celá </a:t>
            </a:r>
            <a:r>
              <a:rPr lang="cs-CZ" dirty="0"/>
              <a:t>řada variantních řešení, souhrnně jsou předmětem normy EN ISO 12944-5, a podle korozní agresivity prostředí uvedeny v tabulkách B.2 a C.1 až </a:t>
            </a:r>
            <a:r>
              <a:rPr lang="cs-CZ" dirty="0" smtClean="0"/>
              <a:t>C.5.</a:t>
            </a:r>
          </a:p>
          <a:p>
            <a:pPr marL="0" indent="0" algn="ctr">
              <a:lnSpc>
                <a:spcPct val="80000"/>
              </a:lnSpc>
              <a:spcBef>
                <a:spcPts val="1200"/>
              </a:spcBef>
              <a:buNone/>
            </a:pPr>
            <a:r>
              <a:rPr lang="cs-CZ" dirty="0" smtClean="0"/>
              <a:t>Další </a:t>
            </a:r>
            <a:r>
              <a:rPr lang="cs-CZ" dirty="0"/>
              <a:t>typy nátěrových systémů mají ve svých dokumentech velcí zákazníci, tyto jsou obvykle podmíněny provedením zvlášť předepsaných zkoušek.</a:t>
            </a:r>
          </a:p>
          <a:p>
            <a:pPr marL="0" indent="0" algn="ctr">
              <a:lnSpc>
                <a:spcPct val="80000"/>
              </a:lnSpc>
              <a:spcBef>
                <a:spcPts val="1200"/>
              </a:spcBef>
              <a:buNone/>
            </a:pPr>
            <a:r>
              <a:rPr lang="cs-CZ" dirty="0" smtClean="0"/>
              <a:t>Tabulky </a:t>
            </a:r>
            <a:r>
              <a:rPr lang="cs-CZ" dirty="0"/>
              <a:t>uvádějí jako rovnocenné ochranné nátěrové systémy jak se základními barvami zinkovými, tak se základními barvami, které zinek </a:t>
            </a:r>
            <a:r>
              <a:rPr lang="cs-CZ" dirty="0" smtClean="0"/>
              <a:t>neobsahují.</a:t>
            </a:r>
          </a:p>
          <a:p>
            <a:pPr marL="0" indent="0" algn="ctr">
              <a:lnSpc>
                <a:spcPct val="80000"/>
              </a:lnSpc>
              <a:spcBef>
                <a:spcPts val="1200"/>
              </a:spcBef>
              <a:buNone/>
            </a:pPr>
            <a:r>
              <a:rPr lang="cs-CZ" dirty="0" smtClean="0"/>
              <a:t>Vysvětlení - hlavní </a:t>
            </a:r>
            <a:r>
              <a:rPr lang="cs-CZ" dirty="0"/>
              <a:t>ochrannou funkcí je bariérová ochrana celým nátěrovým systémem. Skutečná aktivní ochrana zinkové barvy proti korozi je krátkodobá, při ní se zinek rozpouští, vyčerpává, ale vrstvu základní barvy utěsňuje, čímž ji mění na ochrannou bariéru</a:t>
            </a:r>
            <a:r>
              <a:rPr lang="cs-CZ" dirty="0" smtClean="0"/>
              <a:t>.</a:t>
            </a:r>
          </a:p>
          <a:p>
            <a:pPr marL="0" indent="0" algn="ctr">
              <a:lnSpc>
                <a:spcPct val="80000"/>
              </a:lnSpc>
              <a:spcBef>
                <a:spcPts val="1200"/>
              </a:spcBef>
              <a:buNone/>
            </a:pPr>
            <a:r>
              <a:rPr lang="cs-CZ" dirty="0" smtClean="0"/>
              <a:t>Barvy neobsahující kovový zinkový prach dosahují bariérové ochrany využitím jiných vlastností.</a:t>
            </a:r>
          </a:p>
          <a:p>
            <a:pPr marL="0" indent="0" algn="ctr">
              <a:lnSpc>
                <a:spcPct val="80000"/>
              </a:lnSpc>
              <a:spcBef>
                <a:spcPts val="1200"/>
              </a:spcBef>
              <a:buNone/>
            </a:pPr>
            <a:endParaRPr lang="cs-CZ" dirty="0"/>
          </a:p>
        </p:txBody>
      </p:sp>
    </p:spTree>
    <p:extLst>
      <p:ext uri="{BB962C8B-B14F-4D97-AF65-F5344CB8AC3E}">
        <p14:creationId xmlns:p14="http://schemas.microsoft.com/office/powerpoint/2010/main" val="3874810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36000" y="256248"/>
            <a:ext cx="11520000" cy="1188000"/>
          </a:xfrm>
          <a:prstGeom prst="rect">
            <a:avLst/>
          </a:prstGeom>
          <a:solidFill>
            <a:srgbClr val="99FF99"/>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cs-CZ" sz="4000" b="1" dirty="0">
                <a:effectLst>
                  <a:outerShdw blurRad="38100" dist="38100" dir="2700000" algn="tl">
                    <a:srgbClr val="000000">
                      <a:alpha val="43137"/>
                    </a:srgbClr>
                  </a:outerShdw>
                </a:effectLst>
                <a:latin typeface="+mn-lt"/>
              </a:rPr>
              <a:t>Vícevrstvé nátěrové systémy – pro vystavení atmosférické korozi</a:t>
            </a:r>
            <a:endParaRPr lang="cs-CZ" altLang="cs-CZ" sz="4000" b="1" cap="all" dirty="0">
              <a:effectLst>
                <a:outerShdw blurRad="38100" dist="38100" dir="2700000" algn="tl">
                  <a:srgbClr val="000000">
                    <a:alpha val="43137"/>
                  </a:srgbClr>
                </a:outerShdw>
              </a:effectLst>
              <a:latin typeface="+mn-lt"/>
            </a:endParaRPr>
          </a:p>
        </p:txBody>
      </p:sp>
      <p:sp>
        <p:nvSpPr>
          <p:cNvPr id="3" name="Text Box 5"/>
          <p:cNvSpPr txBox="1">
            <a:spLocks noChangeArrowheads="1"/>
          </p:cNvSpPr>
          <p:nvPr/>
        </p:nvSpPr>
        <p:spPr>
          <a:xfrm>
            <a:off x="278523" y="1613647"/>
            <a:ext cx="11634953" cy="5096435"/>
          </a:xfrm>
          <a:prstGeom prst="rect">
            <a:avLst/>
          </a:prstGeom>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sz="2500" dirty="0" smtClean="0"/>
              <a:t>Zmíněné </a:t>
            </a:r>
            <a:r>
              <a:rPr lang="cs-CZ" sz="2500" dirty="0"/>
              <a:t>utěsňování probíhá pouze v prostředích, která neobsahují látky, které by rozpuštěný zinek převáděly do roztoku a </a:t>
            </a:r>
            <a:r>
              <a:rPr lang="cs-CZ" sz="2500" dirty="0" smtClean="0"/>
              <a:t>odplavovaly, sem patří</a:t>
            </a:r>
          </a:p>
          <a:p>
            <a:pPr marL="538163" indent="-538163">
              <a:spcBef>
                <a:spcPts val="600"/>
              </a:spcBef>
              <a:buFont typeface="Wingdings" panose="05000000000000000000" pitchFamily="2" charset="2"/>
              <a:buChar char="v"/>
            </a:pPr>
            <a:r>
              <a:rPr lang="cs-CZ" sz="2500" dirty="0" smtClean="0"/>
              <a:t>mnohé kyseliny a alkálie</a:t>
            </a:r>
          </a:p>
          <a:p>
            <a:pPr marL="538163" indent="-538163">
              <a:spcBef>
                <a:spcPts val="600"/>
              </a:spcBef>
              <a:buFont typeface="Wingdings" panose="05000000000000000000" pitchFamily="2" charset="2"/>
              <a:buChar char="v"/>
            </a:pPr>
            <a:r>
              <a:rPr lang="cs-CZ" sz="2500" dirty="0" smtClean="0"/>
              <a:t>látky </a:t>
            </a:r>
            <a:r>
              <a:rPr lang="cs-CZ" sz="2500" dirty="0"/>
              <a:t>převádějící zinek do rozpustného komplexu (amoniak, </a:t>
            </a:r>
            <a:r>
              <a:rPr lang="cs-CZ" sz="2500" dirty="0" err="1"/>
              <a:t>humínové</a:t>
            </a:r>
            <a:r>
              <a:rPr lang="cs-CZ" sz="2500" dirty="0"/>
              <a:t> kyseliny a další</a:t>
            </a:r>
            <a:r>
              <a:rPr lang="cs-CZ" sz="2500" dirty="0" smtClean="0"/>
              <a:t>).</a:t>
            </a:r>
          </a:p>
          <a:p>
            <a:pPr marL="0" indent="0">
              <a:buNone/>
            </a:pPr>
            <a:r>
              <a:rPr lang="cs-CZ" sz="2500" dirty="0" smtClean="0"/>
              <a:t>V</a:t>
            </a:r>
            <a:r>
              <a:rPr lang="cs-CZ" sz="2500" dirty="0"/>
              <a:t> takových prostředích nelze zinkové barvy používat.</a:t>
            </a:r>
          </a:p>
          <a:p>
            <a:pPr marL="0" indent="0">
              <a:buNone/>
            </a:pPr>
            <a:r>
              <a:rPr lang="cs-CZ" sz="2500" dirty="0" smtClean="0"/>
              <a:t>Výhodu poskytují </a:t>
            </a:r>
            <a:r>
              <a:rPr lang="cs-CZ" sz="2500" dirty="0"/>
              <a:t>zinkové základní barvy v takových nátěrových systémech, které mohou být vystaveny mechanickému poškození (otloukání kameny, škrabáním, nárazy atd.), poněvadž mají schopnost významně zpomalit podkorodování nátěrového systému v poškozených místech. </a:t>
            </a:r>
          </a:p>
          <a:p>
            <a:pPr marL="0" indent="0">
              <a:buNone/>
            </a:pPr>
            <a:r>
              <a:rPr lang="cs-CZ" sz="2500" dirty="0"/>
              <a:t>Uvedené tabulky v normě nezahrnují zinkové barvy na bázi </a:t>
            </a:r>
            <a:r>
              <a:rPr lang="cs-CZ" sz="2500" dirty="0" err="1"/>
              <a:t>epoxyesterových</a:t>
            </a:r>
            <a:r>
              <a:rPr lang="cs-CZ" sz="2500" dirty="0"/>
              <a:t> pojiv, které byly dříve často používány, tyto lze s omezením přiřadit k barvám </a:t>
            </a:r>
            <a:r>
              <a:rPr lang="cs-CZ" sz="2500" dirty="0" smtClean="0"/>
              <a:t>alkydovým</a:t>
            </a:r>
            <a:r>
              <a:rPr lang="cs-CZ" sz="2500" dirty="0"/>
              <a:t> </a:t>
            </a:r>
            <a:r>
              <a:rPr lang="cs-CZ" sz="2500" dirty="0" smtClean="0"/>
              <a:t>(viz obrázek důlní vozy).</a:t>
            </a:r>
            <a:endParaRPr lang="cs-CZ" sz="2500" dirty="0"/>
          </a:p>
        </p:txBody>
      </p:sp>
    </p:spTree>
    <p:extLst>
      <p:ext uri="{BB962C8B-B14F-4D97-AF65-F5344CB8AC3E}">
        <p14:creationId xmlns:p14="http://schemas.microsoft.com/office/powerpoint/2010/main" val="1513061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 y="0"/>
            <a:ext cx="5947522" cy="6858000"/>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5988" y="0"/>
            <a:ext cx="5966012" cy="6858000"/>
          </a:xfrm>
          <a:prstGeom prst="rect">
            <a:avLst/>
          </a:prstGeom>
        </p:spPr>
      </p:pic>
      <p:sp>
        <p:nvSpPr>
          <p:cNvPr id="4" name="Text Box 3"/>
          <p:cNvSpPr txBox="1">
            <a:spLocks noChangeArrowheads="1"/>
          </p:cNvSpPr>
          <p:nvPr/>
        </p:nvSpPr>
        <p:spPr bwMode="auto">
          <a:xfrm>
            <a:off x="3211266" y="247726"/>
            <a:ext cx="5769467" cy="437043"/>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r>
              <a:rPr lang="cs-CZ" altLang="cs-CZ" sz="2800" b="1" i="1" dirty="0" smtClean="0">
                <a:solidFill>
                  <a:srgbClr val="0000CC"/>
                </a:solidFill>
                <a:effectLst>
                  <a:outerShdw blurRad="38100" dist="38100" dir="2700000" algn="tl">
                    <a:srgbClr val="000000">
                      <a:alpha val="43137"/>
                    </a:srgbClr>
                  </a:outerShdw>
                </a:effectLst>
              </a:rPr>
              <a:t>Silnice I / 11, most přes </a:t>
            </a:r>
            <a:r>
              <a:rPr lang="cs-CZ" altLang="cs-CZ" sz="2800" b="1" i="1" dirty="0" err="1" smtClean="0">
                <a:solidFill>
                  <a:srgbClr val="0000CC"/>
                </a:solidFill>
                <a:effectLst>
                  <a:outerShdw blurRad="38100" dist="38100" dir="2700000" algn="tl">
                    <a:srgbClr val="000000">
                      <a:alpha val="43137"/>
                    </a:srgbClr>
                  </a:outerShdw>
                </a:effectLst>
              </a:rPr>
              <a:t>Kremlici</a:t>
            </a:r>
            <a:endParaRPr lang="cs-CZ" altLang="cs-CZ" sz="2800" b="1" i="1" dirty="0">
              <a:solidFill>
                <a:srgbClr val="0000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3676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36000" y="256248"/>
            <a:ext cx="11520000" cy="1188000"/>
          </a:xfrm>
          <a:prstGeom prst="rect">
            <a:avLst/>
          </a:prstGeom>
          <a:solidFill>
            <a:srgbClr val="99FF99"/>
          </a:solidFill>
        </p:spPr>
        <p:txBody>
          <a:bodyPr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4000" b="1" dirty="0">
                <a:effectLst>
                  <a:outerShdw blurRad="38100" dist="38100" dir="2700000" algn="tl">
                    <a:srgbClr val="000000">
                      <a:alpha val="43137"/>
                    </a:srgbClr>
                  </a:outerShdw>
                </a:effectLst>
                <a:latin typeface="+mn-lt"/>
              </a:rPr>
              <a:t>Vícevrstvé nátěrové </a:t>
            </a:r>
            <a:r>
              <a:rPr lang="cs-CZ" sz="4000" b="1" dirty="0" smtClean="0">
                <a:effectLst>
                  <a:outerShdw blurRad="38100" dist="38100" dir="2700000" algn="tl">
                    <a:srgbClr val="000000">
                      <a:alpha val="43137"/>
                    </a:srgbClr>
                  </a:outerShdw>
                </a:effectLst>
                <a:latin typeface="+mn-lt"/>
              </a:rPr>
              <a:t>systémy</a:t>
            </a:r>
            <a:br>
              <a:rPr lang="cs-CZ" sz="4000" b="1" dirty="0" smtClean="0">
                <a:effectLst>
                  <a:outerShdw blurRad="38100" dist="38100" dir="2700000" algn="tl">
                    <a:srgbClr val="000000">
                      <a:alpha val="43137"/>
                    </a:srgbClr>
                  </a:outerShdw>
                </a:effectLst>
                <a:latin typeface="+mn-lt"/>
              </a:rPr>
            </a:br>
            <a:r>
              <a:rPr lang="cs-CZ" sz="4000" b="1" dirty="0" smtClean="0">
                <a:effectLst>
                  <a:outerShdw blurRad="38100" dist="38100" dir="2700000" algn="tl">
                    <a:srgbClr val="000000">
                      <a:alpha val="43137"/>
                    </a:srgbClr>
                  </a:outerShdw>
                </a:effectLst>
                <a:latin typeface="+mn-lt"/>
              </a:rPr>
              <a:t>do </a:t>
            </a:r>
            <a:r>
              <a:rPr lang="cs-CZ" sz="4000" b="1" dirty="0">
                <a:effectLst>
                  <a:outerShdw blurRad="38100" dist="38100" dir="2700000" algn="tl">
                    <a:srgbClr val="000000">
                      <a:alpha val="43137"/>
                    </a:srgbClr>
                  </a:outerShdw>
                </a:effectLst>
                <a:latin typeface="+mn-lt"/>
              </a:rPr>
              <a:t>ponoru ve vodě, pro uložení v půdě.</a:t>
            </a:r>
            <a:endParaRPr lang="cs-CZ" sz="4000" dirty="0">
              <a:effectLst>
                <a:outerShdw blurRad="38100" dist="38100" dir="2700000" algn="tl">
                  <a:srgbClr val="000000">
                    <a:alpha val="43137"/>
                  </a:srgbClr>
                </a:outerShdw>
              </a:effectLst>
              <a:latin typeface="+mn-lt"/>
            </a:endParaRPr>
          </a:p>
        </p:txBody>
      </p:sp>
      <p:sp>
        <p:nvSpPr>
          <p:cNvPr id="3" name="Text Box 5"/>
          <p:cNvSpPr txBox="1">
            <a:spLocks noChangeArrowheads="1"/>
          </p:cNvSpPr>
          <p:nvPr/>
        </p:nvSpPr>
        <p:spPr>
          <a:xfrm>
            <a:off x="4262717" y="1627094"/>
            <a:ext cx="7745506" cy="5109881"/>
          </a:xfrm>
          <a:prstGeom prst="rect">
            <a:avLst/>
          </a:prstGeom>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sz="2500" dirty="0"/>
              <a:t>Také zde je celá řada variantních řešení, souhrnně jsou rovněž předmětem normy EN ISO 12944-5, a jsou uvedeny v tabulkách B.5 a C.6. Rovněž zde tabulky uvádějí jako rovnocenné ochranné nátěrové systémy jak se základními barvami zinkovými, tak se základními barvami, které zinek neobsahují. Vysvětlení je shodné jako v předchozím případě vystavení atmosférické korozi. Shodná jsou rovněž tam uvedená omezení</a:t>
            </a:r>
            <a:r>
              <a:rPr lang="cs-CZ" sz="2500" dirty="0" smtClean="0"/>
              <a:t>.</a:t>
            </a:r>
          </a:p>
          <a:p>
            <a:pPr marL="0" indent="0">
              <a:buNone/>
            </a:pPr>
            <a:r>
              <a:rPr lang="cs-CZ" sz="2500" dirty="0" smtClean="0"/>
              <a:t>Např. předpisy BAW (předpisy pro vodní stavby ve SRN) upřednostňují nátěrové systémy se základními zinkovými barvami, Britové je naopak obvykle odmítají.</a:t>
            </a:r>
          </a:p>
          <a:p>
            <a:pPr marL="0" indent="0">
              <a:buNone/>
            </a:pPr>
            <a:r>
              <a:rPr lang="cs-CZ" sz="2500" dirty="0" smtClean="0"/>
              <a:t>Velcí </a:t>
            </a:r>
            <a:r>
              <a:rPr lang="cs-CZ" sz="2500" dirty="0"/>
              <a:t>zákazníci </a:t>
            </a:r>
            <a:r>
              <a:rPr lang="cs-CZ" sz="2500" dirty="0" smtClean="0"/>
              <a:t>zde mají další </a:t>
            </a:r>
            <a:r>
              <a:rPr lang="cs-CZ" sz="2500" dirty="0"/>
              <a:t>typy nátěrových systémů, obvykle podmíněných provedením zvlášť předepsaných zkoušek.</a:t>
            </a:r>
          </a:p>
          <a:p>
            <a:pPr marL="0" indent="0">
              <a:buNone/>
            </a:pPr>
            <a:endParaRPr lang="cs-CZ" sz="2500"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787" y="1564621"/>
            <a:ext cx="3652092" cy="5091673"/>
          </a:xfrm>
          <a:prstGeom prst="rect">
            <a:avLst/>
          </a:prstGeom>
        </p:spPr>
      </p:pic>
    </p:spTree>
    <p:extLst>
      <p:ext uri="{BB962C8B-B14F-4D97-AF65-F5344CB8AC3E}">
        <p14:creationId xmlns:p14="http://schemas.microsoft.com/office/powerpoint/2010/main" val="2911965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Box 3"/>
          <p:cNvSpPr txBox="1">
            <a:spLocks noChangeArrowheads="1"/>
          </p:cNvSpPr>
          <p:nvPr/>
        </p:nvSpPr>
        <p:spPr bwMode="auto">
          <a:xfrm>
            <a:off x="326533" y="328409"/>
            <a:ext cx="5769467" cy="781752"/>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r>
              <a:rPr lang="cs-CZ" altLang="cs-CZ" sz="2800" b="1" i="1" dirty="0" err="1" smtClean="0">
                <a:solidFill>
                  <a:srgbClr val="0000CC"/>
                </a:solidFill>
                <a:effectLst>
                  <a:outerShdw blurRad="38100" dist="38100" dir="2700000" algn="tl">
                    <a:srgbClr val="000000">
                      <a:alpha val="43137"/>
                    </a:srgbClr>
                  </a:outerShdw>
                </a:effectLst>
              </a:rPr>
              <a:t>Mittellandkanal</a:t>
            </a:r>
            <a:r>
              <a:rPr lang="cs-CZ" altLang="cs-CZ" sz="2800" b="1" i="1" dirty="0" smtClean="0">
                <a:solidFill>
                  <a:srgbClr val="0000CC"/>
                </a:solidFill>
                <a:effectLst>
                  <a:outerShdw blurRad="38100" dist="38100" dir="2700000" algn="tl">
                    <a:srgbClr val="000000">
                      <a:alpha val="43137"/>
                    </a:srgbClr>
                  </a:outerShdw>
                </a:effectLst>
              </a:rPr>
              <a:t> (Magdeburg)</a:t>
            </a:r>
            <a:br>
              <a:rPr lang="cs-CZ" altLang="cs-CZ" sz="2800" b="1" i="1" dirty="0" smtClean="0">
                <a:solidFill>
                  <a:srgbClr val="0000CC"/>
                </a:solidFill>
                <a:effectLst>
                  <a:outerShdw blurRad="38100" dist="38100" dir="2700000" algn="tl">
                    <a:srgbClr val="000000">
                      <a:alpha val="43137"/>
                    </a:srgbClr>
                  </a:outerShdw>
                </a:effectLst>
              </a:rPr>
            </a:br>
            <a:r>
              <a:rPr lang="cs-CZ" altLang="cs-CZ" sz="2800" b="1" i="1" dirty="0" smtClean="0">
                <a:solidFill>
                  <a:srgbClr val="0000CC"/>
                </a:solidFill>
                <a:effectLst>
                  <a:outerShdw blurRad="38100" dist="38100" dir="2700000" algn="tl">
                    <a:srgbClr val="000000">
                      <a:alpha val="43137"/>
                    </a:srgbClr>
                  </a:outerShdw>
                </a:effectLst>
              </a:rPr>
              <a:t>Kanálový most přes Labe</a:t>
            </a:r>
            <a:endParaRPr lang="cs-CZ" altLang="cs-CZ" sz="2800" b="1" i="1" dirty="0">
              <a:solidFill>
                <a:srgbClr val="0000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8463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Box 3"/>
          <p:cNvSpPr txBox="1">
            <a:spLocks noChangeArrowheads="1"/>
          </p:cNvSpPr>
          <p:nvPr/>
        </p:nvSpPr>
        <p:spPr bwMode="auto">
          <a:xfrm>
            <a:off x="6096000" y="261174"/>
            <a:ext cx="5769467" cy="781752"/>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r>
              <a:rPr lang="cs-CZ" altLang="cs-CZ" sz="2800" b="1" i="1" dirty="0" smtClean="0">
                <a:solidFill>
                  <a:srgbClr val="0000CC"/>
                </a:solidFill>
                <a:effectLst>
                  <a:outerShdw blurRad="38100" dist="38100" dir="2700000" algn="tl">
                    <a:srgbClr val="000000">
                      <a:alpha val="43137"/>
                    </a:srgbClr>
                  </a:outerShdw>
                </a:effectLst>
              </a:rPr>
              <a:t>Přesýpaný most z vlnitých plechů (</a:t>
            </a:r>
            <a:r>
              <a:rPr lang="cs-CZ" altLang="cs-CZ" sz="2800" b="1" i="1" dirty="0" err="1" smtClean="0">
                <a:solidFill>
                  <a:srgbClr val="0000CC"/>
                </a:solidFill>
                <a:effectLst>
                  <a:outerShdw blurRad="38100" dist="38100" dir="2700000" algn="tl">
                    <a:srgbClr val="000000">
                      <a:alpha val="43137"/>
                    </a:srgbClr>
                  </a:outerShdw>
                </a:effectLst>
              </a:rPr>
              <a:t>tubosidery</a:t>
            </a:r>
            <a:r>
              <a:rPr lang="cs-CZ" altLang="cs-CZ" sz="2800" b="1" i="1" dirty="0" smtClean="0">
                <a:solidFill>
                  <a:srgbClr val="0000CC"/>
                </a:solidFill>
                <a:effectLst>
                  <a:outerShdw blurRad="38100" dist="38100" dir="2700000" algn="tl">
                    <a:srgbClr val="000000">
                      <a:alpha val="43137"/>
                    </a:srgbClr>
                  </a:outerShdw>
                </a:effectLst>
              </a:rPr>
              <a:t>)</a:t>
            </a:r>
            <a:endParaRPr lang="cs-CZ" altLang="cs-CZ" sz="2800" b="1" i="1" dirty="0">
              <a:solidFill>
                <a:srgbClr val="0000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0406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36000" y="229354"/>
            <a:ext cx="11520000" cy="1188000"/>
          </a:xfrm>
          <a:prstGeom prst="rect">
            <a:avLst/>
          </a:prstGeom>
          <a:solidFill>
            <a:srgbClr val="99FF99"/>
          </a:solidFill>
        </p:spPr>
        <p:txBody>
          <a:bodyPr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4000" b="1" dirty="0">
                <a:effectLst>
                  <a:outerShdw blurRad="38100" dist="38100" dir="2700000" algn="tl">
                    <a:srgbClr val="000000">
                      <a:alpha val="43137"/>
                    </a:srgbClr>
                  </a:outerShdw>
                </a:effectLst>
                <a:latin typeface="+mn-lt"/>
              </a:rPr>
              <a:t>Vícevrstvé nátěrové </a:t>
            </a:r>
            <a:r>
              <a:rPr lang="cs-CZ" sz="4000" b="1" dirty="0" smtClean="0">
                <a:effectLst>
                  <a:outerShdw blurRad="38100" dist="38100" dir="2700000" algn="tl">
                    <a:srgbClr val="000000">
                      <a:alpha val="43137"/>
                    </a:srgbClr>
                  </a:outerShdw>
                </a:effectLst>
                <a:latin typeface="+mn-lt"/>
              </a:rPr>
              <a:t>systémy</a:t>
            </a:r>
            <a:br>
              <a:rPr lang="cs-CZ" sz="4000" b="1" dirty="0" smtClean="0">
                <a:effectLst>
                  <a:outerShdw blurRad="38100" dist="38100" dir="2700000" algn="tl">
                    <a:srgbClr val="000000">
                      <a:alpha val="43137"/>
                    </a:srgbClr>
                  </a:outerShdw>
                </a:effectLst>
                <a:latin typeface="+mn-lt"/>
              </a:rPr>
            </a:br>
            <a:r>
              <a:rPr lang="cs-CZ" sz="4000" b="1" dirty="0" smtClean="0">
                <a:effectLst>
                  <a:outerShdw blurRad="38100" dist="38100" dir="2700000" algn="tl">
                    <a:srgbClr val="000000">
                      <a:alpha val="43137"/>
                    </a:srgbClr>
                  </a:outerShdw>
                </a:effectLst>
                <a:latin typeface="+mn-lt"/>
              </a:rPr>
              <a:t>do </a:t>
            </a:r>
            <a:r>
              <a:rPr lang="cs-CZ" sz="4000" b="1" dirty="0">
                <a:effectLst>
                  <a:outerShdw blurRad="38100" dist="38100" dir="2700000" algn="tl">
                    <a:srgbClr val="000000">
                      <a:alpha val="43137"/>
                    </a:srgbClr>
                  </a:outerShdw>
                </a:effectLst>
                <a:latin typeface="+mn-lt"/>
              </a:rPr>
              <a:t>ponoru ve vodě, pro uložení v půdě.</a:t>
            </a:r>
            <a:endParaRPr lang="cs-CZ" sz="4000" dirty="0">
              <a:effectLst>
                <a:outerShdw blurRad="38100" dist="38100" dir="2700000" algn="tl">
                  <a:srgbClr val="000000">
                    <a:alpha val="43137"/>
                  </a:srgbClr>
                </a:outerShdw>
              </a:effectLst>
              <a:latin typeface="+mn-lt"/>
            </a:endParaRPr>
          </a:p>
        </p:txBody>
      </p:sp>
      <p:sp>
        <p:nvSpPr>
          <p:cNvPr id="3" name="Text Box 5"/>
          <p:cNvSpPr txBox="1">
            <a:spLocks noChangeArrowheads="1"/>
          </p:cNvSpPr>
          <p:nvPr/>
        </p:nvSpPr>
        <p:spPr>
          <a:xfrm>
            <a:off x="4639235" y="1647265"/>
            <a:ext cx="4948518" cy="5062817"/>
          </a:xfrm>
          <a:prstGeom prst="rect">
            <a:avLst/>
          </a:prstGeom>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cs-CZ" sz="2500" dirty="0" smtClean="0"/>
              <a:t>Tady </a:t>
            </a:r>
            <a:r>
              <a:rPr lang="cs-CZ" sz="2500" dirty="0"/>
              <a:t>upozorňuji na skutečnost, že na ocelových objektech, které jsou umístěny na vodních tocích a bývají vystaveny silným mechanickým účinkům (nárazy, odírání, turbulence, kavitace atd.), jako jsou vodní elektrárny, jezy, přístavní zařízení, zdymadla, kanálové mosty apod., často nátěrové systémy se zinkovými barvami selhávají, poněvadž při vysokém obsahu zinku v barvě nelze zajistit jejich vysokou kohezní pevnost</a:t>
            </a:r>
            <a:r>
              <a:rPr lang="cs-CZ" sz="2500" dirty="0" smtClean="0"/>
              <a:t>.</a:t>
            </a:r>
          </a:p>
          <a:p>
            <a:pPr marL="0" indent="0">
              <a:lnSpc>
                <a:spcPct val="80000"/>
              </a:lnSpc>
              <a:buNone/>
            </a:pPr>
            <a:r>
              <a:rPr lang="cs-CZ" sz="2500" dirty="0" smtClean="0"/>
              <a:t>Poškozené </a:t>
            </a:r>
            <a:r>
              <a:rPr lang="cs-CZ" sz="2500" dirty="0"/>
              <a:t>nátěry se pak loupou kohezním lomem ve vrstvě zinkového základního </a:t>
            </a:r>
            <a:r>
              <a:rPr lang="cs-CZ" sz="2500" dirty="0" smtClean="0"/>
              <a:t>nátěru</a:t>
            </a:r>
            <a:endParaRPr lang="cs-CZ" sz="2500"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317" y="1568544"/>
            <a:ext cx="4114800" cy="5038725"/>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7583" y="1608884"/>
            <a:ext cx="2009775" cy="5038725"/>
          </a:xfrm>
          <a:prstGeom prst="rect">
            <a:avLst/>
          </a:prstGeom>
        </p:spPr>
      </p:pic>
    </p:spTree>
    <p:extLst>
      <p:ext uri="{BB962C8B-B14F-4D97-AF65-F5344CB8AC3E}">
        <p14:creationId xmlns:p14="http://schemas.microsoft.com/office/powerpoint/2010/main" val="3488115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17176" y="365505"/>
            <a:ext cx="10757647" cy="6053965"/>
          </a:xfrm>
          <a:prstGeom prst="rect">
            <a:avLst/>
          </a:prstGeom>
        </p:spPr>
        <p:txBody>
          <a:bodyPr wrap="square" anchor="ctr">
            <a:spAutoFit/>
          </a:bodyPr>
          <a:lstStyle/>
          <a:p>
            <a:pPr algn="ctr">
              <a:lnSpc>
                <a:spcPct val="80000"/>
              </a:lnSpc>
              <a:spcBef>
                <a:spcPts val="1800"/>
              </a:spcBef>
            </a:pPr>
            <a:r>
              <a:rPr lang="cs-CZ" sz="4400" b="1" dirty="0" smtClean="0">
                <a:effectLst>
                  <a:outerShdw blurRad="38100" dist="38100" dir="2700000" algn="tl">
                    <a:srgbClr val="000000">
                      <a:alpha val="43137"/>
                    </a:srgbClr>
                  </a:outerShdw>
                </a:effectLst>
              </a:rPr>
              <a:t>Zinkové </a:t>
            </a:r>
            <a:r>
              <a:rPr lang="cs-CZ" sz="4400" b="1" dirty="0">
                <a:effectLst>
                  <a:outerShdw blurRad="38100" dist="38100" dir="2700000" algn="tl">
                    <a:srgbClr val="000000">
                      <a:alpha val="43137"/>
                    </a:srgbClr>
                  </a:outerShdw>
                </a:effectLst>
              </a:rPr>
              <a:t>barvy mají již dlouhou </a:t>
            </a:r>
            <a:r>
              <a:rPr lang="cs-CZ" sz="4400" b="1" dirty="0" smtClean="0">
                <a:effectLst>
                  <a:outerShdw blurRad="38100" dist="38100" dir="2700000" algn="tl">
                    <a:srgbClr val="000000">
                      <a:alpha val="43137"/>
                    </a:srgbClr>
                  </a:outerShdw>
                </a:effectLst>
              </a:rPr>
              <a:t>historii.</a:t>
            </a:r>
          </a:p>
          <a:p>
            <a:pPr algn="ctr">
              <a:lnSpc>
                <a:spcPct val="80000"/>
              </a:lnSpc>
              <a:spcBef>
                <a:spcPts val="1800"/>
              </a:spcBef>
            </a:pPr>
            <a:r>
              <a:rPr lang="cs-CZ" sz="3600" i="1" dirty="0" smtClean="0"/>
              <a:t>Zmiňuje </a:t>
            </a:r>
            <a:r>
              <a:rPr lang="cs-CZ" sz="3600" i="1" dirty="0"/>
              <a:t>se o nich např. Dr. Heinrich Remy, profesor univerzity v Hamburku ve své učebnici Anorganická chemie, jejíž první vydání pochází z roku </a:t>
            </a:r>
            <a:r>
              <a:rPr lang="cs-CZ" sz="3600" i="1" dirty="0" smtClean="0"/>
              <a:t>1931.</a:t>
            </a:r>
          </a:p>
          <a:p>
            <a:pPr algn="ctr">
              <a:lnSpc>
                <a:spcPct val="80000"/>
              </a:lnSpc>
              <a:spcBef>
                <a:spcPts val="1800"/>
              </a:spcBef>
            </a:pPr>
            <a:r>
              <a:rPr lang="cs-CZ" sz="3800" dirty="0" smtClean="0"/>
              <a:t>Za </a:t>
            </a:r>
            <a:r>
              <a:rPr lang="cs-CZ" sz="3800" dirty="0"/>
              <a:t>tuto dobu prošly vývojem, kdy byly formulovány a ověřovány barvy na bázi různých velikostí a tvarů zinkových částic s různými organickými i anorganickými pojivy. Výstupem takového vývoje se z nich staly rozmanité produkty, používané pro různé technické a technologické </a:t>
            </a:r>
            <a:r>
              <a:rPr lang="cs-CZ" sz="3800" dirty="0" smtClean="0"/>
              <a:t>účely.</a:t>
            </a:r>
          </a:p>
          <a:p>
            <a:pPr algn="ctr">
              <a:lnSpc>
                <a:spcPct val="80000"/>
              </a:lnSpc>
              <a:spcBef>
                <a:spcPts val="1800"/>
              </a:spcBef>
            </a:pPr>
            <a:r>
              <a:rPr lang="cs-CZ" sz="4000" dirty="0" smtClean="0"/>
              <a:t>O </a:t>
            </a:r>
            <a:r>
              <a:rPr lang="cs-CZ" sz="4000" dirty="0"/>
              <a:t>nich bude tento příspěvek</a:t>
            </a:r>
            <a:r>
              <a:rPr lang="cs-CZ" sz="4000" dirty="0" smtClean="0"/>
              <a:t>.</a:t>
            </a:r>
            <a:endParaRPr lang="cs-CZ" sz="4000" b="1" dirty="0"/>
          </a:p>
        </p:txBody>
      </p:sp>
    </p:spTree>
    <p:extLst>
      <p:ext uri="{BB962C8B-B14F-4D97-AF65-F5344CB8AC3E}">
        <p14:creationId xmlns:p14="http://schemas.microsoft.com/office/powerpoint/2010/main" val="21082145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36000" y="189013"/>
            <a:ext cx="11520000" cy="1188000"/>
          </a:xfrm>
          <a:prstGeom prst="rect">
            <a:avLst/>
          </a:prstGeom>
          <a:solidFill>
            <a:srgbClr val="99FF99"/>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cs-CZ" sz="4000" b="1" dirty="0">
                <a:effectLst>
                  <a:outerShdw blurRad="38100" dist="38100" dir="2700000" algn="tl">
                    <a:srgbClr val="000000">
                      <a:alpha val="43137"/>
                    </a:srgbClr>
                  </a:outerShdw>
                </a:effectLst>
                <a:latin typeface="+mn-lt"/>
              </a:rPr>
              <a:t>Vícevrstvé nátěrové systémy – do chemických nebo biologických prostředí</a:t>
            </a:r>
            <a:endParaRPr lang="cs-CZ" altLang="cs-CZ" sz="4000" b="1" cap="all" dirty="0">
              <a:effectLst>
                <a:outerShdw blurRad="38100" dist="38100" dir="2700000" algn="tl">
                  <a:srgbClr val="000000">
                    <a:alpha val="43137"/>
                  </a:srgbClr>
                </a:outerShdw>
              </a:effectLst>
              <a:latin typeface="+mn-lt"/>
            </a:endParaRPr>
          </a:p>
        </p:txBody>
      </p:sp>
      <p:sp>
        <p:nvSpPr>
          <p:cNvPr id="3" name="Text Box 5"/>
          <p:cNvSpPr txBox="1">
            <a:spLocks noChangeArrowheads="1"/>
          </p:cNvSpPr>
          <p:nvPr/>
        </p:nvSpPr>
        <p:spPr>
          <a:xfrm>
            <a:off x="278523" y="1600200"/>
            <a:ext cx="5638183" cy="5109882"/>
          </a:xfrm>
          <a:prstGeom prst="rect">
            <a:avLst/>
          </a:prstGeom>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sz="2300" b="1" dirty="0" smtClean="0"/>
              <a:t>Lze definovat </a:t>
            </a:r>
            <a:r>
              <a:rPr lang="cs-CZ" sz="2300" b="1" dirty="0"/>
              <a:t>téměř bezpočet prostředí, vyznačujících se chemickými nebo biologickými </a:t>
            </a:r>
            <a:r>
              <a:rPr lang="cs-CZ" sz="2300" b="1" dirty="0" smtClean="0"/>
              <a:t>účinky,</a:t>
            </a:r>
          </a:p>
          <a:p>
            <a:pPr marL="0" indent="0">
              <a:buNone/>
            </a:pPr>
            <a:r>
              <a:rPr lang="cs-CZ" sz="2300" b="1" dirty="0" smtClean="0"/>
              <a:t>lze </a:t>
            </a:r>
            <a:r>
              <a:rPr lang="cs-CZ" sz="2300" b="1" dirty="0"/>
              <a:t>definovat rovněž množství nátěrových systémů, které jsou do takových prostředí </a:t>
            </a:r>
            <a:r>
              <a:rPr lang="cs-CZ" sz="2300" b="1" dirty="0" smtClean="0"/>
              <a:t>předepisovány.</a:t>
            </a:r>
          </a:p>
          <a:p>
            <a:pPr marL="0" indent="0">
              <a:buNone/>
            </a:pPr>
            <a:r>
              <a:rPr lang="cs-CZ" sz="2300" dirty="0" smtClean="0"/>
              <a:t>Často </a:t>
            </a:r>
            <a:r>
              <a:rPr lang="cs-CZ" sz="2300" dirty="0"/>
              <a:t>jsou podmiňovány velmi přísnými </a:t>
            </a:r>
            <a:r>
              <a:rPr lang="cs-CZ" sz="2300" dirty="0" smtClean="0"/>
              <a:t>zkouškami</a:t>
            </a:r>
          </a:p>
          <a:p>
            <a:pPr marL="444500" indent="-444500">
              <a:spcBef>
                <a:spcPts val="0"/>
              </a:spcBef>
              <a:buFont typeface="Wingdings" panose="05000000000000000000" pitchFamily="2" charset="2"/>
              <a:buChar char="Ø"/>
            </a:pPr>
            <a:r>
              <a:rPr lang="cs-CZ" sz="2300" dirty="0" smtClean="0"/>
              <a:t>pro </a:t>
            </a:r>
            <a:r>
              <a:rPr lang="cs-CZ" sz="2300" dirty="0"/>
              <a:t>zemědělství a potravinářský </a:t>
            </a:r>
            <a:r>
              <a:rPr lang="cs-CZ" sz="2300" dirty="0" smtClean="0"/>
              <a:t>průmysl</a:t>
            </a:r>
          </a:p>
          <a:p>
            <a:pPr marL="444500" indent="-444500">
              <a:spcBef>
                <a:spcPts val="0"/>
              </a:spcBef>
              <a:buFont typeface="Wingdings" panose="05000000000000000000" pitchFamily="2" charset="2"/>
              <a:buChar char="Ø"/>
            </a:pPr>
            <a:r>
              <a:rPr lang="cs-CZ" sz="2300" dirty="0" smtClean="0"/>
              <a:t>pro </a:t>
            </a:r>
            <a:r>
              <a:rPr lang="cs-CZ" sz="2300" dirty="0"/>
              <a:t>přepravu a skladování pitné vody a </a:t>
            </a:r>
            <a:r>
              <a:rPr lang="cs-CZ" sz="2300" dirty="0" smtClean="0"/>
              <a:t>potravin</a:t>
            </a:r>
          </a:p>
          <a:p>
            <a:pPr marL="444500" indent="-444500">
              <a:spcBef>
                <a:spcPts val="0"/>
              </a:spcBef>
              <a:buFont typeface="Wingdings" panose="05000000000000000000" pitchFamily="2" charset="2"/>
              <a:buChar char="Ø"/>
            </a:pPr>
            <a:r>
              <a:rPr lang="cs-CZ" sz="2300" dirty="0" smtClean="0"/>
              <a:t>pro </a:t>
            </a:r>
            <a:r>
              <a:rPr lang="cs-CZ" sz="2300" dirty="0"/>
              <a:t>speciální chemické a farmaceutické </a:t>
            </a:r>
            <a:r>
              <a:rPr lang="cs-CZ" sz="2300" dirty="0" smtClean="0"/>
              <a:t>provozy</a:t>
            </a:r>
          </a:p>
          <a:p>
            <a:pPr marL="444500" indent="-444500">
              <a:spcBef>
                <a:spcPts val="0"/>
              </a:spcBef>
              <a:buFont typeface="Wingdings" panose="05000000000000000000" pitchFamily="2" charset="2"/>
              <a:buChar char="Ø"/>
            </a:pPr>
            <a:r>
              <a:rPr lang="cs-CZ" sz="2300" dirty="0" smtClean="0"/>
              <a:t>pro </a:t>
            </a:r>
            <a:r>
              <a:rPr lang="cs-CZ" sz="2300" dirty="0"/>
              <a:t>těžbu ropy a ropný </a:t>
            </a:r>
            <a:r>
              <a:rPr lang="cs-CZ" sz="2300" dirty="0" smtClean="0"/>
              <a:t>průmysl</a:t>
            </a:r>
          </a:p>
          <a:p>
            <a:pPr marL="444500" indent="-444500">
              <a:spcBef>
                <a:spcPts val="0"/>
              </a:spcBef>
              <a:buFont typeface="Wingdings" panose="05000000000000000000" pitchFamily="2" charset="2"/>
              <a:buChar char="Ø"/>
            </a:pPr>
            <a:r>
              <a:rPr lang="cs-CZ" sz="2300" dirty="0" smtClean="0"/>
              <a:t>pro </a:t>
            </a:r>
            <a:r>
              <a:rPr lang="cs-CZ" sz="2300" dirty="0"/>
              <a:t>jadernou energetiku, a další</a:t>
            </a:r>
            <a:r>
              <a:rPr lang="cs-CZ" sz="2300" dirty="0" smtClean="0"/>
              <a:t>.</a:t>
            </a:r>
            <a:endParaRPr lang="cs-CZ" sz="2300"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2701" y="1524561"/>
            <a:ext cx="5396397" cy="5239310"/>
          </a:xfrm>
          <a:prstGeom prst="rect">
            <a:avLst/>
          </a:prstGeom>
        </p:spPr>
      </p:pic>
      <p:sp>
        <p:nvSpPr>
          <p:cNvPr id="5" name="Text Box 3"/>
          <p:cNvSpPr txBox="1">
            <a:spLocks noChangeArrowheads="1"/>
          </p:cNvSpPr>
          <p:nvPr/>
        </p:nvSpPr>
        <p:spPr bwMode="auto">
          <a:xfrm>
            <a:off x="9802905" y="1780692"/>
            <a:ext cx="1766726" cy="437043"/>
          </a:xfrm>
          <a:prstGeom prst="rect">
            <a:avLst/>
          </a:prstGeom>
          <a:solidFill>
            <a:srgbClr val="00B050"/>
          </a:solidFill>
          <a:ln>
            <a:noFill/>
          </a:ln>
          <a:effectLs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r>
              <a:rPr lang="cs-CZ" altLang="cs-CZ" sz="2800" b="1" i="1" dirty="0" smtClean="0">
                <a:solidFill>
                  <a:srgbClr val="0000CC"/>
                </a:solidFill>
                <a:effectLst>
                  <a:outerShdw blurRad="38100" dist="38100" dir="2700000" algn="tl">
                    <a:srgbClr val="000000">
                      <a:alpha val="43137"/>
                    </a:srgbClr>
                  </a:outerShdw>
                </a:effectLst>
              </a:rPr>
              <a:t>Kralupy</a:t>
            </a:r>
            <a:endParaRPr lang="cs-CZ" altLang="cs-CZ" sz="2800" b="1" i="1" dirty="0">
              <a:solidFill>
                <a:srgbClr val="0000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49993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36000" y="202460"/>
            <a:ext cx="11520000" cy="1188000"/>
          </a:xfrm>
          <a:prstGeom prst="rect">
            <a:avLst/>
          </a:prstGeom>
          <a:solidFill>
            <a:srgbClr val="99FF99"/>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cs-CZ" sz="4000" b="1" dirty="0">
                <a:effectLst>
                  <a:outerShdw blurRad="38100" dist="38100" dir="2700000" algn="tl">
                    <a:srgbClr val="000000">
                      <a:alpha val="43137"/>
                    </a:srgbClr>
                  </a:outerShdw>
                </a:effectLst>
                <a:latin typeface="+mn-lt"/>
              </a:rPr>
              <a:t>Vícevrstvé nátěrové systémy – do chemických nebo biologických prostředí</a:t>
            </a:r>
            <a:endParaRPr lang="cs-CZ" altLang="cs-CZ" sz="4000" b="1" cap="all" dirty="0">
              <a:effectLst>
                <a:outerShdw blurRad="38100" dist="38100" dir="2700000" algn="tl">
                  <a:srgbClr val="000000">
                    <a:alpha val="43137"/>
                  </a:srgbClr>
                </a:outerShdw>
              </a:effectLst>
              <a:latin typeface="+mn-lt"/>
            </a:endParaRPr>
          </a:p>
        </p:txBody>
      </p:sp>
      <p:sp>
        <p:nvSpPr>
          <p:cNvPr id="3" name="Text Box 5"/>
          <p:cNvSpPr txBox="1">
            <a:spLocks noChangeArrowheads="1"/>
          </p:cNvSpPr>
          <p:nvPr/>
        </p:nvSpPr>
        <p:spPr>
          <a:xfrm>
            <a:off x="6661393" y="1573306"/>
            <a:ext cx="5414066" cy="5163671"/>
          </a:xfrm>
          <a:prstGeom prst="rect">
            <a:avLst/>
          </a:prstGeom>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600"/>
              </a:spcBef>
              <a:buNone/>
            </a:pPr>
            <a:r>
              <a:rPr lang="cs-CZ" sz="2600" b="1" dirty="0" smtClean="0"/>
              <a:t>Použití </a:t>
            </a:r>
            <a:r>
              <a:rPr lang="cs-CZ" sz="2600" b="1" dirty="0"/>
              <a:t>zinkových barev je </a:t>
            </a:r>
            <a:r>
              <a:rPr lang="cs-CZ" sz="2600" b="1" dirty="0" smtClean="0"/>
              <a:t>vyloučeno </a:t>
            </a:r>
            <a:r>
              <a:rPr lang="cs-CZ" sz="2600" b="1" dirty="0"/>
              <a:t>z důvodů zabránění znečištění a </a:t>
            </a:r>
            <a:r>
              <a:rPr lang="cs-CZ" sz="2600" b="1" dirty="0" smtClean="0"/>
              <a:t>znehodnocení</a:t>
            </a:r>
          </a:p>
          <a:p>
            <a:pPr>
              <a:lnSpc>
                <a:spcPct val="80000"/>
              </a:lnSpc>
              <a:spcBef>
                <a:spcPts val="600"/>
              </a:spcBef>
              <a:buFont typeface="Wingdings" panose="05000000000000000000" pitchFamily="2" charset="2"/>
              <a:buChar char="§"/>
            </a:pPr>
            <a:r>
              <a:rPr lang="cs-CZ" sz="2200" dirty="0" smtClean="0"/>
              <a:t>potravin</a:t>
            </a:r>
            <a:r>
              <a:rPr lang="cs-CZ" sz="2200" dirty="0"/>
              <a:t>, pitné vody, krmiv a </a:t>
            </a:r>
            <a:r>
              <a:rPr lang="cs-CZ" sz="2200" dirty="0" smtClean="0"/>
              <a:t>léčiv</a:t>
            </a:r>
          </a:p>
          <a:p>
            <a:pPr>
              <a:lnSpc>
                <a:spcPct val="80000"/>
              </a:lnSpc>
              <a:spcBef>
                <a:spcPts val="600"/>
              </a:spcBef>
              <a:buFont typeface="Wingdings" panose="05000000000000000000" pitchFamily="2" charset="2"/>
              <a:buChar char="§"/>
            </a:pPr>
            <a:r>
              <a:rPr lang="cs-CZ" sz="2200" dirty="0" smtClean="0"/>
              <a:t>z</a:t>
            </a:r>
            <a:r>
              <a:rPr lang="cs-CZ" sz="2200" dirty="0"/>
              <a:t> důvodů možné kontaminace chemických výrobků a přípravků </a:t>
            </a:r>
            <a:r>
              <a:rPr lang="cs-CZ" sz="2200" dirty="0" smtClean="0"/>
              <a:t>zinkem</a:t>
            </a:r>
          </a:p>
          <a:p>
            <a:pPr>
              <a:lnSpc>
                <a:spcPct val="80000"/>
              </a:lnSpc>
              <a:spcBef>
                <a:spcPts val="600"/>
              </a:spcBef>
              <a:buFont typeface="Wingdings" panose="05000000000000000000" pitchFamily="2" charset="2"/>
              <a:buChar char="§"/>
            </a:pPr>
            <a:r>
              <a:rPr lang="cs-CZ" sz="2200" dirty="0" smtClean="0"/>
              <a:t>z</a:t>
            </a:r>
            <a:r>
              <a:rPr lang="cs-CZ" sz="2200" dirty="0"/>
              <a:t> důvodů nedostatečné odolnosti zinku v prostředích kyselých, alkalických, převádějících zinek do rozpustného komplexu </a:t>
            </a:r>
            <a:r>
              <a:rPr lang="cs-CZ" sz="2200" dirty="0" smtClean="0"/>
              <a:t>atd.</a:t>
            </a:r>
          </a:p>
          <a:p>
            <a:pPr>
              <a:lnSpc>
                <a:spcPct val="80000"/>
              </a:lnSpc>
              <a:spcBef>
                <a:spcPts val="600"/>
              </a:spcBef>
              <a:buFont typeface="Wingdings" panose="05000000000000000000" pitchFamily="2" charset="2"/>
              <a:buChar char="§"/>
            </a:pPr>
            <a:r>
              <a:rPr lang="cs-CZ" sz="2200" dirty="0"/>
              <a:t>n</a:t>
            </a:r>
            <a:r>
              <a:rPr lang="cs-CZ" sz="2200" dirty="0" smtClean="0"/>
              <a:t>ehodí </a:t>
            </a:r>
            <a:r>
              <a:rPr lang="cs-CZ" sz="2200" dirty="0"/>
              <a:t>se do prostředí, která se vyznačují silnými mechanickými účinky otloukáním nebo </a:t>
            </a:r>
            <a:r>
              <a:rPr lang="cs-CZ" sz="2200" dirty="0" err="1"/>
              <a:t>obrusem</a:t>
            </a:r>
            <a:r>
              <a:rPr lang="cs-CZ" sz="2200" dirty="0"/>
              <a:t>, např. zásobníky a sila tuhých materiálů, potrubí pro přepravu kapalin a plynů obsahujících tuhé částice, dopravní systémy u těžby stavebních hmot, rud a dalších materiálů.</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42" y="1559860"/>
            <a:ext cx="6270251" cy="5154986"/>
          </a:xfrm>
          <a:prstGeom prst="rect">
            <a:avLst/>
          </a:prstGeom>
        </p:spPr>
      </p:pic>
    </p:spTree>
    <p:extLst>
      <p:ext uri="{BB962C8B-B14F-4D97-AF65-F5344CB8AC3E}">
        <p14:creationId xmlns:p14="http://schemas.microsoft.com/office/powerpoint/2010/main" val="4218017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3252" y="215907"/>
            <a:ext cx="6940925" cy="1188000"/>
          </a:xfrm>
          <a:prstGeom prst="rect">
            <a:avLst/>
          </a:prstGeom>
          <a:solidFill>
            <a:srgbClr val="99FF99"/>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pPr>
            <a:r>
              <a:rPr lang="cs-CZ" sz="4000" b="1" dirty="0">
                <a:effectLst>
                  <a:outerShdw blurRad="38100" dist="38100" dir="2700000" algn="tl">
                    <a:srgbClr val="000000">
                      <a:alpha val="43137"/>
                    </a:srgbClr>
                  </a:outerShdw>
                </a:effectLst>
                <a:latin typeface="+mn-lt"/>
              </a:rPr>
              <a:t>Vícevrstvé nátěrové </a:t>
            </a:r>
            <a:r>
              <a:rPr lang="cs-CZ" sz="4000" b="1" dirty="0" smtClean="0">
                <a:effectLst>
                  <a:outerShdw blurRad="38100" dist="38100" dir="2700000" algn="tl">
                    <a:srgbClr val="000000">
                      <a:alpha val="43137"/>
                    </a:srgbClr>
                  </a:outerShdw>
                </a:effectLst>
                <a:latin typeface="+mn-lt"/>
              </a:rPr>
              <a:t>systémy</a:t>
            </a:r>
            <a:br>
              <a:rPr lang="cs-CZ" sz="4000" b="1" dirty="0" smtClean="0">
                <a:effectLst>
                  <a:outerShdw blurRad="38100" dist="38100" dir="2700000" algn="tl">
                    <a:srgbClr val="000000">
                      <a:alpha val="43137"/>
                    </a:srgbClr>
                  </a:outerShdw>
                </a:effectLst>
                <a:latin typeface="+mn-lt"/>
              </a:rPr>
            </a:br>
            <a:r>
              <a:rPr lang="cs-CZ" sz="4000" b="1" dirty="0" smtClean="0">
                <a:effectLst>
                  <a:outerShdw blurRad="38100" dist="38100" dir="2700000" algn="tl">
                    <a:srgbClr val="000000">
                      <a:alpha val="43137"/>
                    </a:srgbClr>
                  </a:outerShdw>
                </a:effectLst>
                <a:latin typeface="+mn-lt"/>
              </a:rPr>
              <a:t>vystavení </a:t>
            </a:r>
            <a:r>
              <a:rPr lang="cs-CZ" sz="4000" b="1" dirty="0">
                <a:effectLst>
                  <a:outerShdw blurRad="38100" dist="38100" dir="2700000" algn="tl">
                    <a:srgbClr val="000000">
                      <a:alpha val="43137"/>
                    </a:srgbClr>
                  </a:outerShdw>
                </a:effectLst>
                <a:latin typeface="+mn-lt"/>
              </a:rPr>
              <a:t>vysokým teplotám</a:t>
            </a:r>
            <a:endParaRPr lang="cs-CZ" altLang="cs-CZ" sz="4000" b="1" cap="all" dirty="0">
              <a:effectLst>
                <a:outerShdw blurRad="38100" dist="38100" dir="2700000" algn="tl">
                  <a:srgbClr val="000000">
                    <a:alpha val="43137"/>
                  </a:srgbClr>
                </a:outerShdw>
              </a:effectLst>
              <a:latin typeface="+mn-lt"/>
            </a:endParaRPr>
          </a:p>
        </p:txBody>
      </p:sp>
      <p:sp>
        <p:nvSpPr>
          <p:cNvPr id="3" name="Text Box 5"/>
          <p:cNvSpPr txBox="1">
            <a:spLocks noChangeArrowheads="1"/>
          </p:cNvSpPr>
          <p:nvPr/>
        </p:nvSpPr>
        <p:spPr>
          <a:xfrm>
            <a:off x="197841" y="1707777"/>
            <a:ext cx="6929101" cy="4881282"/>
          </a:xfrm>
          <a:prstGeom prst="rect">
            <a:avLst/>
          </a:prstGeom>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1200"/>
              </a:spcBef>
              <a:buNone/>
            </a:pPr>
            <a:r>
              <a:rPr lang="cs-CZ" sz="2200" dirty="0"/>
              <a:t>Platí pro zařízení v horkých provozech železáren a oceláren, reaktory a spojovací potrubí v chemických provozech a rafineriích, kotle, tepelné výměníky a potrubí v elektrárnách a teplárnách, a </a:t>
            </a:r>
            <a:r>
              <a:rPr lang="cs-CZ" sz="2200" dirty="0" smtClean="0"/>
              <a:t>další.</a:t>
            </a:r>
          </a:p>
          <a:p>
            <a:pPr marL="0" indent="0">
              <a:lnSpc>
                <a:spcPct val="80000"/>
              </a:lnSpc>
              <a:spcBef>
                <a:spcPts val="1200"/>
              </a:spcBef>
              <a:buNone/>
            </a:pPr>
            <a:r>
              <a:rPr lang="cs-CZ" sz="2200" dirty="0" smtClean="0"/>
              <a:t>Zde </a:t>
            </a:r>
            <a:r>
              <a:rPr lang="cs-CZ" sz="2200" dirty="0"/>
              <a:t>se velmi úspěšně uplatňují zinkové silikátové nátěry, s jejichž odolností lze počítat až do asi 450 °C, tedy prakticky do teploty tavení zinku. Oproti silikonovým barvám nevyžadují vypalování, </a:t>
            </a:r>
            <a:r>
              <a:rPr lang="cs-CZ" sz="2200" dirty="0" smtClean="0"/>
              <a:t>ale lze </a:t>
            </a:r>
            <a:r>
              <a:rPr lang="cs-CZ" sz="2200" dirty="0"/>
              <a:t>je doplnit pro zlepšení vzhledu vrchními silikonovými nátěry.</a:t>
            </a:r>
          </a:p>
          <a:p>
            <a:pPr marL="0" indent="0">
              <a:lnSpc>
                <a:spcPct val="80000"/>
              </a:lnSpc>
              <a:spcBef>
                <a:spcPts val="1200"/>
              </a:spcBef>
              <a:buNone/>
            </a:pPr>
            <a:r>
              <a:rPr lang="cs-CZ" sz="2200" dirty="0"/>
              <a:t>Zajímavý je pohled na použití zinkových silikátových nátěrů v rafineriích ropy. Nebezpečí požárů v těchto zařízeních je vysoké, a pokud požár nastane, zinkový silikátový nátěr to sice vypálí, ale křemičitá kostra nátěru zůstává a po hrubém očištění je ji možné přímo překrýt novým nátěrem.</a:t>
            </a:r>
          </a:p>
          <a:p>
            <a:pPr marL="0" indent="0">
              <a:lnSpc>
                <a:spcPct val="80000"/>
              </a:lnSpc>
              <a:spcBef>
                <a:spcPts val="1200"/>
              </a:spcBef>
              <a:buNone/>
            </a:pPr>
            <a:r>
              <a:rPr lang="cs-CZ" sz="2200" dirty="0"/>
              <a:t>Další informace jsou uvedeny v části jednovrstvé nátěry – povrchy pod tepelnými izolacemi.</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6565" y="218993"/>
            <a:ext cx="4467785" cy="6420013"/>
          </a:xfrm>
          <a:prstGeom prst="rect">
            <a:avLst/>
          </a:prstGeom>
        </p:spPr>
      </p:pic>
    </p:spTree>
    <p:extLst>
      <p:ext uri="{BB962C8B-B14F-4D97-AF65-F5344CB8AC3E}">
        <p14:creationId xmlns:p14="http://schemas.microsoft.com/office/powerpoint/2010/main" val="1412551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36000" y="202460"/>
            <a:ext cx="11520000" cy="1188000"/>
          </a:xfrm>
          <a:prstGeom prst="rect">
            <a:avLst/>
          </a:prstGeom>
          <a:solidFill>
            <a:srgbClr val="99FF99"/>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cs-CZ" sz="4000" b="1" dirty="0">
                <a:effectLst>
                  <a:outerShdw blurRad="38100" dist="38100" dir="2700000" algn="tl">
                    <a:srgbClr val="000000">
                      <a:alpha val="43137"/>
                    </a:srgbClr>
                  </a:outerShdw>
                </a:effectLst>
                <a:latin typeface="+mn-lt"/>
              </a:rPr>
              <a:t>Vícevrstvé nátěrové systémy – pro speciální certifikované systémy</a:t>
            </a:r>
            <a:endParaRPr lang="cs-CZ" altLang="cs-CZ" sz="4000" b="1" cap="all" dirty="0">
              <a:effectLst>
                <a:outerShdw blurRad="38100" dist="38100" dir="2700000" algn="tl">
                  <a:srgbClr val="000000">
                    <a:alpha val="43137"/>
                  </a:srgbClr>
                </a:outerShdw>
              </a:effectLst>
              <a:latin typeface="+mn-lt"/>
            </a:endParaRPr>
          </a:p>
        </p:txBody>
      </p:sp>
      <p:sp>
        <p:nvSpPr>
          <p:cNvPr id="3" name="Text Box 5"/>
          <p:cNvSpPr txBox="1">
            <a:spLocks noChangeArrowheads="1"/>
          </p:cNvSpPr>
          <p:nvPr/>
        </p:nvSpPr>
        <p:spPr>
          <a:xfrm>
            <a:off x="224734" y="1526708"/>
            <a:ext cx="7951078" cy="5210267"/>
          </a:xfrm>
          <a:prstGeom prst="rect">
            <a:avLst/>
          </a:prstGeom>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600"/>
              </a:spcBef>
              <a:buNone/>
            </a:pPr>
            <a:r>
              <a:rPr lang="cs-CZ" sz="3000" b="1" dirty="0"/>
              <a:t>Stručně byly částečně zmíněny již v předcházejících částech příspěvku. Jde o systémy protikorozní ochrany a systémy s definovanými jinými funkčními požadavky, které jsou </a:t>
            </a:r>
            <a:r>
              <a:rPr lang="cs-CZ" sz="3000" b="1" dirty="0" smtClean="0"/>
              <a:t>stanoveny:</a:t>
            </a:r>
          </a:p>
          <a:p>
            <a:pPr marL="444500" indent="-444500">
              <a:lnSpc>
                <a:spcPct val="80000"/>
              </a:lnSpc>
              <a:spcBef>
                <a:spcPts val="600"/>
              </a:spcBef>
              <a:buFont typeface="Wingdings" panose="05000000000000000000" pitchFamily="2" charset="2"/>
              <a:buChar char="q"/>
            </a:pPr>
            <a:r>
              <a:rPr lang="cs-CZ" dirty="0" smtClean="0"/>
              <a:t>speciálními </a:t>
            </a:r>
            <a:r>
              <a:rPr lang="cs-CZ" dirty="0"/>
              <a:t>normami nebo technickými podmínkami mezinárodních orgánů (jaderná energetika, těžba ropy a plynu v moři, výroba vojenské techniky apod</a:t>
            </a:r>
            <a:r>
              <a:rPr lang="cs-CZ" dirty="0" smtClean="0"/>
              <a:t>.),</a:t>
            </a:r>
          </a:p>
          <a:p>
            <a:pPr marL="444500" indent="-444500">
              <a:lnSpc>
                <a:spcPct val="80000"/>
              </a:lnSpc>
              <a:spcBef>
                <a:spcPts val="600"/>
              </a:spcBef>
              <a:buFont typeface="Wingdings" panose="05000000000000000000" pitchFamily="2" charset="2"/>
              <a:buChar char="q"/>
            </a:pPr>
            <a:r>
              <a:rPr lang="cs-CZ" dirty="0" smtClean="0"/>
              <a:t>státní </a:t>
            </a:r>
            <a:r>
              <a:rPr lang="cs-CZ" dirty="0"/>
              <a:t>legislativy (silnice a dálnice, železniční a vodní cesty apod</a:t>
            </a:r>
            <a:r>
              <a:rPr lang="cs-CZ" dirty="0" smtClean="0"/>
              <a:t>.)</a:t>
            </a:r>
          </a:p>
          <a:p>
            <a:pPr marL="444500" indent="-444500">
              <a:lnSpc>
                <a:spcPct val="80000"/>
              </a:lnSpc>
              <a:spcBef>
                <a:spcPts val="600"/>
              </a:spcBef>
              <a:buFont typeface="Wingdings" panose="05000000000000000000" pitchFamily="2" charset="2"/>
              <a:buChar char="q"/>
            </a:pPr>
            <a:r>
              <a:rPr lang="cs-CZ" dirty="0" smtClean="0"/>
              <a:t>a </a:t>
            </a:r>
            <a:r>
              <a:rPr lang="cs-CZ" dirty="0"/>
              <a:t>velkých korporací a firem (automobilky, loděnice, elektrárenské společnosti, těžba a zpracování ropy </a:t>
            </a:r>
            <a:r>
              <a:rPr lang="cs-CZ" dirty="0" smtClean="0"/>
              <a:t>atd.)</a:t>
            </a:r>
            <a:endParaRPr lang="cs-CZ"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1306" y="1568543"/>
            <a:ext cx="3434603" cy="5103666"/>
          </a:xfrm>
          <a:prstGeom prst="rect">
            <a:avLst/>
          </a:prstGeom>
        </p:spPr>
      </p:pic>
    </p:spTree>
    <p:extLst>
      <p:ext uri="{BB962C8B-B14F-4D97-AF65-F5344CB8AC3E}">
        <p14:creationId xmlns:p14="http://schemas.microsoft.com/office/powerpoint/2010/main" val="41616556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36000" y="202460"/>
            <a:ext cx="11520000" cy="1188000"/>
          </a:xfrm>
          <a:prstGeom prst="rect">
            <a:avLst/>
          </a:prstGeom>
          <a:solidFill>
            <a:srgbClr val="99FF99"/>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cs-CZ" sz="4000" b="1" dirty="0">
                <a:effectLst>
                  <a:outerShdw blurRad="38100" dist="38100" dir="2700000" algn="tl">
                    <a:srgbClr val="000000">
                      <a:alpha val="43137"/>
                    </a:srgbClr>
                  </a:outerShdw>
                </a:effectLst>
                <a:latin typeface="+mn-lt"/>
              </a:rPr>
              <a:t>Vícevrstvé nátěrové systémy – pro speciální certifikované systémy</a:t>
            </a:r>
            <a:endParaRPr lang="cs-CZ" altLang="cs-CZ" sz="4000" b="1" cap="all" dirty="0">
              <a:effectLst>
                <a:outerShdw blurRad="38100" dist="38100" dir="2700000" algn="tl">
                  <a:srgbClr val="000000">
                    <a:alpha val="43137"/>
                  </a:srgbClr>
                </a:outerShdw>
              </a:effectLst>
              <a:latin typeface="+mn-lt"/>
            </a:endParaRPr>
          </a:p>
        </p:txBody>
      </p:sp>
      <p:sp>
        <p:nvSpPr>
          <p:cNvPr id="3" name="Text Box 5"/>
          <p:cNvSpPr txBox="1">
            <a:spLocks noChangeArrowheads="1"/>
          </p:cNvSpPr>
          <p:nvPr/>
        </p:nvSpPr>
        <p:spPr>
          <a:xfrm>
            <a:off x="278523" y="1512796"/>
            <a:ext cx="11634953" cy="1405217"/>
          </a:xfrm>
          <a:prstGeom prst="rect">
            <a:avLst/>
          </a:prstGeom>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cs-CZ" sz="2700" dirty="0" smtClean="0"/>
              <a:t>Vždy </a:t>
            </a:r>
            <a:r>
              <a:rPr lang="cs-CZ" sz="2700" dirty="0"/>
              <a:t>je nutno počítat s provedením zvlášť předepsaných zkoušek a certifikací. Pohled na zinkové barvy je v těchto případech různý, někdy jsou upřednostňovány, v jiných případech opomíjeny nebo až odmítány, hodně závisí na místních zvyklostech.</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945" y="3025589"/>
            <a:ext cx="11612109" cy="3630584"/>
          </a:xfrm>
          <a:prstGeom prst="rect">
            <a:avLst/>
          </a:prstGeom>
        </p:spPr>
      </p:pic>
      <p:sp>
        <p:nvSpPr>
          <p:cNvPr id="6" name="Text Box 3"/>
          <p:cNvSpPr txBox="1">
            <a:spLocks noChangeArrowheads="1"/>
          </p:cNvSpPr>
          <p:nvPr/>
        </p:nvSpPr>
        <p:spPr bwMode="auto">
          <a:xfrm>
            <a:off x="604437" y="3392488"/>
            <a:ext cx="2757327" cy="437043"/>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r>
              <a:rPr lang="cs-CZ" altLang="cs-CZ" sz="2800" b="1" i="1" dirty="0" smtClean="0">
                <a:solidFill>
                  <a:srgbClr val="0000CC"/>
                </a:solidFill>
                <a:effectLst>
                  <a:outerShdw blurRad="38100" dist="38100" dir="2700000" algn="tl">
                    <a:srgbClr val="000000">
                      <a:alpha val="43137"/>
                    </a:srgbClr>
                  </a:outerShdw>
                </a:effectLst>
              </a:rPr>
              <a:t>JE Dukovany</a:t>
            </a:r>
          </a:p>
        </p:txBody>
      </p:sp>
    </p:spTree>
    <p:extLst>
      <p:ext uri="{BB962C8B-B14F-4D97-AF65-F5344CB8AC3E}">
        <p14:creationId xmlns:p14="http://schemas.microsoft.com/office/powerpoint/2010/main" val="7190176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Box 3"/>
          <p:cNvSpPr txBox="1">
            <a:spLocks noChangeArrowheads="1"/>
          </p:cNvSpPr>
          <p:nvPr/>
        </p:nvSpPr>
        <p:spPr bwMode="auto">
          <a:xfrm>
            <a:off x="550649" y="5626551"/>
            <a:ext cx="5769467" cy="781752"/>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r>
              <a:rPr lang="cs-CZ" altLang="cs-CZ" sz="2800" b="1" i="1" dirty="0" smtClean="0">
                <a:solidFill>
                  <a:srgbClr val="0000CC"/>
                </a:solidFill>
                <a:effectLst>
                  <a:outerShdw blurRad="38100" dist="38100" dir="2700000" algn="tl">
                    <a:srgbClr val="000000">
                      <a:alpha val="43137"/>
                    </a:srgbClr>
                  </a:outerShdw>
                </a:effectLst>
              </a:rPr>
              <a:t>Důlní vozy pro dopravu mužstva</a:t>
            </a:r>
          </a:p>
          <a:p>
            <a:pPr algn="ctr" eaLnBrk="1" hangingPunct="1">
              <a:lnSpc>
                <a:spcPct val="80000"/>
              </a:lnSpc>
            </a:pPr>
            <a:r>
              <a:rPr lang="cs-CZ" altLang="cs-CZ" sz="2800" b="1" i="1" dirty="0" smtClean="0">
                <a:solidFill>
                  <a:srgbClr val="0000CC"/>
                </a:solidFill>
                <a:effectLst>
                  <a:outerShdw blurRad="38100" dist="38100" dir="2700000" algn="tl">
                    <a:srgbClr val="000000">
                      <a:alpha val="43137"/>
                    </a:srgbClr>
                  </a:outerShdw>
                </a:effectLst>
              </a:rPr>
              <a:t>Nátěr 1x S2357 + 2x S 2014</a:t>
            </a:r>
            <a:endParaRPr lang="cs-CZ" altLang="cs-CZ" sz="2800" b="1" i="1" dirty="0">
              <a:solidFill>
                <a:srgbClr val="0000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55151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0759" y="202459"/>
            <a:ext cx="6954371" cy="1188000"/>
          </a:xfrm>
          <a:prstGeom prst="rect">
            <a:avLst/>
          </a:prstGeom>
          <a:solidFill>
            <a:srgbClr val="99FF99"/>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cs-CZ" sz="4000" b="1" dirty="0">
                <a:effectLst>
                  <a:outerShdw blurRad="38100" dist="38100" dir="2700000" algn="tl">
                    <a:srgbClr val="000000">
                      <a:alpha val="43137"/>
                    </a:srgbClr>
                  </a:outerShdw>
                </a:effectLst>
                <a:latin typeface="+mn-lt"/>
              </a:rPr>
              <a:t>Používané typy zinkových barev</a:t>
            </a:r>
            <a:endParaRPr lang="cs-CZ" altLang="cs-CZ" sz="4000" b="1" cap="all" dirty="0">
              <a:effectLst>
                <a:outerShdw blurRad="38100" dist="38100" dir="2700000" algn="tl">
                  <a:srgbClr val="000000">
                    <a:alpha val="43137"/>
                  </a:srgbClr>
                </a:outerShdw>
              </a:effectLst>
              <a:latin typeface="+mn-lt"/>
            </a:endParaRPr>
          </a:p>
        </p:txBody>
      </p:sp>
      <p:sp>
        <p:nvSpPr>
          <p:cNvPr id="3" name="Text Box 5"/>
          <p:cNvSpPr txBox="1">
            <a:spLocks noChangeArrowheads="1"/>
          </p:cNvSpPr>
          <p:nvPr/>
        </p:nvSpPr>
        <p:spPr>
          <a:xfrm>
            <a:off x="278523" y="1600200"/>
            <a:ext cx="8704112" cy="5096435"/>
          </a:xfrm>
          <a:prstGeom prst="rect">
            <a:avLst/>
          </a:prstGeom>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sz="2400" dirty="0"/>
              <a:t>V uvedeném výčtu uplatnění jsou zinkové barvy dosud převážně formulovány se zinkovými částicemi angulárními, přičemž častěji jsou požadavky na jejich vysoký až velmi vysoký obsah (nad KOKP). Barvy s nižším obsahem zinku (pod KOKP) jsou však pro řadu speciálních použití velmi výhodné a mnozí výrobci je nabízejí jako výhodnou </a:t>
            </a:r>
            <a:r>
              <a:rPr lang="cs-CZ" sz="2400" dirty="0" smtClean="0"/>
              <a:t>alternativu.</a:t>
            </a:r>
          </a:p>
          <a:p>
            <a:pPr marL="0" indent="0">
              <a:buNone/>
            </a:pPr>
            <a:r>
              <a:rPr lang="cs-CZ" sz="2400" dirty="0" smtClean="0"/>
              <a:t>Barvy </a:t>
            </a:r>
            <a:r>
              <a:rPr lang="cs-CZ" sz="2400" dirty="0"/>
              <a:t>se zinkovými částicemi </a:t>
            </a:r>
            <a:r>
              <a:rPr lang="cs-CZ" sz="2400" dirty="0" err="1"/>
              <a:t>lamelárními</a:t>
            </a:r>
            <a:r>
              <a:rPr lang="cs-CZ" sz="2400" dirty="0"/>
              <a:t>, přestože mají velmi dobré vlastnosti, jsou málo </a:t>
            </a:r>
            <a:r>
              <a:rPr lang="cs-CZ" sz="2400" dirty="0" smtClean="0"/>
              <a:t>požadovány.</a:t>
            </a:r>
          </a:p>
          <a:p>
            <a:pPr marL="0" indent="0">
              <a:buNone/>
            </a:pPr>
            <a:r>
              <a:rPr lang="cs-CZ" sz="2400" dirty="0" smtClean="0"/>
              <a:t>Barvy </a:t>
            </a:r>
            <a:r>
              <a:rPr lang="cs-CZ" sz="2400" dirty="0"/>
              <a:t>se zinkovými nanočásticemi jsou sice vyvinuty, avšak přes zjevné výhody běžného uplatnění dosud nenalezly.</a:t>
            </a:r>
          </a:p>
          <a:p>
            <a:pPr marL="0" indent="0">
              <a:buNone/>
            </a:pPr>
            <a:r>
              <a:rPr lang="cs-CZ" sz="2400" dirty="0"/>
              <a:t>Pokud jde o pojiva pro zinkové barvy, u jednotlivých případů byly citovány. Převážně jsou používána pojiva epoxidová a silikátová, méně často polyuretanová a </a:t>
            </a:r>
            <a:r>
              <a:rPr lang="cs-CZ" sz="2400" dirty="0" err="1"/>
              <a:t>epoxyesterová</a:t>
            </a:r>
            <a:r>
              <a:rPr lang="cs-CZ" sz="2400" dirty="0"/>
              <a:t>. Jiné typy pojiv jsou výjimečné a běžní výrobci barev je téměř nenabízejí.</a:t>
            </a: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5110" y="192743"/>
            <a:ext cx="2808000" cy="34860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Zinky009 copy"/>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7787" y="3859306"/>
            <a:ext cx="2794553" cy="283732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5074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638440" y="1443841"/>
            <a:ext cx="8915119" cy="3970318"/>
          </a:xfrm>
          <a:prstGeom prst="rect">
            <a:avLst/>
          </a:prstGeom>
          <a:noFill/>
        </p:spPr>
        <p:txBody>
          <a:bodyPr wrap="square" rtlCol="0">
            <a:spAutoFit/>
          </a:bodyPr>
          <a:lstStyle/>
          <a:p>
            <a:r>
              <a:rPr lang="cs-CZ" sz="2800" b="1" dirty="0"/>
              <a:t>Použitá literatura</a:t>
            </a:r>
            <a:endParaRPr lang="cs-CZ" sz="2800" dirty="0"/>
          </a:p>
          <a:p>
            <a:r>
              <a:rPr lang="en-US" sz="2800" dirty="0"/>
              <a:t>[1]	ČSN EN </a:t>
            </a:r>
            <a:r>
              <a:rPr lang="cs-CZ" sz="2800" dirty="0"/>
              <a:t>ISO 12944-5 Nátěrové hmoty - Protikorozní ochrana ocelových konstrukcí ochrannými nátěrovými systémy - Část 5: Ochranné nátěrové systémy</a:t>
            </a:r>
          </a:p>
          <a:p>
            <a:r>
              <a:rPr lang="cs-CZ" sz="2800" dirty="0"/>
              <a:t>[2]	ČSN EN 1090-2 Provádění ocelových konstrukcí a hliníkových konstrukcí - Část 2: Technické požadavky na ocelové konstrukce</a:t>
            </a:r>
          </a:p>
          <a:p>
            <a:r>
              <a:rPr lang="cs-CZ" sz="2800" dirty="0"/>
              <a:t>[3]	ČSN 73 1495 Šroubové třecí spoje ocelových konstrukcí</a:t>
            </a:r>
          </a:p>
        </p:txBody>
      </p:sp>
    </p:spTree>
    <p:extLst>
      <p:ext uri="{BB962C8B-B14F-4D97-AF65-F5344CB8AC3E}">
        <p14:creationId xmlns:p14="http://schemas.microsoft.com/office/powerpoint/2010/main" val="39809006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862139" y="981075"/>
            <a:ext cx="8466137" cy="3384550"/>
          </a:xfrm>
        </p:spPr>
        <p:txBody>
          <a:bodyPr/>
          <a:lstStyle/>
          <a:p>
            <a:pPr>
              <a:lnSpc>
                <a:spcPct val="95000"/>
              </a:lnSpc>
              <a:spcBef>
                <a:spcPct val="30000"/>
              </a:spcBef>
              <a:spcAft>
                <a:spcPct val="15000"/>
              </a:spcAft>
            </a:pPr>
            <a:r>
              <a:rPr lang="cs-CZ" altLang="cs-CZ" sz="5400" b="1" dirty="0">
                <a:solidFill>
                  <a:srgbClr val="FF0066"/>
                </a:solidFill>
                <a:effectLst>
                  <a:outerShdw blurRad="38100" dist="38100" dir="2700000" algn="tl">
                    <a:srgbClr val="000000">
                      <a:alpha val="43137"/>
                    </a:srgbClr>
                  </a:outerShdw>
                </a:effectLst>
                <a:latin typeface="Arial Rounded MT Bold" pitchFamily="34" charset="0"/>
              </a:rPr>
              <a:t>Vážené dámy,</a:t>
            </a:r>
            <a:br>
              <a:rPr lang="cs-CZ" altLang="cs-CZ" sz="5400" b="1" dirty="0">
                <a:solidFill>
                  <a:srgbClr val="FF0066"/>
                </a:solidFill>
                <a:effectLst>
                  <a:outerShdw blurRad="38100" dist="38100" dir="2700000" algn="tl">
                    <a:srgbClr val="000000">
                      <a:alpha val="43137"/>
                    </a:srgbClr>
                  </a:outerShdw>
                </a:effectLst>
                <a:latin typeface="Arial Rounded MT Bold" pitchFamily="34" charset="0"/>
              </a:rPr>
            </a:br>
            <a:r>
              <a:rPr lang="cs-CZ" altLang="cs-CZ" sz="5400" b="1" dirty="0">
                <a:solidFill>
                  <a:srgbClr val="FF0066"/>
                </a:solidFill>
                <a:effectLst>
                  <a:outerShdw blurRad="38100" dist="38100" dir="2700000" algn="tl">
                    <a:srgbClr val="000000">
                      <a:alpha val="43137"/>
                    </a:srgbClr>
                  </a:outerShdw>
                </a:effectLst>
                <a:latin typeface="Arial Rounded MT Bold" pitchFamily="34" charset="0"/>
              </a:rPr>
              <a:t>vážení pánové</a:t>
            </a:r>
            <a:br>
              <a:rPr lang="cs-CZ" altLang="cs-CZ" sz="5400" b="1" dirty="0">
                <a:solidFill>
                  <a:srgbClr val="FF0066"/>
                </a:solidFill>
                <a:effectLst>
                  <a:outerShdw blurRad="38100" dist="38100" dir="2700000" algn="tl">
                    <a:srgbClr val="000000">
                      <a:alpha val="43137"/>
                    </a:srgbClr>
                  </a:outerShdw>
                </a:effectLst>
                <a:latin typeface="Arial Rounded MT Bold" pitchFamily="34" charset="0"/>
              </a:rPr>
            </a:br>
            <a:r>
              <a:rPr lang="cs-CZ" altLang="cs-CZ" sz="4000" b="1" dirty="0">
                <a:solidFill>
                  <a:srgbClr val="FF0066"/>
                </a:solidFill>
                <a:effectLst>
                  <a:outerShdw blurRad="38100" dist="38100" dir="2700000" algn="tl">
                    <a:srgbClr val="000000">
                      <a:alpha val="43137"/>
                    </a:srgbClr>
                  </a:outerShdw>
                </a:effectLst>
                <a:latin typeface="Arial Rounded MT Bold" pitchFamily="34" charset="0"/>
              </a:rPr>
              <a:t/>
            </a:r>
            <a:br>
              <a:rPr lang="cs-CZ" altLang="cs-CZ" sz="4000" b="1" dirty="0">
                <a:solidFill>
                  <a:srgbClr val="FF0066"/>
                </a:solidFill>
                <a:effectLst>
                  <a:outerShdw blurRad="38100" dist="38100" dir="2700000" algn="tl">
                    <a:srgbClr val="000000">
                      <a:alpha val="43137"/>
                    </a:srgbClr>
                  </a:outerShdw>
                </a:effectLst>
                <a:latin typeface="Arial Rounded MT Bold" pitchFamily="34" charset="0"/>
              </a:rPr>
            </a:br>
            <a:r>
              <a:rPr lang="cs-CZ" altLang="cs-CZ" sz="5400" b="1" dirty="0">
                <a:solidFill>
                  <a:srgbClr val="FF0066"/>
                </a:solidFill>
                <a:effectLst>
                  <a:outerShdw blurRad="38100" dist="38100" dir="2700000" algn="tl">
                    <a:srgbClr val="000000">
                      <a:alpha val="43137"/>
                    </a:srgbClr>
                  </a:outerShdw>
                </a:effectLst>
                <a:latin typeface="Arial Rounded MT Bold" pitchFamily="34" charset="0"/>
              </a:rPr>
              <a:t>děkuji Vám za pozornost</a:t>
            </a:r>
          </a:p>
        </p:txBody>
      </p:sp>
      <p:sp>
        <p:nvSpPr>
          <p:cNvPr id="8195" name="Rectangle 3"/>
          <p:cNvSpPr>
            <a:spLocks noGrp="1" noChangeArrowheads="1"/>
          </p:cNvSpPr>
          <p:nvPr>
            <p:ph type="body" idx="1"/>
          </p:nvPr>
        </p:nvSpPr>
        <p:spPr>
          <a:xfrm>
            <a:off x="5735638" y="4797426"/>
            <a:ext cx="4500562" cy="1584325"/>
          </a:xfrm>
          <a:noFill/>
          <a:ln/>
        </p:spPr>
        <p:txBody>
          <a:bodyPr>
            <a:normAutofit fontScale="92500" lnSpcReduction="10000"/>
          </a:bodyPr>
          <a:lstStyle/>
          <a:p>
            <a:pPr marL="0" indent="0">
              <a:lnSpc>
                <a:spcPct val="85000"/>
              </a:lnSpc>
              <a:buNone/>
            </a:pPr>
            <a:r>
              <a:rPr lang="cs-CZ" altLang="cs-CZ" b="1" dirty="0"/>
              <a:t>Ing. Jaroslav Sigmund</a:t>
            </a:r>
          </a:p>
          <a:p>
            <a:pPr marL="0" indent="0">
              <a:lnSpc>
                <a:spcPct val="85000"/>
              </a:lnSpc>
              <a:buNone/>
            </a:pPr>
            <a:r>
              <a:rPr lang="cs-CZ" altLang="cs-CZ" sz="1800" b="1"/>
              <a:t>korozní inženýr, certifikát № 401 – 0055 	podle </a:t>
            </a:r>
            <a:r>
              <a:rPr lang="cs-CZ" altLang="cs-CZ" sz="1800" b="1" smtClean="0"/>
              <a:t>CS Std-401 APC R0</a:t>
            </a:r>
            <a:endParaRPr lang="cs-CZ" altLang="cs-CZ" sz="1800" b="1"/>
          </a:p>
          <a:p>
            <a:pPr marL="0" indent="0">
              <a:lnSpc>
                <a:spcPct val="85000"/>
              </a:lnSpc>
              <a:buNone/>
            </a:pPr>
            <a:r>
              <a:rPr lang="cs-CZ" altLang="cs-CZ" sz="1800" b="1" dirty="0"/>
              <a:t>tel. +420 573 335 341, +420 731 968 495</a:t>
            </a:r>
          </a:p>
          <a:p>
            <a:pPr marL="0" indent="0">
              <a:lnSpc>
                <a:spcPct val="85000"/>
              </a:lnSpc>
              <a:buNone/>
            </a:pPr>
            <a:r>
              <a:rPr lang="cs-CZ" altLang="cs-CZ" sz="1800" b="1" dirty="0"/>
              <a:t>E-mail: vejasi@seznam.cz</a:t>
            </a:r>
            <a:r>
              <a:rPr lang="cs-CZ" altLang="cs-CZ" sz="1800" dirty="0"/>
              <a:t> </a:t>
            </a:r>
          </a:p>
        </p:txBody>
      </p:sp>
      <p:sp>
        <p:nvSpPr>
          <p:cNvPr id="8196" name="Text Box 4"/>
          <p:cNvSpPr txBox="1">
            <a:spLocks noChangeArrowheads="1"/>
          </p:cNvSpPr>
          <p:nvPr/>
        </p:nvSpPr>
        <p:spPr bwMode="auto">
          <a:xfrm>
            <a:off x="1992313" y="5373689"/>
            <a:ext cx="2735262"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b="1" dirty="0">
                <a:latin typeface="Arial" panose="020B0604020202020204" pitchFamily="34" charset="0"/>
              </a:rPr>
              <a:t>V Hulíně</a:t>
            </a:r>
          </a:p>
          <a:p>
            <a:r>
              <a:rPr lang="cs-CZ" altLang="cs-CZ" b="1" dirty="0">
                <a:latin typeface="Arial" panose="020B0604020202020204" pitchFamily="34" charset="0"/>
              </a:rPr>
              <a:t>Dne: </a:t>
            </a:r>
            <a:r>
              <a:rPr lang="cs-CZ" altLang="cs-CZ" b="1" dirty="0" smtClean="0">
                <a:latin typeface="Arial" panose="020B0604020202020204" pitchFamily="34" charset="0"/>
              </a:rPr>
              <a:t>21. </a:t>
            </a:r>
            <a:r>
              <a:rPr lang="cs-CZ" altLang="cs-CZ" b="1">
                <a:latin typeface="Arial" panose="020B0604020202020204" pitchFamily="34" charset="0"/>
              </a:rPr>
              <a:t>listopadu </a:t>
            </a:r>
            <a:r>
              <a:rPr lang="cs-CZ" altLang="cs-CZ" b="1" smtClean="0">
                <a:latin typeface="Arial" panose="020B0604020202020204" pitchFamily="34" charset="0"/>
              </a:rPr>
              <a:t>2019</a:t>
            </a:r>
            <a:endParaRPr lang="cs-CZ" altLang="cs-CZ" b="1" dirty="0">
              <a:latin typeface="Arial" panose="020B0604020202020204" pitchFamily="34" charset="0"/>
            </a:endParaRPr>
          </a:p>
          <a:p>
            <a:r>
              <a:rPr lang="cs-CZ" altLang="cs-CZ" b="1" dirty="0">
                <a:latin typeface="Arial" panose="020B0604020202020204" pitchFamily="34" charset="0"/>
              </a:rPr>
              <a:t>Jaroslav Sigmund</a:t>
            </a:r>
          </a:p>
        </p:txBody>
      </p:sp>
    </p:spTree>
    <p:extLst>
      <p:ext uri="{BB962C8B-B14F-4D97-AF65-F5344CB8AC3E}">
        <p14:creationId xmlns:p14="http://schemas.microsoft.com/office/powerpoint/2010/main" val="3310785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36000" y="189013"/>
            <a:ext cx="11520000" cy="1188000"/>
          </a:xfrm>
          <a:prstGeom prst="rect">
            <a:avLst/>
          </a:prstGeom>
          <a:solidFill>
            <a:srgbClr val="99FF99"/>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cs-CZ" sz="4000" b="1" dirty="0">
                <a:effectLst>
                  <a:outerShdw blurRad="38100" dist="38100" dir="2700000" algn="tl">
                    <a:srgbClr val="000000">
                      <a:alpha val="43137"/>
                    </a:srgbClr>
                  </a:outerShdw>
                </a:effectLst>
                <a:latin typeface="+mn-lt"/>
              </a:rPr>
              <a:t>Jednovrstvé nátěry - barvy pro svařitelné dílenské základní nátěrové hmoty</a:t>
            </a:r>
            <a:endParaRPr lang="cs-CZ" altLang="cs-CZ" sz="4000" b="1" cap="all" dirty="0">
              <a:effectLst>
                <a:outerShdw blurRad="38100" dist="38100" dir="2700000" algn="tl">
                  <a:srgbClr val="000000">
                    <a:alpha val="43137"/>
                  </a:srgbClr>
                </a:outerShdw>
              </a:effectLst>
              <a:latin typeface="+mn-lt"/>
            </a:endParaRPr>
          </a:p>
        </p:txBody>
      </p:sp>
      <p:sp>
        <p:nvSpPr>
          <p:cNvPr id="3" name="Text Box 5"/>
          <p:cNvSpPr txBox="1">
            <a:spLocks noChangeArrowheads="1"/>
          </p:cNvSpPr>
          <p:nvPr/>
        </p:nvSpPr>
        <p:spPr>
          <a:xfrm>
            <a:off x="291661" y="1492623"/>
            <a:ext cx="11608677" cy="2245659"/>
          </a:xfrm>
          <a:prstGeom prst="rect">
            <a:avLst/>
          </a:prstGeom>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0"/>
              </a:spcBef>
              <a:spcAft>
                <a:spcPts val="600"/>
              </a:spcAft>
              <a:buNone/>
            </a:pPr>
            <a:r>
              <a:rPr lang="cs-CZ" sz="2400" b="1" dirty="0" smtClean="0"/>
              <a:t>Zinkové </a:t>
            </a:r>
            <a:r>
              <a:rPr lang="cs-CZ" sz="2400" b="1" dirty="0"/>
              <a:t>barvy na bázi rychle vysychajících / vytvrzujících pojiv, obvykle epoxidových nebo </a:t>
            </a:r>
            <a:r>
              <a:rPr lang="cs-CZ" sz="2400" b="1" dirty="0" smtClean="0"/>
              <a:t>silikátových. Použití </a:t>
            </a:r>
            <a:r>
              <a:rPr lang="cs-CZ" sz="2400" b="1" dirty="0"/>
              <a:t>převážně v automaticky pracujících linkách na úpravu základního materiálu (ocelové plechy, profilové tyče a další) s tryskacím strojem, stříkací </a:t>
            </a:r>
            <a:r>
              <a:rPr lang="cs-CZ" sz="2400" b="1" dirty="0" smtClean="0"/>
              <a:t>kabinou, vysoušecí </a:t>
            </a:r>
            <a:r>
              <a:rPr lang="cs-CZ" sz="2400" b="1" dirty="0"/>
              <a:t>komorou a průběžnými </a:t>
            </a:r>
            <a:r>
              <a:rPr lang="cs-CZ" sz="2400" b="1" dirty="0" smtClean="0"/>
              <a:t>dopravníky,</a:t>
            </a:r>
          </a:p>
          <a:p>
            <a:pPr marL="363538" indent="-363538">
              <a:lnSpc>
                <a:spcPct val="80000"/>
              </a:lnSpc>
              <a:spcBef>
                <a:spcPts val="0"/>
              </a:spcBef>
              <a:buFont typeface="Courier New" panose="02070309020205020404" pitchFamily="49" charset="0"/>
              <a:buChar char="o"/>
            </a:pPr>
            <a:r>
              <a:rPr lang="cs-CZ" sz="2400" b="1" dirty="0" smtClean="0"/>
              <a:t>obvyklé </a:t>
            </a:r>
            <a:r>
              <a:rPr lang="cs-CZ" sz="2400" b="1" dirty="0"/>
              <a:t>tloušťky nátěru 15 až 30 </a:t>
            </a:r>
            <a:r>
              <a:rPr lang="cs-CZ" sz="2400" b="1" dirty="0" smtClean="0"/>
              <a:t>µm,</a:t>
            </a:r>
          </a:p>
          <a:p>
            <a:pPr marL="363538" indent="-363538">
              <a:lnSpc>
                <a:spcPct val="80000"/>
              </a:lnSpc>
              <a:spcBef>
                <a:spcPts val="0"/>
              </a:spcBef>
              <a:buFont typeface="Courier New" panose="02070309020205020404" pitchFamily="49" charset="0"/>
              <a:buChar char="o"/>
            </a:pPr>
            <a:r>
              <a:rPr lang="cs-CZ" sz="2400" b="1" dirty="0" smtClean="0"/>
              <a:t>rychlost </a:t>
            </a:r>
            <a:r>
              <a:rPr lang="cs-CZ" sz="2400" b="1" dirty="0"/>
              <a:t>zasychání / vytvrzování do stavu k manipulaci a stohování do 10 až 15 minut. Bližší údaje viz ISO 12944-5, příloha F</a:t>
            </a:r>
            <a:r>
              <a:rPr lang="cs-CZ" sz="2400" b="1" dirty="0" smtClean="0"/>
              <a:t>.</a:t>
            </a:r>
          </a:p>
        </p:txBody>
      </p:sp>
      <p:pic>
        <p:nvPicPr>
          <p:cNvPr id="4" name="Picture 4" descr="Sekurexp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2599" y="3429000"/>
            <a:ext cx="2434385" cy="310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ovéPole 4"/>
          <p:cNvSpPr txBox="1"/>
          <p:nvPr/>
        </p:nvSpPr>
        <p:spPr>
          <a:xfrm>
            <a:off x="255494" y="3805518"/>
            <a:ext cx="9076765" cy="2910925"/>
          </a:xfrm>
          <a:prstGeom prst="rect">
            <a:avLst/>
          </a:prstGeom>
          <a:noFill/>
        </p:spPr>
        <p:txBody>
          <a:bodyPr wrap="square" rtlCol="0">
            <a:spAutoFit/>
          </a:bodyPr>
          <a:lstStyle/>
          <a:p>
            <a:pPr>
              <a:lnSpc>
                <a:spcPct val="80000"/>
              </a:lnSpc>
              <a:spcBef>
                <a:spcPts val="600"/>
              </a:spcBef>
            </a:pPr>
            <a:r>
              <a:rPr lang="cs-CZ" b="1" dirty="0"/>
              <a:t>Jsou aktuální zejména v průmyslu loďařském, do ostatních oborů (ocelové konstrukce apod.) příliš nepronikly. Tato technologie je v loďařském průmyslu pod ostrým dohledem pojišťovacích společností. Ty si u výrobců lodí, pokud tuto dílenskou ochranu materiálů používají, vynucují</a:t>
            </a:r>
          </a:p>
          <a:p>
            <a:pPr marL="363538" indent="-363538">
              <a:lnSpc>
                <a:spcPct val="80000"/>
              </a:lnSpc>
              <a:spcBef>
                <a:spcPts val="600"/>
              </a:spcBef>
              <a:buFont typeface="Courier New" panose="02070309020205020404" pitchFamily="49" charset="0"/>
              <a:buChar char="o"/>
            </a:pPr>
            <a:r>
              <a:rPr lang="cs-CZ" b="1" dirty="0"/>
              <a:t>ověření technologie zejména svařování přísnými zkouškami (výstupem zkoušení je certifikát),</a:t>
            </a:r>
          </a:p>
          <a:p>
            <a:pPr marL="363538" indent="-363538">
              <a:lnSpc>
                <a:spcPct val="80000"/>
              </a:lnSpc>
              <a:buFont typeface="Courier New" panose="02070309020205020404" pitchFamily="49" charset="0"/>
              <a:buChar char="o"/>
            </a:pPr>
            <a:r>
              <a:rPr lang="cs-CZ" b="1" dirty="0"/>
              <a:t>pravidelnou dozorovou činnost při výrobě.</a:t>
            </a:r>
          </a:p>
          <a:p>
            <a:pPr>
              <a:lnSpc>
                <a:spcPct val="80000"/>
              </a:lnSpc>
              <a:spcBef>
                <a:spcPts val="600"/>
              </a:spcBef>
            </a:pPr>
            <a:r>
              <a:rPr lang="cs-CZ" b="1" dirty="0"/>
              <a:t>Nátěry svařitelnými základními barvami, pokud nejsou v průběhu výrobního procesu příliš poškozeny, mohou po očištění zůstat jako součást celého nátěrového systému, avšak jejich tloušťka se do nátěru nezapočítává. Interval pro přelakování je u nich obvykle neomezený, pokud by přesto bylo nebezpečí jakýchkoliv potíží, volí se jejich odstranění. V případě většího rozsahu poškození bývají odstraňovány, obvykle </a:t>
            </a:r>
            <a:r>
              <a:rPr lang="cs-CZ" b="1" dirty="0" smtClean="0"/>
              <a:t>otryskáním.</a:t>
            </a:r>
            <a:endParaRPr lang="cs-CZ" b="1" dirty="0"/>
          </a:p>
        </p:txBody>
      </p:sp>
    </p:spTree>
    <p:extLst>
      <p:ext uri="{BB962C8B-B14F-4D97-AF65-F5344CB8AC3E}">
        <p14:creationId xmlns:p14="http://schemas.microsoft.com/office/powerpoint/2010/main" val="4163964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a:xfrm>
            <a:off x="278523" y="1586754"/>
            <a:ext cx="11634953" cy="2662517"/>
          </a:xfrm>
          <a:prstGeom prst="rect">
            <a:avLst/>
          </a:prstGeom>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1200"/>
              </a:spcBef>
              <a:buNone/>
            </a:pPr>
            <a:r>
              <a:rPr lang="cs-CZ" sz="2400" dirty="0"/>
              <a:t>Šroubované třecí spoje jsou používány zejména u těžkých ocelových konstrukcí a mostů. Nosné síly mezi spojovanými součástmi jsou zprostředkovány třením mezi speciálně upravenými styčnými plochami kontrolovaným utažením speciálních </a:t>
            </a:r>
            <a:r>
              <a:rPr lang="cs-CZ" sz="2400" dirty="0" err="1"/>
              <a:t>vysokopevnostních</a:t>
            </a:r>
            <a:r>
              <a:rPr lang="cs-CZ" sz="2400" dirty="0"/>
              <a:t> šroubů, a dosahují vyšších hodnot, než je u běžných šroubovaných </a:t>
            </a:r>
            <a:r>
              <a:rPr lang="cs-CZ" sz="2400" dirty="0" smtClean="0"/>
              <a:t>spojů.</a:t>
            </a:r>
          </a:p>
          <a:p>
            <a:pPr marL="0" indent="0">
              <a:lnSpc>
                <a:spcPct val="80000"/>
              </a:lnSpc>
              <a:spcBef>
                <a:spcPts val="1200"/>
              </a:spcBef>
              <a:buNone/>
            </a:pPr>
            <a:r>
              <a:rPr lang="cs-CZ" sz="2400" dirty="0" smtClean="0"/>
              <a:t>Moderní </a:t>
            </a:r>
            <a:r>
              <a:rPr lang="cs-CZ" sz="2400" dirty="0"/>
              <a:t>úprava styčných ploch je založena na zhotovení speciálního nátěru na pečlivě otryskaných styčných plochách. Jako nátěry jsou v Evropě používány převážně zinkové barvy se silikátovým anorganickým nebo organickým pojivem, ve Spojených státech však byly ověřeny i zinkové barvy na bázi epoxidových nebo polyuretanových pojiv</a:t>
            </a:r>
            <a:r>
              <a:rPr lang="cs-CZ" sz="2400" dirty="0" smtClean="0"/>
              <a:t>.</a:t>
            </a:r>
            <a:endParaRPr lang="cs-CZ" sz="2400" dirty="0"/>
          </a:p>
        </p:txBody>
      </p:sp>
      <p:sp>
        <p:nvSpPr>
          <p:cNvPr id="4" name="Rectangle 2"/>
          <p:cNvSpPr txBox="1">
            <a:spLocks noChangeArrowheads="1"/>
          </p:cNvSpPr>
          <p:nvPr/>
        </p:nvSpPr>
        <p:spPr>
          <a:xfrm>
            <a:off x="336000" y="229355"/>
            <a:ext cx="11520000" cy="1188000"/>
          </a:xfrm>
          <a:prstGeom prst="rect">
            <a:avLst/>
          </a:prstGeom>
          <a:solidFill>
            <a:srgbClr val="99FF99"/>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cs-CZ" sz="4000" b="1" dirty="0">
                <a:effectLst>
                  <a:outerShdw blurRad="38100" dist="38100" dir="2700000" algn="tl">
                    <a:srgbClr val="000000">
                      <a:alpha val="43137"/>
                    </a:srgbClr>
                  </a:outerShdw>
                </a:effectLst>
                <a:latin typeface="+mn-lt"/>
              </a:rPr>
              <a:t>Jednovrstvé nátěry – kontaktní </a:t>
            </a:r>
            <a:r>
              <a:rPr lang="cs-CZ" sz="4000" b="1" dirty="0" smtClean="0">
                <a:effectLst>
                  <a:outerShdw blurRad="38100" dist="38100" dir="2700000" algn="tl">
                    <a:srgbClr val="000000">
                      <a:alpha val="43137"/>
                    </a:srgbClr>
                  </a:outerShdw>
                </a:effectLst>
                <a:latin typeface="+mn-lt"/>
              </a:rPr>
              <a:t>plochy</a:t>
            </a:r>
            <a:br>
              <a:rPr lang="cs-CZ" sz="4000" b="1" dirty="0" smtClean="0">
                <a:effectLst>
                  <a:outerShdw blurRad="38100" dist="38100" dir="2700000" algn="tl">
                    <a:srgbClr val="000000">
                      <a:alpha val="43137"/>
                    </a:srgbClr>
                  </a:outerShdw>
                </a:effectLst>
                <a:latin typeface="+mn-lt"/>
              </a:rPr>
            </a:br>
            <a:r>
              <a:rPr lang="cs-CZ" sz="4000" b="1" dirty="0" smtClean="0">
                <a:effectLst>
                  <a:outerShdw blurRad="38100" dist="38100" dir="2700000" algn="tl">
                    <a:srgbClr val="000000">
                      <a:alpha val="43137"/>
                    </a:srgbClr>
                  </a:outerShdw>
                </a:effectLst>
                <a:latin typeface="+mn-lt"/>
              </a:rPr>
              <a:t>šroubovaných třecích spojů (</a:t>
            </a:r>
            <a:r>
              <a:rPr lang="cs-CZ" sz="4000" b="1" dirty="0" err="1" smtClean="0">
                <a:effectLst>
                  <a:outerShdw blurRad="38100" dist="38100" dir="2700000" algn="tl">
                    <a:srgbClr val="000000">
                      <a:alpha val="43137"/>
                    </a:srgbClr>
                  </a:outerShdw>
                </a:effectLst>
                <a:latin typeface="+mn-lt"/>
              </a:rPr>
              <a:t>vysokopevnostní</a:t>
            </a:r>
            <a:r>
              <a:rPr lang="cs-CZ" sz="4000" b="1" dirty="0" smtClean="0">
                <a:effectLst>
                  <a:outerShdw blurRad="38100" dist="38100" dir="2700000" algn="tl">
                    <a:srgbClr val="000000">
                      <a:alpha val="43137"/>
                    </a:srgbClr>
                  </a:outerShdw>
                </a:effectLst>
                <a:latin typeface="+mn-lt"/>
              </a:rPr>
              <a:t> spoje)</a:t>
            </a:r>
            <a:endParaRPr lang="cs-CZ" altLang="cs-CZ" sz="4000" b="1" cap="all" dirty="0">
              <a:effectLst>
                <a:outerShdw blurRad="38100" dist="38100" dir="2700000" algn="tl">
                  <a:srgbClr val="000000">
                    <a:alpha val="43137"/>
                  </a:srgbClr>
                </a:outerShdw>
              </a:effectLst>
              <a:latin typeface="+mn-lt"/>
            </a:endParaRPr>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589" y="4210890"/>
            <a:ext cx="5638800" cy="2524125"/>
          </a:xfrm>
          <a:prstGeom prst="rect">
            <a:avLst/>
          </a:prstGeom>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6828" y="4235823"/>
            <a:ext cx="5762625" cy="2501153"/>
          </a:xfrm>
          <a:prstGeom prst="rect">
            <a:avLst/>
          </a:prstGeom>
        </p:spPr>
      </p:pic>
      <p:sp>
        <p:nvSpPr>
          <p:cNvPr id="9" name="Text Box 3"/>
          <p:cNvSpPr txBox="1">
            <a:spLocks noChangeArrowheads="1"/>
          </p:cNvSpPr>
          <p:nvPr/>
        </p:nvSpPr>
        <p:spPr bwMode="auto">
          <a:xfrm>
            <a:off x="712694" y="6191327"/>
            <a:ext cx="4208929" cy="338554"/>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r>
              <a:rPr lang="cs-CZ" altLang="cs-CZ" sz="2000" b="1" i="1" dirty="0" smtClean="0">
                <a:solidFill>
                  <a:srgbClr val="0000CC"/>
                </a:solidFill>
                <a:effectLst>
                  <a:outerShdw blurRad="38100" dist="38100" dir="2700000" algn="tl">
                    <a:srgbClr val="000000">
                      <a:alpha val="43137"/>
                    </a:srgbClr>
                  </a:outerShdw>
                </a:effectLst>
              </a:rPr>
              <a:t>Třecí spoj – vystružování  otvorů</a:t>
            </a:r>
            <a:endParaRPr lang="cs-CZ" altLang="cs-CZ" sz="2000" b="1" i="1" dirty="0">
              <a:solidFill>
                <a:srgbClr val="0000CC"/>
              </a:solidFill>
              <a:effectLst>
                <a:outerShdw blurRad="38100" dist="38100" dir="2700000" algn="tl">
                  <a:srgbClr val="000000">
                    <a:alpha val="43137"/>
                  </a:srgbClr>
                </a:outerShdw>
              </a:effectLst>
            </a:endParaRPr>
          </a:p>
        </p:txBody>
      </p:sp>
      <p:sp>
        <p:nvSpPr>
          <p:cNvPr id="10" name="Text Box 3"/>
          <p:cNvSpPr txBox="1">
            <a:spLocks noChangeArrowheads="1"/>
          </p:cNvSpPr>
          <p:nvPr/>
        </p:nvSpPr>
        <p:spPr bwMode="auto">
          <a:xfrm>
            <a:off x="9013332" y="4380457"/>
            <a:ext cx="2389774" cy="338554"/>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r>
              <a:rPr lang="cs-CZ" altLang="cs-CZ" sz="2000" b="1" i="1" dirty="0" smtClean="0">
                <a:solidFill>
                  <a:srgbClr val="0000CC"/>
                </a:solidFill>
                <a:effectLst>
                  <a:outerShdw blurRad="38100" dist="38100" dir="2700000" algn="tl">
                    <a:srgbClr val="000000">
                      <a:alpha val="43137"/>
                    </a:srgbClr>
                  </a:outerShdw>
                </a:effectLst>
              </a:rPr>
              <a:t>Třecí spoj – nátěr</a:t>
            </a:r>
            <a:endParaRPr lang="cs-CZ" altLang="cs-CZ" sz="2000" b="1" i="1" dirty="0">
              <a:solidFill>
                <a:srgbClr val="0000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208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a:xfrm>
            <a:off x="349624" y="1586754"/>
            <a:ext cx="11469722" cy="4935070"/>
          </a:xfrm>
          <a:prstGeom prst="rect">
            <a:avLst/>
          </a:prstGeom>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cs-CZ" sz="2400" dirty="0" smtClean="0">
                <a:solidFill>
                  <a:srgbClr val="7030A0"/>
                </a:solidFill>
              </a:rPr>
              <a:t>Aby </a:t>
            </a:r>
            <a:r>
              <a:rPr lang="cs-CZ" sz="2400" dirty="0">
                <a:solidFill>
                  <a:srgbClr val="7030A0"/>
                </a:solidFill>
              </a:rPr>
              <a:t>projektant mohl na ocelové konstrukci použít šroubované třecí spoje, musí znát zaručené hodnoty součinitele tření, případně i deformace prokluzu. To znamená, že musí být provedeno zkoušení na zkušebních tělesech, např. podle EN 1090-2 Příloha G (normativní) Stanovení součinitele </a:t>
            </a:r>
            <a:r>
              <a:rPr lang="cs-CZ" sz="2400" dirty="0" smtClean="0">
                <a:solidFill>
                  <a:srgbClr val="7030A0"/>
                </a:solidFill>
              </a:rPr>
              <a:t>tření.</a:t>
            </a:r>
            <a:endParaRPr lang="cs-CZ" sz="2400" dirty="0">
              <a:solidFill>
                <a:srgbClr val="7030A0"/>
              </a:solidFill>
            </a:endParaRPr>
          </a:p>
          <a:p>
            <a:pPr marL="0" indent="0">
              <a:spcBef>
                <a:spcPts val="600"/>
              </a:spcBef>
              <a:buNone/>
            </a:pPr>
            <a:r>
              <a:rPr lang="cs-CZ" sz="2400" dirty="0"/>
              <a:t>Zkouška je přísná, provádí se na předepsaných zkušebních tělesech, a její podmínkou je dodržení všech parametrů třecího spoje, to znamená tvar a velikost styčné plochy, provedení a úprava otvorů pro spojovací šrouby, použitý speciální spojovací materiál (šrouby, matice, podložky) včetně předepsaného utahovacího momentu, vyrovnání a otryskání styčných ploch, barva pro zhotovení třecího povlaku včetně způsobu nanesení a vytvrzení, tolerance přípustné tloušťky, záruka konstantních vlastností barvy. Nedodržení požadavků je nepřípustné, rizikem je destrukce ocelové konstrukce. Výstupem zkoušení je certifikát.</a:t>
            </a:r>
          </a:p>
          <a:p>
            <a:pPr marL="0" indent="0">
              <a:spcBef>
                <a:spcPts val="600"/>
              </a:spcBef>
              <a:buNone/>
            </a:pPr>
            <a:r>
              <a:rPr lang="cs-CZ" sz="2400" b="1" dirty="0">
                <a:solidFill>
                  <a:srgbClr val="7030A0"/>
                </a:solidFill>
              </a:rPr>
              <a:t>Pro informaci – kvalitní zinkové barvy, formulované pro toto použití, vykazují koeficient tření µ v hodnotách 0,5 až 0,7 a prokluz okolo 0,1 mm.</a:t>
            </a:r>
          </a:p>
        </p:txBody>
      </p:sp>
      <p:sp>
        <p:nvSpPr>
          <p:cNvPr id="4" name="Rectangle 2"/>
          <p:cNvSpPr txBox="1">
            <a:spLocks noChangeArrowheads="1"/>
          </p:cNvSpPr>
          <p:nvPr/>
        </p:nvSpPr>
        <p:spPr>
          <a:xfrm>
            <a:off x="336000" y="229355"/>
            <a:ext cx="11520000" cy="1188000"/>
          </a:xfrm>
          <a:prstGeom prst="rect">
            <a:avLst/>
          </a:prstGeom>
          <a:solidFill>
            <a:srgbClr val="99FF99"/>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cs-CZ" sz="4000" b="1" dirty="0">
                <a:effectLst>
                  <a:outerShdw blurRad="38100" dist="38100" dir="2700000" algn="tl">
                    <a:srgbClr val="000000">
                      <a:alpha val="43137"/>
                    </a:srgbClr>
                  </a:outerShdw>
                </a:effectLst>
                <a:latin typeface="+mn-lt"/>
              </a:rPr>
              <a:t>Jednovrstvé nátěry – kontaktní </a:t>
            </a:r>
            <a:r>
              <a:rPr lang="cs-CZ" sz="4000" b="1" dirty="0" smtClean="0">
                <a:effectLst>
                  <a:outerShdw blurRad="38100" dist="38100" dir="2700000" algn="tl">
                    <a:srgbClr val="000000">
                      <a:alpha val="43137"/>
                    </a:srgbClr>
                  </a:outerShdw>
                </a:effectLst>
                <a:latin typeface="+mn-lt"/>
              </a:rPr>
              <a:t>plochy</a:t>
            </a:r>
            <a:br>
              <a:rPr lang="cs-CZ" sz="4000" b="1" dirty="0" smtClean="0">
                <a:effectLst>
                  <a:outerShdw blurRad="38100" dist="38100" dir="2700000" algn="tl">
                    <a:srgbClr val="000000">
                      <a:alpha val="43137"/>
                    </a:srgbClr>
                  </a:outerShdw>
                </a:effectLst>
                <a:latin typeface="+mn-lt"/>
              </a:rPr>
            </a:br>
            <a:r>
              <a:rPr lang="cs-CZ" sz="4000" b="1" dirty="0" smtClean="0">
                <a:effectLst>
                  <a:outerShdw blurRad="38100" dist="38100" dir="2700000" algn="tl">
                    <a:srgbClr val="000000">
                      <a:alpha val="43137"/>
                    </a:srgbClr>
                  </a:outerShdw>
                </a:effectLst>
                <a:latin typeface="+mn-lt"/>
              </a:rPr>
              <a:t>šroubovaných třecích spojů (</a:t>
            </a:r>
            <a:r>
              <a:rPr lang="cs-CZ" sz="4000" b="1" dirty="0" err="1" smtClean="0">
                <a:effectLst>
                  <a:outerShdw blurRad="38100" dist="38100" dir="2700000" algn="tl">
                    <a:srgbClr val="000000">
                      <a:alpha val="43137"/>
                    </a:srgbClr>
                  </a:outerShdw>
                </a:effectLst>
                <a:latin typeface="+mn-lt"/>
              </a:rPr>
              <a:t>vysokopevnostní</a:t>
            </a:r>
            <a:r>
              <a:rPr lang="cs-CZ" sz="4000" b="1" dirty="0" smtClean="0">
                <a:effectLst>
                  <a:outerShdw blurRad="38100" dist="38100" dir="2700000" algn="tl">
                    <a:srgbClr val="000000">
                      <a:alpha val="43137"/>
                    </a:srgbClr>
                  </a:outerShdw>
                </a:effectLst>
                <a:latin typeface="+mn-lt"/>
              </a:rPr>
              <a:t> spoje)</a:t>
            </a:r>
            <a:endParaRPr lang="cs-CZ" altLang="cs-CZ" sz="4000" b="1" cap="all"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440501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9" y="0"/>
            <a:ext cx="9566463" cy="6858000"/>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9801" y="1876767"/>
            <a:ext cx="2168618" cy="4807677"/>
          </a:xfrm>
          <a:prstGeom prst="rect">
            <a:avLst/>
          </a:prstGeom>
        </p:spPr>
      </p:pic>
      <p:sp>
        <p:nvSpPr>
          <p:cNvPr id="4" name="TextovéPole 3"/>
          <p:cNvSpPr txBox="1"/>
          <p:nvPr/>
        </p:nvSpPr>
        <p:spPr>
          <a:xfrm>
            <a:off x="9937377" y="524435"/>
            <a:ext cx="1909482" cy="1323439"/>
          </a:xfrm>
          <a:prstGeom prst="rect">
            <a:avLst/>
          </a:prstGeom>
          <a:noFill/>
        </p:spPr>
        <p:txBody>
          <a:bodyPr wrap="square" rtlCol="0">
            <a:spAutoFit/>
          </a:bodyPr>
          <a:lstStyle/>
          <a:p>
            <a:pPr algn="ctr"/>
            <a:r>
              <a:rPr lang="cs-CZ" sz="2000" b="1" dirty="0" smtClean="0">
                <a:solidFill>
                  <a:schemeClr val="accent2">
                    <a:lumMod val="75000"/>
                  </a:schemeClr>
                </a:solidFill>
                <a:effectLst>
                  <a:outerShdw blurRad="38100" dist="38100" dir="2700000" algn="tl">
                    <a:srgbClr val="000000">
                      <a:alpha val="43137"/>
                    </a:srgbClr>
                  </a:outerShdw>
                </a:effectLst>
              </a:rPr>
              <a:t>Normalizované zkušební těleso pro zkoušku součinitele tření</a:t>
            </a:r>
            <a:endParaRPr lang="cs-CZ" sz="2000" b="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44026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36000" y="189013"/>
            <a:ext cx="11520000" cy="1188000"/>
          </a:xfrm>
          <a:prstGeom prst="rect">
            <a:avLst/>
          </a:prstGeom>
          <a:solidFill>
            <a:srgbClr val="99FF99"/>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cs-CZ" sz="4000" b="1" dirty="0">
                <a:effectLst>
                  <a:outerShdw blurRad="38100" dist="38100" dir="2700000" algn="tl">
                    <a:srgbClr val="000000">
                      <a:alpha val="43137"/>
                    </a:srgbClr>
                  </a:outerShdw>
                </a:effectLst>
                <a:latin typeface="+mn-lt"/>
              </a:rPr>
              <a:t>Jednovrstvé nátěry – kontaktní </a:t>
            </a:r>
            <a:r>
              <a:rPr lang="cs-CZ" sz="4000" b="1" dirty="0" smtClean="0">
                <a:effectLst>
                  <a:outerShdw blurRad="38100" dist="38100" dir="2700000" algn="tl">
                    <a:srgbClr val="000000">
                      <a:alpha val="43137"/>
                    </a:srgbClr>
                  </a:outerShdw>
                </a:effectLst>
                <a:latin typeface="+mn-lt"/>
              </a:rPr>
              <a:t>plochy</a:t>
            </a:r>
            <a:br>
              <a:rPr lang="cs-CZ" sz="4000" b="1" dirty="0" smtClean="0">
                <a:effectLst>
                  <a:outerShdw blurRad="38100" dist="38100" dir="2700000" algn="tl">
                    <a:srgbClr val="000000">
                      <a:alpha val="43137"/>
                    </a:srgbClr>
                  </a:outerShdw>
                </a:effectLst>
                <a:latin typeface="+mn-lt"/>
              </a:rPr>
            </a:br>
            <a:r>
              <a:rPr lang="cs-CZ" sz="4000" b="1" dirty="0" smtClean="0">
                <a:effectLst>
                  <a:outerShdw blurRad="38100" dist="38100" dir="2700000" algn="tl">
                    <a:srgbClr val="000000">
                      <a:alpha val="43137"/>
                    </a:srgbClr>
                  </a:outerShdw>
                </a:effectLst>
                <a:latin typeface="+mn-lt"/>
              </a:rPr>
              <a:t>u </a:t>
            </a:r>
            <a:r>
              <a:rPr lang="cs-CZ" sz="4000" b="1" dirty="0">
                <a:effectLst>
                  <a:outerShdw blurRad="38100" dist="38100" dir="2700000" algn="tl">
                    <a:srgbClr val="000000">
                      <a:alpha val="43137"/>
                    </a:srgbClr>
                  </a:outerShdw>
                </a:effectLst>
                <a:latin typeface="+mn-lt"/>
              </a:rPr>
              <a:t>spřahovaných ocelobetonových konstrukcí</a:t>
            </a:r>
            <a:endParaRPr lang="cs-CZ" altLang="cs-CZ" sz="4000" b="1" cap="all" dirty="0">
              <a:effectLst>
                <a:outerShdw blurRad="38100" dist="38100" dir="2700000" algn="tl">
                  <a:srgbClr val="000000">
                    <a:alpha val="43137"/>
                  </a:srgbClr>
                </a:outerShdw>
              </a:effectLst>
              <a:latin typeface="+mn-lt"/>
            </a:endParaRPr>
          </a:p>
        </p:txBody>
      </p:sp>
      <p:sp>
        <p:nvSpPr>
          <p:cNvPr id="3" name="Text Box 5"/>
          <p:cNvSpPr txBox="1">
            <a:spLocks noChangeArrowheads="1"/>
          </p:cNvSpPr>
          <p:nvPr/>
        </p:nvSpPr>
        <p:spPr>
          <a:xfrm>
            <a:off x="226513" y="1519518"/>
            <a:ext cx="8231687" cy="3966882"/>
          </a:xfrm>
          <a:prstGeom prst="rect">
            <a:avLst/>
          </a:prstGeom>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600"/>
              </a:spcBef>
              <a:spcAft>
                <a:spcPts val="600"/>
              </a:spcAft>
              <a:buNone/>
            </a:pPr>
            <a:r>
              <a:rPr lang="cs-CZ" sz="2400" dirty="0" smtClean="0"/>
              <a:t>Spřahované </a:t>
            </a:r>
            <a:r>
              <a:rPr lang="cs-CZ" sz="2400" dirty="0"/>
              <a:t>ocelobetonové konstrukce oblíbené zejména u projektů silničních nebo železničních mostů, ale i lávek pro pěší a podobně. </a:t>
            </a:r>
            <a:r>
              <a:rPr lang="cs-CZ" sz="2400" dirty="0" smtClean="0"/>
              <a:t>Výhody</a:t>
            </a:r>
          </a:p>
          <a:p>
            <a:pPr marL="363538" indent="-363538">
              <a:lnSpc>
                <a:spcPct val="80000"/>
              </a:lnSpc>
              <a:spcBef>
                <a:spcPts val="400"/>
              </a:spcBef>
              <a:buFont typeface="Wingdings" panose="05000000000000000000" pitchFamily="2" charset="2"/>
              <a:buChar char="Ø"/>
            </a:pPr>
            <a:r>
              <a:rPr lang="cs-CZ" sz="2400" dirty="0" smtClean="0"/>
              <a:t>zjednodušení </a:t>
            </a:r>
            <a:r>
              <a:rPr lang="cs-CZ" sz="2400" dirty="0"/>
              <a:t>a zlevnění </a:t>
            </a:r>
            <a:r>
              <a:rPr lang="cs-CZ" sz="2400" dirty="0" smtClean="0"/>
              <a:t>stavby,</a:t>
            </a:r>
          </a:p>
          <a:p>
            <a:pPr marL="363538" indent="-363538">
              <a:lnSpc>
                <a:spcPct val="80000"/>
              </a:lnSpc>
              <a:spcBef>
                <a:spcPts val="400"/>
              </a:spcBef>
              <a:buFont typeface="Wingdings" panose="05000000000000000000" pitchFamily="2" charset="2"/>
              <a:buChar char="Ø"/>
            </a:pPr>
            <a:r>
              <a:rPr lang="cs-CZ" sz="2400" dirty="0" smtClean="0"/>
              <a:t>rovněž </a:t>
            </a:r>
            <a:r>
              <a:rPr lang="cs-CZ" sz="2400" dirty="0"/>
              <a:t>zvýšení únosnosti stavebních </a:t>
            </a:r>
            <a:r>
              <a:rPr lang="cs-CZ" sz="2400" dirty="0" smtClean="0"/>
              <a:t>dílců,</a:t>
            </a:r>
          </a:p>
          <a:p>
            <a:pPr marL="363538" indent="-363538">
              <a:lnSpc>
                <a:spcPct val="80000"/>
              </a:lnSpc>
              <a:spcBef>
                <a:spcPts val="400"/>
              </a:spcBef>
              <a:buFont typeface="Wingdings" panose="05000000000000000000" pitchFamily="2" charset="2"/>
              <a:buChar char="Ø"/>
            </a:pPr>
            <a:r>
              <a:rPr lang="cs-CZ" sz="2400" dirty="0"/>
              <a:t>t</a:t>
            </a:r>
            <a:r>
              <a:rPr lang="cs-CZ" sz="2400" dirty="0" smtClean="0"/>
              <a:t>echnologie </a:t>
            </a:r>
            <a:r>
              <a:rPr lang="cs-CZ" sz="2400" dirty="0"/>
              <a:t>spřažení oceli s betonem je realizována </a:t>
            </a:r>
            <a:r>
              <a:rPr lang="cs-CZ" sz="2400" dirty="0" smtClean="0"/>
              <a:t>pomocí </a:t>
            </a:r>
            <a:r>
              <a:rPr lang="cs-CZ" sz="2400" dirty="0" err="1"/>
              <a:t>spřahovacích</a:t>
            </a:r>
            <a:r>
              <a:rPr lang="cs-CZ" sz="2400" dirty="0"/>
              <a:t> trnů přivařených k ocelovému podkladu, který je posléze zalit betonovou </a:t>
            </a:r>
            <a:r>
              <a:rPr lang="cs-CZ" sz="2400" dirty="0" smtClean="0"/>
              <a:t>směsí,</a:t>
            </a:r>
          </a:p>
          <a:p>
            <a:pPr marL="363538" indent="-363538">
              <a:lnSpc>
                <a:spcPct val="80000"/>
              </a:lnSpc>
              <a:spcBef>
                <a:spcPts val="400"/>
              </a:spcBef>
              <a:buFont typeface="Wingdings" panose="05000000000000000000" pitchFamily="2" charset="2"/>
              <a:buChar char="Ø"/>
            </a:pPr>
            <a:r>
              <a:rPr lang="cs-CZ" sz="2400" dirty="0" smtClean="0"/>
              <a:t>ocelový </a:t>
            </a:r>
            <a:r>
              <a:rPr lang="cs-CZ" sz="2400" dirty="0"/>
              <a:t>podklad bývá </a:t>
            </a:r>
            <a:r>
              <a:rPr lang="cs-CZ" sz="2400" dirty="0" err="1" smtClean="0"/>
              <a:t>otryskán</a:t>
            </a:r>
            <a:r>
              <a:rPr lang="cs-CZ" sz="2400" dirty="0" smtClean="0"/>
              <a:t> </a:t>
            </a:r>
            <a:r>
              <a:rPr lang="cs-CZ" sz="2400" dirty="0"/>
              <a:t>a opatřen nátěrem obvykle zinkovou epoxidovou barvou ve tloušťce okolo 50 </a:t>
            </a:r>
            <a:r>
              <a:rPr lang="cs-CZ" sz="2400" dirty="0" smtClean="0"/>
              <a:t>µm,</a:t>
            </a:r>
          </a:p>
          <a:p>
            <a:pPr marL="363538" indent="-363538">
              <a:lnSpc>
                <a:spcPct val="80000"/>
              </a:lnSpc>
              <a:spcBef>
                <a:spcPts val="400"/>
              </a:spcBef>
              <a:buFont typeface="Wingdings" panose="05000000000000000000" pitchFamily="2" charset="2"/>
              <a:buChar char="Ø"/>
            </a:pPr>
            <a:r>
              <a:rPr lang="cs-CZ" sz="2400" dirty="0"/>
              <a:t>n</a:t>
            </a:r>
            <a:r>
              <a:rPr lang="cs-CZ" sz="2400" dirty="0" smtClean="0"/>
              <a:t>osné </a:t>
            </a:r>
            <a:r>
              <a:rPr lang="cs-CZ" sz="2400" dirty="0"/>
              <a:t>síly mezi ocelí a betonem jsou přenášeny </a:t>
            </a:r>
            <a:r>
              <a:rPr lang="cs-CZ" sz="2400" dirty="0" err="1"/>
              <a:t>spřahovacími</a:t>
            </a:r>
            <a:r>
              <a:rPr lang="cs-CZ" sz="2400" dirty="0"/>
              <a:t> trny</a:t>
            </a:r>
            <a:r>
              <a:rPr lang="cs-CZ" sz="2400" dirty="0" smtClean="0"/>
              <a:t>.</a:t>
            </a:r>
            <a:endParaRPr lang="cs-CZ" sz="2400" dirty="0"/>
          </a:p>
        </p:txBody>
      </p:sp>
      <p:sp>
        <p:nvSpPr>
          <p:cNvPr id="4" name="TextovéPole 3"/>
          <p:cNvSpPr txBox="1"/>
          <p:nvPr/>
        </p:nvSpPr>
        <p:spPr>
          <a:xfrm>
            <a:off x="206188" y="5513293"/>
            <a:ext cx="11779623" cy="1175706"/>
          </a:xfrm>
          <a:prstGeom prst="rect">
            <a:avLst/>
          </a:prstGeom>
          <a:noFill/>
        </p:spPr>
        <p:txBody>
          <a:bodyPr wrap="square" rtlCol="0">
            <a:spAutoFit/>
          </a:bodyPr>
          <a:lstStyle/>
          <a:p>
            <a:pPr>
              <a:lnSpc>
                <a:spcPct val="80000"/>
              </a:lnSpc>
            </a:pPr>
            <a:r>
              <a:rPr lang="cs-CZ" sz="2200" dirty="0" smtClean="0"/>
              <a:t>Vysvětlení: </a:t>
            </a:r>
            <a:r>
              <a:rPr lang="cs-CZ" sz="2200" dirty="0"/>
              <a:t>Ihned po zalití natřené plochy betonovou směsí cementové mléko rozpouští v barvě zinek, jeho ioty reagují se silikáty a zabudují se do vytvrzeného betonu. Současně uvolněné struktury v organické síti barvy se zaplní vytvrzovaným betonem a vytvoří těsně přilnavou vrstvu na ocelovém povrchu. Ochranu ocelového povrchu proti korozi převezme alkalické prostředí vytvrzeného betonu.</a:t>
            </a:r>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3353" y="1592262"/>
            <a:ext cx="3190875" cy="3813455"/>
          </a:xfrm>
          <a:prstGeom prst="rect">
            <a:avLst/>
          </a:prstGeom>
        </p:spPr>
      </p:pic>
    </p:spTree>
    <p:extLst>
      <p:ext uri="{BB962C8B-B14F-4D97-AF65-F5344CB8AC3E}">
        <p14:creationId xmlns:p14="http://schemas.microsoft.com/office/powerpoint/2010/main" val="3867258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300" y="0"/>
            <a:ext cx="9791700" cy="6858000"/>
          </a:xfrm>
          <a:prstGeom prst="rect">
            <a:avLst/>
          </a:prstGeom>
        </p:spPr>
      </p:pic>
      <p:sp>
        <p:nvSpPr>
          <p:cNvPr id="3" name="TextovéPole 2"/>
          <p:cNvSpPr txBox="1"/>
          <p:nvPr/>
        </p:nvSpPr>
        <p:spPr>
          <a:xfrm>
            <a:off x="228599" y="315000"/>
            <a:ext cx="1976717" cy="6228000"/>
          </a:xfrm>
          <a:prstGeom prst="rect">
            <a:avLst/>
          </a:prstGeom>
          <a:noFill/>
        </p:spPr>
        <p:txBody>
          <a:bodyPr wrap="square" rtlCol="0">
            <a:spAutoFit/>
          </a:bodyPr>
          <a:lstStyle/>
          <a:p>
            <a:pPr algn="ctr">
              <a:lnSpc>
                <a:spcPct val="80000"/>
              </a:lnSpc>
              <a:spcBef>
                <a:spcPts val="600"/>
              </a:spcBef>
            </a:pPr>
            <a:r>
              <a:rPr lang="cs-CZ" sz="2900" b="1" dirty="0" smtClean="0"/>
              <a:t>Dílec ocelové mostní </a:t>
            </a:r>
            <a:r>
              <a:rPr lang="cs-CZ" sz="2900" b="1" dirty="0" err="1" smtClean="0"/>
              <a:t>konstrukcepři</a:t>
            </a:r>
            <a:r>
              <a:rPr lang="cs-CZ" sz="2900" b="1" dirty="0" smtClean="0"/>
              <a:t> expedici z mostárny</a:t>
            </a:r>
          </a:p>
          <a:p>
            <a:pPr algn="ctr">
              <a:lnSpc>
                <a:spcPct val="80000"/>
              </a:lnSpc>
              <a:spcBef>
                <a:spcPts val="600"/>
              </a:spcBef>
            </a:pPr>
            <a:endParaRPr lang="cs-CZ" sz="2000" b="1" dirty="0"/>
          </a:p>
          <a:p>
            <a:pPr algn="ctr">
              <a:lnSpc>
                <a:spcPct val="80000"/>
              </a:lnSpc>
              <a:spcBef>
                <a:spcPts val="600"/>
              </a:spcBef>
            </a:pPr>
            <a:r>
              <a:rPr lang="cs-CZ" sz="2900" b="1" dirty="0" smtClean="0"/>
              <a:t>Dílenský nátěr</a:t>
            </a:r>
          </a:p>
          <a:p>
            <a:pPr algn="ctr">
              <a:lnSpc>
                <a:spcPct val="80000"/>
              </a:lnSpc>
              <a:spcBef>
                <a:spcPts val="600"/>
              </a:spcBef>
            </a:pPr>
            <a:r>
              <a:rPr lang="cs-CZ" sz="2900" b="1" dirty="0" smtClean="0"/>
              <a:t>1x 80 µm zinkový etyl silikátový</a:t>
            </a:r>
          </a:p>
          <a:p>
            <a:pPr algn="ctr">
              <a:lnSpc>
                <a:spcPct val="80000"/>
              </a:lnSpc>
              <a:spcBef>
                <a:spcPts val="600"/>
              </a:spcBef>
            </a:pPr>
            <a:endParaRPr lang="cs-CZ" sz="2000" b="1" dirty="0"/>
          </a:p>
          <a:p>
            <a:pPr algn="ctr">
              <a:lnSpc>
                <a:spcPct val="80000"/>
              </a:lnSpc>
              <a:spcBef>
                <a:spcPts val="600"/>
              </a:spcBef>
            </a:pPr>
            <a:r>
              <a:rPr lang="cs-CZ" sz="2900" b="1" dirty="0" smtClean="0"/>
              <a:t>Vrchní nátěr na stavbě</a:t>
            </a:r>
            <a:endParaRPr lang="cs-CZ" sz="2000" b="1" dirty="0"/>
          </a:p>
        </p:txBody>
      </p:sp>
    </p:spTree>
    <p:extLst>
      <p:ext uri="{BB962C8B-B14F-4D97-AF65-F5344CB8AC3E}">
        <p14:creationId xmlns:p14="http://schemas.microsoft.com/office/powerpoint/2010/main" val="1425707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36000" y="256248"/>
            <a:ext cx="11520000" cy="1188000"/>
          </a:xfrm>
          <a:prstGeom prst="rect">
            <a:avLst/>
          </a:prstGeom>
          <a:solidFill>
            <a:srgbClr val="99FF99"/>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cs-CZ" sz="4000" b="1" dirty="0">
                <a:latin typeface="+mn-lt"/>
              </a:rPr>
              <a:t>Jednovrstvé </a:t>
            </a:r>
            <a:r>
              <a:rPr lang="cs-CZ" sz="4000" b="1" dirty="0" smtClean="0">
                <a:latin typeface="+mn-lt"/>
              </a:rPr>
              <a:t>nátěry</a:t>
            </a:r>
            <a:br>
              <a:rPr lang="cs-CZ" sz="4000" b="1" dirty="0" smtClean="0">
                <a:latin typeface="+mn-lt"/>
              </a:rPr>
            </a:br>
            <a:r>
              <a:rPr lang="cs-CZ" sz="4000" b="1" dirty="0" smtClean="0">
                <a:latin typeface="+mn-lt"/>
              </a:rPr>
              <a:t>povrchy </a:t>
            </a:r>
            <a:r>
              <a:rPr lang="cs-CZ" sz="4000" b="1" dirty="0">
                <a:latin typeface="+mn-lt"/>
              </a:rPr>
              <a:t>v ponoru v mořské vodě</a:t>
            </a:r>
            <a:endParaRPr lang="cs-CZ" altLang="cs-CZ" sz="4000" b="1" cap="all" dirty="0">
              <a:effectLst>
                <a:outerShdw blurRad="38100" dist="38100" dir="2700000" algn="tl">
                  <a:srgbClr val="000000">
                    <a:alpha val="43137"/>
                  </a:srgbClr>
                </a:outerShdw>
              </a:effectLst>
              <a:latin typeface="+mn-lt"/>
            </a:endParaRPr>
          </a:p>
        </p:txBody>
      </p:sp>
      <p:sp>
        <p:nvSpPr>
          <p:cNvPr id="3" name="Text Box 5"/>
          <p:cNvSpPr txBox="1">
            <a:spLocks noChangeArrowheads="1"/>
          </p:cNvSpPr>
          <p:nvPr/>
        </p:nvSpPr>
        <p:spPr>
          <a:xfrm>
            <a:off x="291661" y="1680882"/>
            <a:ext cx="11608677" cy="2541494"/>
          </a:xfrm>
          <a:prstGeom prst="rect">
            <a:avLst/>
          </a:prstGeom>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1200"/>
              </a:spcBef>
              <a:buNone/>
            </a:pPr>
            <a:r>
              <a:rPr lang="cs-CZ" sz="2700" dirty="0"/>
              <a:t>Ocelové objekty, uložené v mořské vodě, pokud u nich není předpokládána velmi vysoká životnost, bývají často opatřovány proti korozi tlustým jednovrstvým nátěrem barvy zinkové silikátové. Obvyklým požadavkem na přípravu podkladu je otryskání ostrohranným abrazivem na vysokou čistotu Sa3 a hrubý kotvící profil</a:t>
            </a:r>
            <a:r>
              <a:rPr lang="cs-CZ" sz="2700" dirty="0" smtClean="0"/>
              <a:t>.</a:t>
            </a:r>
          </a:p>
          <a:p>
            <a:pPr marL="0" indent="0">
              <a:lnSpc>
                <a:spcPct val="80000"/>
              </a:lnSpc>
              <a:spcBef>
                <a:spcPts val="1200"/>
              </a:spcBef>
              <a:buNone/>
            </a:pPr>
            <a:r>
              <a:rPr lang="cs-CZ" sz="2700" dirty="0" smtClean="0"/>
              <a:t>Předepisovaná </a:t>
            </a:r>
            <a:r>
              <a:rPr lang="cs-CZ" sz="2700" dirty="0"/>
              <a:t>tloušťka bývá 100 až 125 µm, což je blízko horní kritické tloušťky nátěru, nad níž nastává riziko bahenního praskání nátěru, vyžaduje to proto precizní práci zhotovitele nátěru</a:t>
            </a:r>
            <a:r>
              <a:rPr lang="cs-CZ" sz="2700" dirty="0" smtClean="0"/>
              <a:t>.</a:t>
            </a:r>
            <a:endParaRPr lang="cs-CZ" sz="2700" dirty="0"/>
          </a:p>
        </p:txBody>
      </p:sp>
      <p:sp>
        <p:nvSpPr>
          <p:cNvPr id="4" name="TextovéPole 3"/>
          <p:cNvSpPr txBox="1"/>
          <p:nvPr/>
        </p:nvSpPr>
        <p:spPr>
          <a:xfrm>
            <a:off x="282389" y="4321280"/>
            <a:ext cx="4410636" cy="2536720"/>
          </a:xfrm>
          <a:prstGeom prst="rect">
            <a:avLst/>
          </a:prstGeom>
          <a:noFill/>
        </p:spPr>
        <p:txBody>
          <a:bodyPr wrap="square" rtlCol="0">
            <a:spAutoFit/>
          </a:bodyPr>
          <a:lstStyle/>
          <a:p>
            <a:pPr>
              <a:lnSpc>
                <a:spcPct val="80000"/>
              </a:lnSpc>
            </a:pPr>
            <a:r>
              <a:rPr lang="cs-CZ" sz="2200" b="1" dirty="0"/>
              <a:t>Pro vysvětlení – mořská voda vždy obsahuje ve stopových množstvích řadu organických i anorganických látek, které dovedou nátěr zinkovou silikátovou barvou utěsnit, takže vykazuje vysokou a dlouhou odolnost proti </a:t>
            </a:r>
            <a:r>
              <a:rPr lang="cs-CZ" sz="2200" b="1" dirty="0" smtClean="0"/>
              <a:t>korozi.</a:t>
            </a:r>
          </a:p>
          <a:p>
            <a:pPr>
              <a:lnSpc>
                <a:spcPct val="80000"/>
              </a:lnSpc>
            </a:pPr>
            <a:r>
              <a:rPr lang="cs-CZ" sz="2200" b="1" dirty="0" smtClean="0"/>
              <a:t>Pro vody </a:t>
            </a:r>
            <a:r>
              <a:rPr lang="cs-CZ" sz="2200" b="1" dirty="0"/>
              <a:t>podzemní a povrchové to </a:t>
            </a:r>
            <a:r>
              <a:rPr lang="cs-CZ" sz="2200" b="1" dirty="0" smtClean="0"/>
              <a:t>neplatí.</a:t>
            </a:r>
            <a:endParaRPr lang="cs-CZ" sz="2200" b="1"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2147" y="4378419"/>
            <a:ext cx="7086600" cy="2162175"/>
          </a:xfrm>
          <a:prstGeom prst="rect">
            <a:avLst/>
          </a:prstGeom>
        </p:spPr>
      </p:pic>
      <p:sp>
        <p:nvSpPr>
          <p:cNvPr id="6" name="Text Box 3"/>
          <p:cNvSpPr txBox="1">
            <a:spLocks noChangeArrowheads="1"/>
          </p:cNvSpPr>
          <p:nvPr/>
        </p:nvSpPr>
        <p:spPr bwMode="auto">
          <a:xfrm>
            <a:off x="8485094" y="6020998"/>
            <a:ext cx="3267636" cy="338554"/>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r>
              <a:rPr lang="cs-CZ" altLang="cs-CZ" sz="2000" b="1" i="1" dirty="0" smtClean="0">
                <a:solidFill>
                  <a:srgbClr val="0000CC"/>
                </a:solidFill>
                <a:effectLst>
                  <a:outerShdw blurRad="38100" dist="38100" dir="2700000" algn="tl">
                    <a:srgbClr val="000000">
                      <a:alpha val="43137"/>
                    </a:srgbClr>
                  </a:outerShdw>
                </a:effectLst>
              </a:rPr>
              <a:t>Pobřeží </a:t>
            </a:r>
            <a:r>
              <a:rPr lang="cs-CZ" altLang="cs-CZ" sz="2000" b="1" i="1" dirty="0">
                <a:solidFill>
                  <a:srgbClr val="0000CC"/>
                </a:solidFill>
                <a:effectLst>
                  <a:outerShdw blurRad="38100" dist="38100" dir="2700000" algn="tl">
                    <a:srgbClr val="000000">
                      <a:alpha val="43137"/>
                    </a:srgbClr>
                  </a:outerShdw>
                </a:effectLst>
              </a:rPr>
              <a:t>S</a:t>
            </a:r>
            <a:r>
              <a:rPr lang="cs-CZ" altLang="cs-CZ" sz="2000" b="1" i="1" dirty="0" smtClean="0">
                <a:solidFill>
                  <a:srgbClr val="0000CC"/>
                </a:solidFill>
                <a:effectLst>
                  <a:outerShdw blurRad="38100" dist="38100" dir="2700000" algn="tl">
                    <a:srgbClr val="000000">
                      <a:alpha val="43137"/>
                    </a:srgbClr>
                  </a:outerShdw>
                </a:effectLst>
              </a:rPr>
              <a:t>everního moře</a:t>
            </a:r>
            <a:endParaRPr lang="cs-CZ" altLang="cs-CZ" sz="2000" b="1" i="1" dirty="0">
              <a:solidFill>
                <a:srgbClr val="0000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56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817</TotalTime>
  <Words>887</Words>
  <Application>Microsoft Office PowerPoint</Application>
  <PresentationFormat>Širokoúhlá obrazovka</PresentationFormat>
  <Paragraphs>133</Paragraphs>
  <Slides>28</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28</vt:i4>
      </vt:variant>
    </vt:vector>
  </HeadingPairs>
  <TitlesOfParts>
    <vt:vector size="35" baseType="lpstr">
      <vt:lpstr>Arial</vt:lpstr>
      <vt:lpstr>Arial Rounded MT Bold</vt:lpstr>
      <vt:lpstr>Calibri</vt:lpstr>
      <vt:lpstr>Calibri Light</vt:lpstr>
      <vt:lpstr>Courier New</vt:lpstr>
      <vt:lpstr>Wingdings</vt:lpstr>
      <vt:lpstr>Motiv Office</vt:lpstr>
      <vt:lpstr>Zinkové barvy v praxi uveřejněno ve sborníku ze XIII. konference Pigmenty a pojiva ve dnech 2. a 3. listopadu 2020</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Vážené dámy, vážení pánové  děkuji Vám za pozornost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dc:creator>
  <cp:lastModifiedBy>J</cp:lastModifiedBy>
  <cp:revision>51</cp:revision>
  <dcterms:created xsi:type="dcterms:W3CDTF">2020-10-18T08:09:23Z</dcterms:created>
  <dcterms:modified xsi:type="dcterms:W3CDTF">2021-10-19T13:05:19Z</dcterms:modified>
</cp:coreProperties>
</file>