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6" r:id="rId6"/>
    <p:sldId id="259" r:id="rId7"/>
    <p:sldId id="267" r:id="rId8"/>
    <p:sldId id="256" r:id="rId9"/>
    <p:sldId id="268" r:id="rId10"/>
    <p:sldId id="269" r:id="rId11"/>
    <p:sldId id="273" r:id="rId12"/>
    <p:sldId id="274" r:id="rId13"/>
    <p:sldId id="275" r:id="rId14"/>
    <p:sldId id="270" r:id="rId15"/>
    <p:sldId id="271" r:id="rId16"/>
    <p:sldId id="272" r:id="rId17"/>
    <p:sldId id="260" r:id="rId18"/>
    <p:sldId id="262" r:id="rId19"/>
    <p:sldId id="26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551A-103A-45B0-80C7-601D4D3A7242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C1D-4CC7-43B2-AC42-A58A268440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3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551A-103A-45B0-80C7-601D4D3A7242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C1D-4CC7-43B2-AC42-A58A268440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6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551A-103A-45B0-80C7-601D4D3A7242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C1D-4CC7-43B2-AC42-A58A268440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49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551A-103A-45B0-80C7-601D4D3A7242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C1D-4CC7-43B2-AC42-A58A268440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29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551A-103A-45B0-80C7-601D4D3A7242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C1D-4CC7-43B2-AC42-A58A268440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551A-103A-45B0-80C7-601D4D3A7242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C1D-4CC7-43B2-AC42-A58A268440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7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551A-103A-45B0-80C7-601D4D3A7242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C1D-4CC7-43B2-AC42-A58A268440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24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551A-103A-45B0-80C7-601D4D3A7242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C1D-4CC7-43B2-AC42-A58A268440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33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551A-103A-45B0-80C7-601D4D3A7242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C1D-4CC7-43B2-AC42-A58A268440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20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551A-103A-45B0-80C7-601D4D3A7242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C1D-4CC7-43B2-AC42-A58A268440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42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551A-103A-45B0-80C7-601D4D3A7242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C1D-4CC7-43B2-AC42-A58A268440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62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551A-103A-45B0-80C7-601D4D3A7242}" type="datetimeFigureOut">
              <a:rPr lang="cs-CZ" smtClean="0"/>
              <a:t>11. 11. 2021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6C1D-4CC7-43B2-AC42-A58A268440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83023" y="2303888"/>
            <a:ext cx="10425953" cy="2250223"/>
          </a:xfrm>
          <a:solidFill>
            <a:srgbClr val="FF99FF"/>
          </a:solidFill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Moderní vrchní 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nátěrové hmoty</a:t>
            </a:r>
            <a:b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b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nátěry </a:t>
            </a:r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ocelových 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konstrukcí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86833" y="5157789"/>
            <a:ext cx="652892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cs-CZ" altLang="cs-CZ" sz="1600" dirty="0">
                <a:latin typeface="Arial" panose="020B0604020202020204" pitchFamily="34" charset="0"/>
              </a:rPr>
              <a:t>Vypracoval a přednáší:</a:t>
            </a:r>
            <a:endParaRPr lang="cs-CZ" altLang="cs-CZ" sz="1600" b="1" dirty="0">
              <a:latin typeface="Arial" panose="020B0604020202020204" pitchFamily="34" charset="0"/>
            </a:endParaRPr>
          </a:p>
          <a:p>
            <a:r>
              <a:rPr lang="cs-CZ" altLang="cs-CZ" sz="1600" b="1" dirty="0">
                <a:latin typeface="Arial" panose="020B0604020202020204" pitchFamily="34" charset="0"/>
              </a:rPr>
              <a:t>Ing. Jaroslav Sigmund</a:t>
            </a:r>
          </a:p>
          <a:p>
            <a:r>
              <a:rPr lang="cs-CZ" altLang="cs-CZ" sz="1600" b="1" dirty="0">
                <a:latin typeface="Arial" panose="020B0604020202020204" pitchFamily="34" charset="0"/>
              </a:rPr>
              <a:t>korozní inženýr, certifikát № 401 – 0055 podle </a:t>
            </a:r>
            <a:r>
              <a:rPr lang="cs-CZ" altLang="cs-CZ" sz="1600" b="1" dirty="0" smtClean="0">
                <a:latin typeface="Arial" panose="020B0604020202020204" pitchFamily="34" charset="0"/>
              </a:rPr>
              <a:t>CS Std-401 APC R0</a:t>
            </a:r>
          </a:p>
          <a:p>
            <a:r>
              <a:rPr lang="cs-CZ" altLang="cs-CZ" sz="1600" b="1" dirty="0" smtClean="0">
                <a:latin typeface="Arial" panose="020B0604020202020204" pitchFamily="34" charset="0"/>
              </a:rPr>
              <a:t>tel</a:t>
            </a:r>
            <a:r>
              <a:rPr lang="cs-CZ" altLang="cs-CZ" sz="1600" b="1" dirty="0">
                <a:latin typeface="Arial" panose="020B0604020202020204" pitchFamily="34" charset="0"/>
              </a:rPr>
              <a:t>. +420 573 335 341, +420 731 968 495</a:t>
            </a:r>
          </a:p>
          <a:p>
            <a:r>
              <a:rPr lang="cs-CZ" altLang="cs-CZ" sz="1600" b="1" dirty="0">
                <a:latin typeface="Arial" panose="020B0604020202020204" pitchFamily="34" charset="0"/>
              </a:rPr>
              <a:t>E-mail: vejasi@seznam.cz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7" y="498964"/>
            <a:ext cx="1152525" cy="11239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11" y="484093"/>
            <a:ext cx="7913876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6000" y="256247"/>
            <a:ext cx="11520000" cy="1188000"/>
          </a:xfrm>
          <a:prstGeom prst="rect">
            <a:avLst/>
          </a:prstGeom>
          <a:solidFill>
            <a:srgbClr val="99FF99"/>
          </a:solidFill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Projekt silniční most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 stavbě Silnice I/48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Bělotín,</a:t>
            </a:r>
          </a:p>
          <a:p>
            <a:pPr>
              <a:lnSpc>
                <a:spcPct val="80000"/>
              </a:lnSpc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átěrový systém s vrchním nátěrem 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epoxy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siloxanovým</a:t>
            </a:r>
            <a:endParaRPr lang="cs-CZ" alt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>
          <a:xfrm>
            <a:off x="278523" y="1600200"/>
            <a:ext cx="11514548" cy="5096435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cs-CZ" dirty="0"/>
              <a:t>V roce 2004 se podařilo firmě HEMPEL dostat do projektu silničního mostu na stavbě Silnice I/48 Bělotín, a poté do výroby nátěrový </a:t>
            </a:r>
            <a:r>
              <a:rPr lang="cs-CZ" dirty="0" smtClean="0"/>
              <a:t>systém</a:t>
            </a:r>
          </a:p>
          <a:p>
            <a:pPr marL="0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cs-CZ" sz="3000" b="1" dirty="0" smtClean="0"/>
              <a:t>1x </a:t>
            </a:r>
            <a:r>
              <a:rPr lang="cs-CZ" sz="3000" b="1" dirty="0"/>
              <a:t>75 µm </a:t>
            </a:r>
            <a:r>
              <a:rPr lang="cs-CZ" sz="3000" b="1" dirty="0" err="1"/>
              <a:t>Hempel's</a:t>
            </a:r>
            <a:r>
              <a:rPr lang="cs-CZ" sz="3000" b="1" dirty="0"/>
              <a:t> </a:t>
            </a:r>
            <a:r>
              <a:rPr lang="cs-CZ" sz="3000" b="1" dirty="0" err="1"/>
              <a:t>Galvosil</a:t>
            </a:r>
            <a:r>
              <a:rPr lang="cs-CZ" sz="3000" b="1" dirty="0"/>
              <a:t> 15702 + 1x 125 µm HEMPAXANE </a:t>
            </a:r>
            <a:r>
              <a:rPr lang="cs-CZ" sz="3000" b="1" dirty="0" smtClean="0"/>
              <a:t>55000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cs-CZ" dirty="0" smtClean="0"/>
              <a:t>Základní </a:t>
            </a:r>
            <a:r>
              <a:rPr lang="cs-CZ" dirty="0"/>
              <a:t>nátěr </a:t>
            </a:r>
            <a:r>
              <a:rPr lang="cs-CZ" b="1" dirty="0">
                <a:solidFill>
                  <a:schemeClr val="accent5"/>
                </a:solidFill>
              </a:rPr>
              <a:t>zinkový </a:t>
            </a:r>
            <a:r>
              <a:rPr lang="cs-CZ" b="1" dirty="0" err="1">
                <a:solidFill>
                  <a:schemeClr val="accent5"/>
                </a:solidFill>
              </a:rPr>
              <a:t>etylsilikátový</a:t>
            </a:r>
            <a:r>
              <a:rPr lang="cs-CZ" b="1" dirty="0">
                <a:solidFill>
                  <a:schemeClr val="accent5"/>
                </a:solidFill>
              </a:rPr>
              <a:t> </a:t>
            </a:r>
            <a:r>
              <a:rPr lang="cs-CZ" dirty="0"/>
              <a:t>dílensky, vrchní nátěr </a:t>
            </a:r>
            <a:r>
              <a:rPr lang="cs-CZ" b="1" dirty="0" err="1">
                <a:solidFill>
                  <a:schemeClr val="accent5"/>
                </a:solidFill>
              </a:rPr>
              <a:t>epoxysiloxanový</a:t>
            </a:r>
            <a:r>
              <a:rPr lang="cs-CZ" dirty="0"/>
              <a:t> na stavbě, celková nátěrová plocha 18500 </a:t>
            </a:r>
            <a:r>
              <a:rPr lang="cs-CZ" dirty="0" smtClean="0"/>
              <a:t>m</a:t>
            </a:r>
            <a:r>
              <a:rPr lang="cs-CZ" baseline="30000" dirty="0" smtClean="0"/>
              <a:t>2</a:t>
            </a:r>
            <a:r>
              <a:rPr lang="cs-CZ" dirty="0" smtClean="0"/>
              <a:t>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cs-CZ" dirty="0" smtClean="0"/>
              <a:t>Ocelová </a:t>
            </a:r>
            <a:r>
              <a:rPr lang="cs-CZ" dirty="0"/>
              <a:t>konstrukce mostu byla vyrobena a základní nátěr aplikován v a.s. VÍTKOVICE, </a:t>
            </a:r>
            <a:r>
              <a:rPr lang="cs-CZ" dirty="0" smtClean="0"/>
              <a:t>smontována, postavena </a:t>
            </a:r>
            <a:r>
              <a:rPr lang="cs-CZ" dirty="0"/>
              <a:t>a </a:t>
            </a:r>
            <a:r>
              <a:rPr lang="cs-CZ" dirty="0" smtClean="0"/>
              <a:t>natřena </a:t>
            </a:r>
            <a:r>
              <a:rPr lang="cs-CZ" dirty="0"/>
              <a:t>vrchním nátěrem </a:t>
            </a:r>
            <a:r>
              <a:rPr lang="cs-CZ" dirty="0" smtClean="0"/>
              <a:t>byla na stavbě silnice </a:t>
            </a:r>
            <a:r>
              <a:rPr lang="cs-CZ" dirty="0"/>
              <a:t>R </a:t>
            </a:r>
            <a:r>
              <a:rPr lang="cs-CZ" dirty="0" smtClean="0"/>
              <a:t>48. Most byl dán </a:t>
            </a:r>
            <a:r>
              <a:rPr lang="cs-CZ" dirty="0"/>
              <a:t>do provozu </a:t>
            </a:r>
            <a:r>
              <a:rPr lang="cs-CZ" dirty="0" smtClean="0"/>
              <a:t>v</a:t>
            </a:r>
            <a:r>
              <a:rPr lang="cs-CZ" dirty="0"/>
              <a:t> srpnu </a:t>
            </a:r>
            <a:r>
              <a:rPr lang="cs-CZ" dirty="0" smtClean="0"/>
              <a:t>2007.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cs-CZ" dirty="0" smtClean="0"/>
              <a:t>Překlenuje říčku </a:t>
            </a:r>
            <a:r>
              <a:rPr lang="cs-CZ" dirty="0" err="1" smtClean="0"/>
              <a:t>Luha</a:t>
            </a:r>
            <a:r>
              <a:rPr lang="cs-CZ" dirty="0" smtClean="0"/>
              <a:t>, rybník Horní Bělotín a železniční trať Přerov – Bohumín, délka levého mostu 581,40 m, délka pravého mostu 578,91 m.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cs-CZ" b="1" dirty="0" smtClean="0"/>
              <a:t>Toto </a:t>
            </a:r>
            <a:r>
              <a:rPr lang="cs-CZ" b="1" dirty="0"/>
              <a:t>řešení nátěrového systému je v ČR dosud jedinečné, jeho stav je v současné době stále bezvadný.</a:t>
            </a:r>
          </a:p>
        </p:txBody>
      </p:sp>
    </p:spTree>
    <p:extLst>
      <p:ext uri="{BB962C8B-B14F-4D97-AF65-F5344CB8AC3E}">
        <p14:creationId xmlns:p14="http://schemas.microsoft.com/office/powerpoint/2010/main" val="18447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086600" y="210257"/>
            <a:ext cx="4935071" cy="646331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na I/48 Bělotín</a:t>
            </a:r>
            <a:endParaRPr lang="cs-CZ" altLang="cs-CZ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7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5153" y="6005939"/>
            <a:ext cx="4935071" cy="646331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na I/48 Bělotín</a:t>
            </a:r>
            <a:endParaRPr lang="cs-CZ" altLang="cs-CZ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8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8259" y="129575"/>
            <a:ext cx="4935071" cy="646331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na I/48 Bělotín</a:t>
            </a:r>
            <a:endParaRPr lang="cs-CZ" altLang="cs-CZ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8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6000" y="256247"/>
            <a:ext cx="11520000" cy="1188000"/>
          </a:xfrm>
          <a:prstGeom prst="rect">
            <a:avLst/>
          </a:prstGeom>
          <a:solidFill>
            <a:srgbClr val="99FF99"/>
          </a:solidFill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Projekt ocelové konstrukce komerčního centra pro Londýn</a:t>
            </a:r>
          </a:p>
          <a:p>
            <a:pPr>
              <a:lnSpc>
                <a:spcPct val="80000"/>
              </a:lnSpc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átěrový systém s vrchním nátěrem akryl 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siloxanovým</a:t>
            </a:r>
            <a:endParaRPr lang="cs-CZ" alt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>
          <a:xfrm>
            <a:off x="338726" y="1949823"/>
            <a:ext cx="11514548" cy="4208929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cs-CZ" dirty="0"/>
              <a:t>V tu dobu se mi dostal do rukou projekt ocelové konstrukce velkého komerčního centra pro Londýn, s nátěrovým systémem 1x 80 µm </a:t>
            </a:r>
            <a:r>
              <a:rPr lang="cs-CZ" b="1" dirty="0" err="1">
                <a:solidFill>
                  <a:schemeClr val="accent5"/>
                </a:solidFill>
              </a:rPr>
              <a:t>epoxymastic</a:t>
            </a:r>
            <a:r>
              <a:rPr lang="cs-CZ" b="1" dirty="0">
                <a:solidFill>
                  <a:schemeClr val="accent5"/>
                </a:solidFill>
              </a:rPr>
              <a:t> plněný zinkem</a:t>
            </a:r>
            <a:r>
              <a:rPr lang="cs-CZ" dirty="0"/>
              <a:t> + 1x 100 µm </a:t>
            </a:r>
            <a:r>
              <a:rPr lang="cs-CZ" b="1" dirty="0">
                <a:solidFill>
                  <a:schemeClr val="accent5"/>
                </a:solidFill>
              </a:rPr>
              <a:t>akryl </a:t>
            </a:r>
            <a:r>
              <a:rPr lang="cs-CZ" b="1" dirty="0" err="1" smtClean="0">
                <a:solidFill>
                  <a:schemeClr val="accent5"/>
                </a:solidFill>
              </a:rPr>
              <a:t>polysiloxan</a:t>
            </a:r>
            <a:r>
              <a:rPr lang="cs-CZ" dirty="0" smtClean="0"/>
              <a:t>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cs-CZ" dirty="0" smtClean="0"/>
              <a:t>Příslušné </a:t>
            </a:r>
            <a:r>
              <a:rPr lang="cs-CZ" dirty="0"/>
              <a:t>nátěrové hmoty </a:t>
            </a:r>
            <a:r>
              <a:rPr lang="cs-CZ" dirty="0" smtClean="0"/>
              <a:t>měly ve </a:t>
            </a:r>
            <a:r>
              <a:rPr lang="cs-CZ" dirty="0"/>
              <a:t>výrobním programu </a:t>
            </a:r>
            <a:r>
              <a:rPr lang="cs-CZ" dirty="0" smtClean="0"/>
              <a:t>fa. </a:t>
            </a:r>
            <a:r>
              <a:rPr lang="cs-CZ" dirty="0"/>
              <a:t>INTERNATIONAL a </a:t>
            </a:r>
            <a:r>
              <a:rPr lang="cs-CZ" dirty="0" smtClean="0"/>
              <a:t>fa. ASTURLAK.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cs-CZ" dirty="0" smtClean="0"/>
              <a:t>Vítěz </a:t>
            </a:r>
            <a:r>
              <a:rPr lang="cs-CZ" dirty="0"/>
              <a:t>soutěže však protlačil změnu na klasický 3x 80 µm EP / PUR nátěrový systém německého výrobce</a:t>
            </a:r>
            <a:r>
              <a:rPr lang="cs-CZ" dirty="0" smtClean="0"/>
              <a:t>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endParaRPr lang="cs-CZ" dirty="0"/>
          </a:p>
          <a:p>
            <a:pPr marL="0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cs-CZ" sz="3200" b="1" dirty="0" smtClean="0"/>
              <a:t>Nátěrové hmoty na </a:t>
            </a:r>
            <a:r>
              <a:rPr lang="cs-CZ" sz="3200" b="1" dirty="0"/>
              <a:t>bázi </a:t>
            </a:r>
            <a:r>
              <a:rPr lang="cs-CZ" sz="3200" b="1" dirty="0" err="1"/>
              <a:t>fluorpolymerů</a:t>
            </a:r>
            <a:r>
              <a:rPr lang="cs-CZ" sz="3200" b="1" dirty="0"/>
              <a:t> nebo aspartamů v tu dobu nabízeny nebyly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4499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6000" y="256247"/>
            <a:ext cx="11520000" cy="1188000"/>
          </a:xfrm>
          <a:prstGeom prst="rect">
            <a:avLst/>
          </a:prstGeom>
          <a:solidFill>
            <a:srgbClr val="99FF99"/>
          </a:solidFill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Technické kvalitativní podmínky Ředitelství silnic a dálnic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cs-CZ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Schválený NS s vrchním nátěrem </a:t>
            </a:r>
            <a:r>
              <a:rPr lang="cs-CZ" sz="3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epoxy</a:t>
            </a:r>
            <a:r>
              <a:rPr lang="cs-CZ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3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siloxanovým</a:t>
            </a:r>
            <a:endParaRPr lang="cs-CZ" altLang="cs-CZ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>
          <a:xfrm>
            <a:off x="338726" y="2312894"/>
            <a:ext cx="11514548" cy="3778623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cs-CZ" dirty="0"/>
              <a:t>V současné době má firma </a:t>
            </a:r>
            <a:r>
              <a:rPr lang="cs-CZ" b="1" dirty="0"/>
              <a:t>ALLGARD </a:t>
            </a:r>
            <a:r>
              <a:rPr lang="cs-CZ" dirty="0"/>
              <a:t>Šternberk (zastoupení </a:t>
            </a:r>
            <a:r>
              <a:rPr lang="cs-CZ" dirty="0" smtClean="0"/>
              <a:t>firmy </a:t>
            </a:r>
            <a:r>
              <a:rPr lang="cs-CZ" b="1" dirty="0" smtClean="0"/>
              <a:t>PPG</a:t>
            </a:r>
            <a:r>
              <a:rPr lang="cs-CZ" dirty="0" smtClean="0"/>
              <a:t> </a:t>
            </a:r>
            <a:r>
              <a:rPr lang="cs-CZ" dirty="0"/>
              <a:t>v ČR) </a:t>
            </a:r>
            <a:r>
              <a:rPr lang="cs-CZ" dirty="0" smtClean="0"/>
              <a:t>podle TKP 19B Ředitelství </a:t>
            </a:r>
            <a:r>
              <a:rPr lang="cs-CZ" dirty="0"/>
              <a:t>silnic a dálnic ČR schválen nátěrový </a:t>
            </a:r>
            <a:r>
              <a:rPr lang="cs-CZ" dirty="0" smtClean="0"/>
              <a:t>systém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cs-CZ" sz="3200" b="1" dirty="0" smtClean="0"/>
              <a:t>1x </a:t>
            </a:r>
            <a:r>
              <a:rPr lang="cs-CZ" sz="3200" b="1" dirty="0"/>
              <a:t>60 µm SIGMAZINC</a:t>
            </a:r>
            <a:r>
              <a:rPr lang="cs-CZ" sz="3200" b="1" baseline="30000" dirty="0"/>
              <a:t>TM</a:t>
            </a:r>
            <a:r>
              <a:rPr lang="cs-CZ" sz="3200" b="1" dirty="0"/>
              <a:t> 68 SP + 1x 140 µm SIGMAFAST</a:t>
            </a:r>
            <a:r>
              <a:rPr lang="cs-CZ" sz="3200" b="1" baseline="30000" dirty="0"/>
              <a:t>TM</a:t>
            </a:r>
            <a:r>
              <a:rPr lang="cs-CZ" sz="3200" b="1" dirty="0"/>
              <a:t> </a:t>
            </a:r>
            <a:r>
              <a:rPr lang="cs-CZ" sz="3200" b="1" dirty="0" smtClean="0"/>
              <a:t>278</a:t>
            </a:r>
            <a:br>
              <a:rPr lang="cs-CZ" sz="3200" b="1" dirty="0" smtClean="0"/>
            </a:br>
            <a:r>
              <a:rPr lang="cs-CZ" sz="3200" b="1" dirty="0" smtClean="0"/>
              <a:t>+ </a:t>
            </a:r>
            <a:r>
              <a:rPr lang="cs-CZ" sz="3200" b="1" dirty="0"/>
              <a:t>1x 80 µm PSX</a:t>
            </a:r>
            <a:r>
              <a:rPr lang="cs-CZ" sz="3200" b="1" baseline="30000" dirty="0"/>
              <a:t>®</a:t>
            </a:r>
            <a:r>
              <a:rPr lang="cs-CZ" sz="3200" b="1" dirty="0"/>
              <a:t> </a:t>
            </a:r>
            <a:r>
              <a:rPr lang="cs-CZ" sz="3200" b="1" dirty="0" smtClean="0"/>
              <a:t>700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cs-CZ" b="1" dirty="0" smtClean="0">
                <a:solidFill>
                  <a:srgbClr val="00B0F0"/>
                </a:solidFill>
              </a:rPr>
              <a:t>(nátěrový systém EP-</a:t>
            </a:r>
            <a:r>
              <a:rPr lang="cs-CZ" b="1" dirty="0" err="1" smtClean="0">
                <a:solidFill>
                  <a:srgbClr val="00B0F0"/>
                </a:solidFill>
              </a:rPr>
              <a:t>Zn</a:t>
            </a:r>
            <a:r>
              <a:rPr lang="cs-CZ" b="1" dirty="0" smtClean="0">
                <a:solidFill>
                  <a:srgbClr val="00B0F0"/>
                </a:solidFill>
              </a:rPr>
              <a:t> + EP-ZP-HS + PS)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dirty="0" smtClean="0"/>
              <a:t>Jiné </a:t>
            </a:r>
            <a:r>
              <a:rPr lang="cs-CZ" dirty="0"/>
              <a:t>nátěrové systémy s využitím vrchních </a:t>
            </a:r>
            <a:r>
              <a:rPr lang="cs-CZ" dirty="0" smtClean="0"/>
              <a:t>nátěrů na </a:t>
            </a:r>
            <a:r>
              <a:rPr lang="cs-CZ" dirty="0"/>
              <a:t>bázi </a:t>
            </a:r>
            <a:r>
              <a:rPr lang="cs-CZ" dirty="0" err="1"/>
              <a:t>fluorpolymerů</a:t>
            </a:r>
            <a:r>
              <a:rPr lang="cs-CZ" dirty="0"/>
              <a:t>, </a:t>
            </a:r>
            <a:r>
              <a:rPr lang="cs-CZ" dirty="0" err="1"/>
              <a:t>polysiloxanů</a:t>
            </a:r>
            <a:r>
              <a:rPr lang="cs-CZ" dirty="0"/>
              <a:t> nebo aspartamů dosud nejsou v ČR schvalovány ani aplikovány.</a:t>
            </a:r>
          </a:p>
        </p:txBody>
      </p:sp>
    </p:spTree>
    <p:extLst>
      <p:ext uri="{BB962C8B-B14F-4D97-AF65-F5344CB8AC3E}">
        <p14:creationId xmlns:p14="http://schemas.microsoft.com/office/powerpoint/2010/main" val="32051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6000" y="256247"/>
            <a:ext cx="11520000" cy="1188000"/>
          </a:xfrm>
          <a:prstGeom prst="rect">
            <a:avLst/>
          </a:prstGeom>
          <a:solidFill>
            <a:srgbClr val="99FF99"/>
          </a:solidFill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Technické kvalitativní podmínky Ředitelství silnic a dálnic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cs-CZ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Zkoušky s </a:t>
            </a:r>
            <a:r>
              <a:rPr lang="cs-CZ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nátěrovými systémy v létech 2008 až 2010 </a:t>
            </a:r>
            <a:endParaRPr lang="cs-CZ" altLang="cs-CZ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>
          <a:xfrm>
            <a:off x="338726" y="1653986"/>
            <a:ext cx="11514548" cy="4975413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cs-CZ" dirty="0" smtClean="0"/>
              <a:t>Zmínka o </a:t>
            </a:r>
            <a:r>
              <a:rPr lang="cs-CZ" dirty="0"/>
              <a:t>vrchním nátěru, který </a:t>
            </a:r>
            <a:r>
              <a:rPr lang="cs-CZ" dirty="0" smtClean="0"/>
              <a:t>do </a:t>
            </a:r>
            <a:r>
              <a:rPr lang="cs-CZ" dirty="0"/>
              <a:t>této kategorie nátěrových hmot nepatří, ale považuji ho za vysoce výkonný moderní vrchní nátěr</a:t>
            </a:r>
            <a:r>
              <a:rPr lang="cs-CZ" dirty="0" smtClean="0"/>
              <a:t>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cs-CZ" dirty="0" smtClean="0"/>
              <a:t>V</a:t>
            </a:r>
            <a:r>
              <a:rPr lang="cs-CZ" dirty="0"/>
              <a:t> létech 2008 až 2010 byly v rámci vývoje pro </a:t>
            </a:r>
            <a:r>
              <a:rPr lang="cs-CZ" dirty="0" smtClean="0"/>
              <a:t>Ředitelství silnic a dálnic ČR ověřovány </a:t>
            </a:r>
            <a:r>
              <a:rPr lang="cs-CZ" dirty="0"/>
              <a:t>různé typy systémů protikorozní ochrany průkazními zkouškami podle tehdy platných Technických kvalitativních podmínek TKP </a:t>
            </a:r>
            <a:r>
              <a:rPr lang="cs-CZ" dirty="0" smtClean="0"/>
              <a:t>19B</a:t>
            </a:r>
            <a:r>
              <a:rPr lang="cs-CZ" dirty="0"/>
              <a:t> </a:t>
            </a:r>
            <a:r>
              <a:rPr lang="cs-CZ" dirty="0" err="1" smtClean="0"/>
              <a:t>rev</a:t>
            </a:r>
            <a:r>
              <a:rPr lang="cs-CZ" dirty="0" smtClean="0"/>
              <a:t>. </a:t>
            </a:r>
            <a:r>
              <a:rPr lang="cs-CZ" dirty="0"/>
              <a:t>březen </a:t>
            </a:r>
            <a:r>
              <a:rPr lang="cs-CZ" dirty="0" smtClean="0"/>
              <a:t>2008. Do </a:t>
            </a:r>
            <a:r>
              <a:rPr lang="cs-CZ" dirty="0"/>
              <a:t>zkoušek byl zařazen také nátěrový </a:t>
            </a:r>
            <a:r>
              <a:rPr lang="cs-CZ" dirty="0" smtClean="0"/>
              <a:t>systém</a:t>
            </a:r>
          </a:p>
          <a:p>
            <a:pPr marL="0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1x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µm 2K-EP-Zn + 1x 100 µm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2K-EP-Nano</a:t>
            </a:r>
          </a:p>
          <a:p>
            <a:pPr marL="0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cs-CZ" sz="2400" b="1" i="1" dirty="0" smtClean="0"/>
              <a:t>(2K-EP-Nano = epoxid formulovaný s obsahem </a:t>
            </a:r>
            <a:r>
              <a:rPr lang="cs-CZ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nanočástic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smtClean="0"/>
              <a:t>pro vrchní nátěry).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cs-CZ" dirty="0" smtClean="0"/>
              <a:t>Ukázalo </a:t>
            </a:r>
            <a:r>
              <a:rPr lang="cs-CZ" dirty="0"/>
              <a:t>se, že po ukončení zkoušek byl tento nátěrový systém ve shodě </a:t>
            </a:r>
            <a:r>
              <a:rPr lang="cs-CZ" dirty="0" smtClean="0"/>
              <a:t>s požadavky </a:t>
            </a:r>
            <a:r>
              <a:rPr lang="cs-CZ" dirty="0"/>
              <a:t>TKP 19B a rovnocenný s tehdy běžnými nátěrovými systémy (např. 80µm 2K-EP-Zn + 2x 80 µm 2K-EP-EG + 80 µm 2K-PUR</a:t>
            </a:r>
            <a:r>
              <a:rPr lang="cs-CZ" dirty="0" smtClean="0"/>
              <a:t>).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cs-CZ" dirty="0" smtClean="0"/>
              <a:t>Bohužel</a:t>
            </a:r>
            <a:r>
              <a:rPr lang="cs-CZ" dirty="0"/>
              <a:t>, dalšího uplatnění </a:t>
            </a:r>
            <a:r>
              <a:rPr lang="cs-CZ" dirty="0" smtClean="0"/>
              <a:t>nenalezl.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61464" y="936010"/>
            <a:ext cx="10269071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3200" dirty="0" smtClean="0">
                <a:effectLst/>
                <a:ea typeface="Times New Roman" panose="02020603050405020304" pitchFamily="18" charset="0"/>
              </a:rPr>
              <a:t>Vrchní nátěry na bázi </a:t>
            </a:r>
            <a:r>
              <a:rPr lang="cs-CZ" sz="3200" dirty="0" err="1" smtClean="0">
                <a:effectLst/>
                <a:ea typeface="Times New Roman" panose="02020603050405020304" pitchFamily="18" charset="0"/>
              </a:rPr>
              <a:t>fluorpolymerů</a:t>
            </a:r>
            <a:r>
              <a:rPr lang="cs-CZ" sz="3200" dirty="0" smtClean="0">
                <a:effectLst/>
                <a:ea typeface="Times New Roman" panose="02020603050405020304" pitchFamily="18" charset="0"/>
              </a:rPr>
              <a:t>, </a:t>
            </a:r>
            <a:r>
              <a:rPr lang="cs-CZ" sz="3200" dirty="0" err="1" smtClean="0">
                <a:effectLst/>
                <a:ea typeface="Times New Roman" panose="02020603050405020304" pitchFamily="18" charset="0"/>
              </a:rPr>
              <a:t>polysiloxanů</a:t>
            </a:r>
            <a:r>
              <a:rPr lang="cs-CZ" sz="3200" dirty="0" smtClean="0">
                <a:effectLst/>
                <a:ea typeface="Times New Roman" panose="02020603050405020304" pitchFamily="18" charset="0"/>
              </a:rPr>
              <a:t> nebo aspartamů má v současné době řada výrobců, včetně českého, a ve světě se používají, např. v Číně ve velkém měřítku. V řadě zemí Evropské unie se k nim dosud přistupovalo podle principu</a:t>
            </a:r>
          </a:p>
          <a:p>
            <a:pPr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„nejsou v předpisu =&gt; neexistují“</a:t>
            </a:r>
            <a:endParaRPr lang="cs-CZ" sz="3200" dirty="0" smtClean="0">
              <a:effectLst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3200" dirty="0" smtClean="0">
                <a:effectLst/>
                <a:ea typeface="Times New Roman" panose="02020603050405020304" pitchFamily="18" charset="0"/>
              </a:rPr>
              <a:t>Očekávám, že tyto nátěry budou i u nás postupně ochotně přijímány nejen odborníky v oboru povrchových úprav a ochrany proti korozi, ale i investory a projektanty ocelových konstrukcí, mostů, a obdobných ocelových staveb a výrobků.</a:t>
            </a:r>
            <a:endParaRPr lang="cs-CZ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38440" y="1443841"/>
            <a:ext cx="891511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/>
              <a:t>Použitá </a:t>
            </a:r>
            <a:r>
              <a:rPr lang="cs-CZ" sz="2800" b="1" dirty="0" smtClean="0"/>
              <a:t>literatura</a:t>
            </a:r>
            <a:endParaRPr lang="cs-CZ" sz="2800" dirty="0"/>
          </a:p>
          <a:p>
            <a:pPr>
              <a:spcBef>
                <a:spcPts val="1200"/>
              </a:spcBef>
            </a:pPr>
            <a:r>
              <a:rPr lang="en-US" sz="2800" dirty="0"/>
              <a:t>[1]	ČSN EN </a:t>
            </a:r>
            <a:r>
              <a:rPr lang="cs-CZ" sz="2800" dirty="0"/>
              <a:t>ISO 12944-5 Nátěrové hmoty - Protikorozní ochrana ocelových konstrukcí ochrannými nátěrovými systémy - Část 5: Ochranné nátěrové systémy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[2]	</a:t>
            </a:r>
            <a:r>
              <a:rPr lang="cs-CZ" sz="2800" dirty="0" err="1"/>
              <a:t>Siostrzonek</a:t>
            </a:r>
            <a:r>
              <a:rPr lang="cs-CZ" sz="2800" dirty="0"/>
              <a:t>, R., Studium vývojové řady ochranných nátěrů na bázi </a:t>
            </a:r>
            <a:r>
              <a:rPr lang="cs-CZ" sz="2800" dirty="0" err="1"/>
              <a:t>siloxanu</a:t>
            </a:r>
            <a:r>
              <a:rPr lang="cs-CZ" sz="2800" dirty="0"/>
              <a:t>, </a:t>
            </a:r>
            <a:r>
              <a:rPr lang="cs-CZ" sz="2800" i="1" dirty="0"/>
              <a:t>Ostrava, 2007. Disertační práce. Vysoká škola báňská - Technická univerzita Ostrava, vedoucí práce </a:t>
            </a:r>
            <a:r>
              <a:rPr lang="cs-CZ" sz="2800" i="1" dirty="0" err="1"/>
              <a:t>Podjuklová</a:t>
            </a:r>
            <a:r>
              <a:rPr lang="cs-CZ" sz="2800" i="1" dirty="0"/>
              <a:t> J.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395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62139" y="981075"/>
            <a:ext cx="8466137" cy="338455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cs-CZ" altLang="cs-CZ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Vážené dámy,</a:t>
            </a:r>
            <a:br>
              <a:rPr lang="cs-CZ" altLang="cs-CZ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cs-CZ" altLang="cs-CZ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vážení pánové</a:t>
            </a:r>
            <a:br>
              <a:rPr lang="cs-CZ" altLang="cs-CZ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cs-CZ" altLang="cs-CZ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cs-CZ" altLang="cs-CZ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cs-CZ" altLang="cs-CZ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děkuji Vám za pozornost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5638" y="4797426"/>
            <a:ext cx="4500562" cy="1584325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cs-CZ" altLang="cs-CZ" b="1" dirty="0"/>
              <a:t>Ing. Jaroslav Sigmund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cs-CZ" altLang="cs-CZ" sz="1800" b="1" dirty="0"/>
              <a:t>korozní inženýr, certifikát № 401 – 0055 	podle </a:t>
            </a:r>
            <a:r>
              <a:rPr lang="cs-CZ" altLang="cs-CZ" sz="1800" b="1" dirty="0" smtClean="0"/>
              <a:t>CS </a:t>
            </a:r>
            <a:r>
              <a:rPr lang="cs-CZ" altLang="cs-CZ" sz="1800" b="1" dirty="0" err="1" smtClean="0"/>
              <a:t>Std</a:t>
            </a:r>
            <a:r>
              <a:rPr lang="cs-CZ" altLang="cs-CZ" sz="1800" b="1" dirty="0" smtClean="0"/>
              <a:t> 401 APC-19-R1</a:t>
            </a:r>
            <a:endParaRPr lang="cs-CZ" altLang="cs-CZ" sz="1800" b="1" dirty="0"/>
          </a:p>
          <a:p>
            <a:pPr marL="0" indent="0">
              <a:lnSpc>
                <a:spcPct val="85000"/>
              </a:lnSpc>
              <a:buNone/>
            </a:pPr>
            <a:r>
              <a:rPr lang="cs-CZ" altLang="cs-CZ" sz="1800" b="1" dirty="0"/>
              <a:t>tel. +420 573 335 341, +420 731 968 495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cs-CZ" altLang="cs-CZ" sz="1800" b="1" dirty="0"/>
              <a:t>E-mail: vejasi@seznam.cz</a:t>
            </a:r>
            <a:r>
              <a:rPr lang="cs-CZ" altLang="cs-CZ" sz="1800" dirty="0"/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92313" y="5373689"/>
            <a:ext cx="27352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>
                <a:latin typeface="Arial" panose="020B0604020202020204" pitchFamily="34" charset="0"/>
              </a:rPr>
              <a:t>V Hulíně</a:t>
            </a:r>
          </a:p>
          <a:p>
            <a:r>
              <a:rPr lang="cs-CZ" altLang="cs-CZ" b="1" dirty="0">
                <a:latin typeface="Arial" panose="020B0604020202020204" pitchFamily="34" charset="0"/>
              </a:rPr>
              <a:t>Dne: </a:t>
            </a:r>
            <a:r>
              <a:rPr lang="cs-CZ" altLang="cs-CZ" b="1" dirty="0" smtClean="0">
                <a:latin typeface="Arial" panose="020B0604020202020204" pitchFamily="34" charset="0"/>
              </a:rPr>
              <a:t>21. </a:t>
            </a:r>
            <a:r>
              <a:rPr lang="cs-CZ" altLang="cs-CZ" b="1">
                <a:latin typeface="Arial" panose="020B0604020202020204" pitchFamily="34" charset="0"/>
              </a:rPr>
              <a:t>listopadu </a:t>
            </a:r>
            <a:r>
              <a:rPr lang="cs-CZ" altLang="cs-CZ" b="1" smtClean="0">
                <a:latin typeface="Arial" panose="020B0604020202020204" pitchFamily="34" charset="0"/>
              </a:rPr>
              <a:t>2019</a:t>
            </a:r>
            <a:endParaRPr lang="cs-CZ" altLang="cs-CZ" b="1" dirty="0">
              <a:latin typeface="Arial" panose="020B0604020202020204" pitchFamily="34" charset="0"/>
            </a:endParaRPr>
          </a:p>
          <a:p>
            <a:r>
              <a:rPr lang="cs-CZ" altLang="cs-CZ" b="1" dirty="0">
                <a:latin typeface="Arial" panose="020B0604020202020204" pitchFamily="34" charset="0"/>
              </a:rPr>
              <a:t>Jaroslav Sigmund</a:t>
            </a:r>
          </a:p>
        </p:txBody>
      </p:sp>
    </p:spTree>
    <p:extLst>
      <p:ext uri="{BB962C8B-B14F-4D97-AF65-F5344CB8AC3E}">
        <p14:creationId xmlns:p14="http://schemas.microsoft.com/office/powerpoint/2010/main" val="20621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7176" y="1098014"/>
            <a:ext cx="10757647" cy="458894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cs-CZ" sz="4400" dirty="0"/>
              <a:t>V létech 2016 až 2019 byla provedena revize norem řady ISO 12944, které byly v ČR zavedeny v létech 2018 a 2019 jako ČSN EN ISO 12944 Nátěrové hmoty – Protikorozní ochrana ocelových konstrukcí ochrannými nátěrovými systémy – Část 1 až Část 8</a:t>
            </a:r>
            <a:r>
              <a:rPr lang="cs-CZ" sz="4400" dirty="0" smtClean="0"/>
              <a:t>.</a:t>
            </a:r>
          </a:p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cs-CZ" sz="4400" dirty="0" smtClean="0"/>
              <a:t>Dále </a:t>
            </a:r>
            <a:r>
              <a:rPr lang="cs-CZ" sz="4400" dirty="0"/>
              <a:t>k nim byla přidána Část 9</a:t>
            </a:r>
            <a:r>
              <a:rPr lang="cs-CZ" sz="4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6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7176" y="1566733"/>
            <a:ext cx="10757647" cy="50413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cs-CZ" sz="3600" b="1" dirty="0" smtClean="0"/>
              <a:t>Tato </a:t>
            </a:r>
            <a:r>
              <a:rPr lang="cs-CZ" sz="3600" b="1" dirty="0"/>
              <a:t>řada norem tvoří základní normativní dokumenty pro navrhování, zhotovování a inspekce protikorozní ochrany ocelových konstrukcí nátěrovými </a:t>
            </a:r>
            <a:r>
              <a:rPr lang="cs-CZ" sz="3600" b="1" dirty="0" smtClean="0"/>
              <a:t>systémy. </a:t>
            </a:r>
            <a:r>
              <a:rPr lang="cs-CZ" sz="3600" b="1" dirty="0"/>
              <a:t>Platí </a:t>
            </a:r>
            <a:r>
              <a:rPr lang="cs-CZ" sz="3600" b="1" dirty="0" smtClean="0"/>
              <a:t>pro</a:t>
            </a:r>
          </a:p>
          <a:p>
            <a:pPr marL="712788" indent="-712788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cs-CZ" sz="3600" dirty="0" smtClean="0"/>
              <a:t>natírané </a:t>
            </a:r>
            <a:r>
              <a:rPr lang="cs-CZ" sz="3600" dirty="0"/>
              <a:t>povrchy nových konstrukcí z uhlíkových ocelí se stupněm zarezavění A, B a C (ISO 8501-1</a:t>
            </a:r>
            <a:r>
              <a:rPr lang="cs-CZ" sz="3600" dirty="0" smtClean="0"/>
              <a:t>),</a:t>
            </a:r>
          </a:p>
          <a:p>
            <a:pPr marL="712788" indent="-712788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cs-CZ" sz="3600" dirty="0" smtClean="0"/>
              <a:t>z </a:t>
            </a:r>
            <a:r>
              <a:rPr lang="cs-CZ" sz="3600" dirty="0"/>
              <a:t>ocelí žárově zinkovaných ponorem (ISO 1461</a:t>
            </a:r>
            <a:r>
              <a:rPr lang="cs-CZ" sz="3600" dirty="0" smtClean="0"/>
              <a:t>)</a:t>
            </a:r>
          </a:p>
          <a:p>
            <a:pPr marL="712788" indent="-712788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cs-CZ" sz="3600" dirty="0" smtClean="0"/>
              <a:t>a </a:t>
            </a:r>
            <a:r>
              <a:rPr lang="cs-CZ" sz="3600" dirty="0"/>
              <a:t>ocelí s žárově stříkaným kovovým povlakem (ISO 2063).</a:t>
            </a:r>
            <a:endParaRPr lang="cs-CZ" sz="3600" b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6000" y="189013"/>
            <a:ext cx="11520000" cy="1188000"/>
          </a:xfrm>
          <a:prstGeom prst="rect">
            <a:avLst/>
          </a:prstGeom>
          <a:solidFill>
            <a:srgbClr val="99FF99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 až 2019 - revize norem řady ISO 12944</a:t>
            </a:r>
            <a:endParaRPr lang="cs-CZ" alt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9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1341" y="1532966"/>
            <a:ext cx="1134931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indent="-712788">
              <a:spcBef>
                <a:spcPts val="1200"/>
              </a:spcBef>
            </a:pPr>
            <a:r>
              <a:rPr lang="cs-CZ" sz="2400" b="1" dirty="0"/>
              <a:t>6.2.5 Nátěrové hmoty pro </a:t>
            </a:r>
            <a:r>
              <a:rPr lang="cs-CZ" sz="2400" b="1" dirty="0" err="1"/>
              <a:t>polyurethanové</a:t>
            </a:r>
            <a:r>
              <a:rPr lang="cs-CZ" sz="2400" b="1" dirty="0"/>
              <a:t> nátěry (PUR).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Existuje speciální typ PUR na bázi </a:t>
            </a:r>
            <a:r>
              <a:rPr lang="cs-CZ" sz="2400" dirty="0" err="1"/>
              <a:t>fluoropolymerů</a:t>
            </a:r>
            <a:r>
              <a:rPr lang="cs-CZ" sz="2400" dirty="0"/>
              <a:t>. Nátěrové hmoty na bázi kopolymerů FEVE (</a:t>
            </a:r>
            <a:r>
              <a:rPr lang="cs-CZ" sz="2400" dirty="0" err="1"/>
              <a:t>fluoropolymer</a:t>
            </a:r>
            <a:r>
              <a:rPr lang="cs-CZ" sz="2400" dirty="0"/>
              <a:t>/</a:t>
            </a:r>
            <a:r>
              <a:rPr lang="cs-CZ" sz="2400" dirty="0" err="1"/>
              <a:t>vinylether</a:t>
            </a:r>
            <a:r>
              <a:rPr lang="cs-CZ" sz="2400" dirty="0"/>
              <a:t>) jsou dvousložkové. Pryskyřice v základní složce je </a:t>
            </a:r>
            <a:r>
              <a:rPr lang="cs-CZ" sz="2400" dirty="0" err="1"/>
              <a:t>fluoropolymer</a:t>
            </a:r>
            <a:r>
              <a:rPr lang="cs-CZ" sz="2400" dirty="0"/>
              <a:t> s volnými hydroxylovými skupinami, který reaguje s vhodnými izokyanátovými vytvrzovacími činidly</a:t>
            </a:r>
            <a:r>
              <a:rPr lang="cs-CZ" sz="2400" dirty="0" smtClean="0"/>
              <a:t>.</a:t>
            </a:r>
          </a:p>
          <a:p>
            <a:pPr marL="712788" indent="-712788">
              <a:spcBef>
                <a:spcPts val="1200"/>
              </a:spcBef>
            </a:pPr>
            <a:r>
              <a:rPr lang="cs-CZ" sz="2400" b="1" dirty="0" smtClean="0"/>
              <a:t>6.2.6 </a:t>
            </a:r>
            <a:r>
              <a:rPr lang="cs-CZ" sz="2400" b="1" dirty="0"/>
              <a:t>Nátěrové hmoty pro </a:t>
            </a:r>
            <a:r>
              <a:rPr lang="cs-CZ" sz="2400" b="1" dirty="0" err="1"/>
              <a:t>polyaspartické</a:t>
            </a:r>
            <a:r>
              <a:rPr lang="cs-CZ" sz="2400" b="1" dirty="0"/>
              <a:t> nátěry (PAS).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Pojiva v základní složce jsou </a:t>
            </a:r>
            <a:r>
              <a:rPr lang="cs-CZ" sz="2400" dirty="0" err="1"/>
              <a:t>aspartáty</a:t>
            </a:r>
            <a:r>
              <a:rPr lang="cs-CZ" sz="2400" dirty="0"/>
              <a:t> s aminoskupinami, které reagují s vhodnými </a:t>
            </a:r>
            <a:r>
              <a:rPr lang="cs-CZ" sz="2400" dirty="0" err="1"/>
              <a:t>polyizokyanáty</a:t>
            </a:r>
            <a:r>
              <a:rPr lang="cs-CZ" sz="2400" dirty="0"/>
              <a:t>. Lze je kombinovat s nereaktivními pojivy, např. uhlovodíkovými pryskyřicemi. Vytvrzovací činidlo obsahuje alifatický </a:t>
            </a:r>
            <a:r>
              <a:rPr lang="cs-CZ" sz="2400" dirty="0" err="1"/>
              <a:t>polyizokyanát</a:t>
            </a:r>
            <a:r>
              <a:rPr lang="cs-CZ" sz="2400" dirty="0"/>
              <a:t>.</a:t>
            </a:r>
          </a:p>
          <a:p>
            <a:pPr marL="712788" indent="-712788">
              <a:spcBef>
                <a:spcPts val="1200"/>
              </a:spcBef>
            </a:pPr>
            <a:r>
              <a:rPr lang="cs-CZ" sz="2400" b="1" dirty="0"/>
              <a:t>6.2.7 Nátěrové hmoty pro </a:t>
            </a:r>
            <a:r>
              <a:rPr lang="cs-CZ" sz="2400" b="1" dirty="0" err="1"/>
              <a:t>polysiloxanové</a:t>
            </a:r>
            <a:r>
              <a:rPr lang="cs-CZ" sz="2400" b="1" dirty="0"/>
              <a:t> nátěry (PS).</a:t>
            </a:r>
            <a:br>
              <a:rPr lang="cs-CZ" sz="2400" b="1" dirty="0"/>
            </a:br>
            <a:r>
              <a:rPr lang="cs-CZ" sz="2400" dirty="0" err="1"/>
              <a:t>Polysiloxany</a:t>
            </a:r>
            <a:r>
              <a:rPr lang="cs-CZ" sz="2400" dirty="0"/>
              <a:t> jsou částečně anorganické (s použitím silikonové pryskyřice) a částečně organické (s použitím modifikovaných pryskyřic, typicky akrylových, akrylátových nebo epoxidových).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6000" y="189013"/>
            <a:ext cx="11520000" cy="1188000"/>
          </a:xfrm>
          <a:prstGeom prst="rect">
            <a:avLst/>
          </a:prstGeom>
          <a:solidFill>
            <a:srgbClr val="99FF99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Norma ČSN EN ISO 12944 - Část 5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b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zařadila nové vrchní nátěrové hmoty,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výtah</a:t>
            </a:r>
            <a:endParaRPr lang="cs-CZ" alt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86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1000" y="897538"/>
            <a:ext cx="1142999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2400"/>
              </a:spcBef>
              <a:spcAft>
                <a:spcPts val="0"/>
              </a:spcAft>
            </a:pPr>
            <a:r>
              <a:rPr lang="cs-CZ" sz="4400" dirty="0" smtClean="0">
                <a:effectLst/>
                <a:ea typeface="Times New Roman" panose="02020603050405020304" pitchFamily="18" charset="0"/>
              </a:rPr>
              <a:t>Můj příspěvek mohu s klidem označit jako </a:t>
            </a:r>
            <a:r>
              <a:rPr lang="cs-CZ" sz="4400" dirty="0" err="1" smtClean="0">
                <a:effectLst/>
                <a:ea typeface="Times New Roman" panose="02020603050405020304" pitchFamily="18" charset="0"/>
              </a:rPr>
              <a:t>Denikenovský</a:t>
            </a:r>
            <a:r>
              <a:rPr lang="cs-CZ" sz="4400" dirty="0" smtClean="0">
                <a:effectLst/>
                <a:ea typeface="Times New Roman" panose="02020603050405020304" pitchFamily="18" charset="0"/>
              </a:rPr>
              <a:t> – tedy</a:t>
            </a:r>
            <a:br>
              <a:rPr lang="cs-CZ" sz="4400" dirty="0" smtClean="0">
                <a:effectLst/>
                <a:ea typeface="Times New Roman" panose="02020603050405020304" pitchFamily="18" charset="0"/>
              </a:rPr>
            </a:br>
            <a:r>
              <a:rPr lang="cs-CZ" sz="4400" dirty="0" smtClean="0">
                <a:effectLst/>
                <a:ea typeface="Times New Roman" panose="02020603050405020304" pitchFamily="18" charset="0"/>
              </a:rPr>
              <a:t>„vzpomínky na budoucnost“.</a:t>
            </a:r>
          </a:p>
          <a:p>
            <a:pPr indent="450215" algn="ctr">
              <a:spcBef>
                <a:spcPts val="2400"/>
              </a:spcBef>
              <a:spcAft>
                <a:spcPts val="0"/>
              </a:spcAft>
            </a:pPr>
            <a:r>
              <a:rPr lang="cs-CZ" sz="4400" dirty="0" smtClean="0">
                <a:effectLst/>
                <a:ea typeface="Times New Roman" panose="02020603050405020304" pitchFamily="18" charset="0"/>
              </a:rPr>
              <a:t>Týká se praxe s</a:t>
            </a:r>
            <a:r>
              <a:rPr lang="cs-CZ" sz="4400" smtClean="0">
                <a:effectLst/>
                <a:ea typeface="Times New Roman" panose="02020603050405020304" pitchFamily="18" charset="0"/>
              </a:rPr>
              <a:t> </a:t>
            </a:r>
            <a:r>
              <a:rPr lang="cs-CZ" sz="4400" smtClean="0">
                <a:effectLst/>
                <a:ea typeface="Times New Roman" panose="02020603050405020304" pitchFamily="18" charset="0"/>
              </a:rPr>
              <a:t>vyjmenovanými </a:t>
            </a:r>
            <a:r>
              <a:rPr lang="cs-CZ" sz="4400" dirty="0" smtClean="0">
                <a:effectLst/>
                <a:ea typeface="Times New Roman" panose="02020603050405020304" pitchFamily="18" charset="0"/>
              </a:rPr>
              <a:t>nátěry v České republice v dobách, kdy ještě do norem pro protikorozní ochranu ocelových konstrukcí ochrannými nátěrovými systémy zařazeny nebyly.</a:t>
            </a:r>
            <a:endParaRPr lang="cs-CZ" sz="4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6000" y="189013"/>
            <a:ext cx="11520000" cy="1188000"/>
          </a:xfrm>
          <a:prstGeom prst="rect">
            <a:avLst/>
          </a:prstGeom>
          <a:solidFill>
            <a:srgbClr val="99FF99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První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seznámení s 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nátěry 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epoxy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polysiloxanovými</a:t>
            </a:r>
            <a:endParaRPr lang="cs-CZ" alt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>
          <a:xfrm>
            <a:off x="291661" y="1613647"/>
            <a:ext cx="11608677" cy="5244353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cs-CZ" b="1" dirty="0"/>
              <a:t>V roce 1996 u fy. AMERON, a byly mi </a:t>
            </a:r>
            <a:r>
              <a:rPr lang="cs-CZ" b="1" dirty="0" smtClean="0"/>
              <a:t>také </a:t>
            </a:r>
            <a:r>
              <a:rPr lang="cs-CZ" b="1" dirty="0"/>
              <a:t>nabídnuty vhodné nátěrové systémy včetně cenových </a:t>
            </a:r>
            <a:r>
              <a:rPr lang="cs-CZ" b="1" dirty="0" smtClean="0"/>
              <a:t>nabídek.</a:t>
            </a:r>
          </a:p>
          <a:p>
            <a:pPr marL="538163" indent="-538163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Při </a:t>
            </a:r>
            <a:r>
              <a:rPr lang="cs-CZ" dirty="0"/>
              <a:t>technologických rozvahách a nákladových kalkulacích, které jsem si prováděl, se ukázalo, že jsou technologicky výhodné a nákladově zcela konkurence schopné s dosavadními srovnatelnými </a:t>
            </a:r>
            <a:r>
              <a:rPr lang="cs-CZ" dirty="0" smtClean="0">
                <a:solidFill>
                  <a:srgbClr val="FF0000"/>
                </a:solidFill>
              </a:rPr>
              <a:t>nátěry</a:t>
            </a:r>
            <a:r>
              <a:rPr lang="cs-CZ" dirty="0" smtClean="0"/>
              <a:t>.</a:t>
            </a:r>
          </a:p>
          <a:p>
            <a:pPr marL="538163" indent="-538163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Např</a:t>
            </a:r>
            <a:r>
              <a:rPr lang="cs-CZ" dirty="0"/>
              <a:t>. nátěrový systém 1x 75 µm </a:t>
            </a:r>
            <a:r>
              <a:rPr lang="cs-CZ" dirty="0" err="1"/>
              <a:t>Dimetcote</a:t>
            </a:r>
            <a:r>
              <a:rPr lang="cs-CZ" dirty="0"/>
              <a:t> 11 + 1x 125 µm PSX 700 (etyl </a:t>
            </a:r>
            <a:r>
              <a:rPr lang="cs-CZ" dirty="0" err="1"/>
              <a:t>zinksilikát</a:t>
            </a:r>
            <a:r>
              <a:rPr lang="cs-CZ" dirty="0"/>
              <a:t> + </a:t>
            </a:r>
            <a:r>
              <a:rPr lang="cs-CZ" dirty="0" err="1"/>
              <a:t>epoxy</a:t>
            </a:r>
            <a:r>
              <a:rPr lang="cs-CZ" dirty="0"/>
              <a:t> </a:t>
            </a:r>
            <a:r>
              <a:rPr lang="cs-CZ" dirty="0" err="1"/>
              <a:t>polysiloxan</a:t>
            </a:r>
            <a:r>
              <a:rPr lang="cs-CZ" dirty="0"/>
              <a:t>) byl nákladově srovnatelný s tehdy běžnými nátěrovými systémy 80µm 2K-EP-Zn + 2x 80 µm 2K-EP-EG + 80 µm 2K-PUR, a to díky podstatně nižší pracnosti a časové </a:t>
            </a:r>
            <a:r>
              <a:rPr lang="cs-CZ" dirty="0" smtClean="0"/>
              <a:t>náročnosti.</a:t>
            </a:r>
          </a:p>
          <a:p>
            <a:pPr marL="538163" indent="-538163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Jako </a:t>
            </a:r>
            <a:r>
              <a:rPr lang="cs-CZ" dirty="0"/>
              <a:t>základní nátěr mohl být použit i </a:t>
            </a:r>
            <a:r>
              <a:rPr lang="cs-CZ" dirty="0" err="1"/>
              <a:t>epoxymastic</a:t>
            </a:r>
            <a:r>
              <a:rPr lang="cs-CZ" dirty="0"/>
              <a:t> ve tloušťce okolo 160 </a:t>
            </a:r>
            <a:r>
              <a:rPr lang="cs-CZ" dirty="0" smtClean="0"/>
              <a:t>µm.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cs-CZ" dirty="0" smtClean="0"/>
              <a:t>V</a:t>
            </a:r>
            <a:r>
              <a:rPr lang="cs-CZ" dirty="0"/>
              <a:t> USA již byly používány, ukázalo se, že </a:t>
            </a:r>
            <a:r>
              <a:rPr lang="cs-CZ" b="1" dirty="0">
                <a:solidFill>
                  <a:srgbClr val="C00000"/>
                </a:solidFill>
              </a:rPr>
              <a:t>stabilita na povětrnosti a slunečním osvitu jsou asi 3x vyšší, než nejlepší barvy polyuretanové</a:t>
            </a:r>
            <a:r>
              <a:rPr lang="cs-CZ" dirty="0"/>
              <a:t>.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2819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60434" y="202460"/>
            <a:ext cx="6132035" cy="1188000"/>
          </a:xfrm>
          <a:prstGeom prst="rect">
            <a:avLst/>
          </a:prstGeom>
          <a:solidFill>
            <a:srgbClr val="99FF99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Další seznámení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 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nátěry 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polysiloxanovými</a:t>
            </a:r>
            <a:endParaRPr lang="cs-CZ" alt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>
          <a:xfrm>
            <a:off x="264613" y="1532967"/>
            <a:ext cx="7386763" cy="5163668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cs-CZ" dirty="0"/>
              <a:t>Brzy poté, v roce 1999 se s nabídkou akryl </a:t>
            </a:r>
            <a:r>
              <a:rPr lang="cs-CZ" dirty="0" err="1"/>
              <a:t>polysiloxanů</a:t>
            </a:r>
            <a:r>
              <a:rPr lang="cs-CZ" dirty="0"/>
              <a:t> představila v ČR i firma INTERNATIONAL</a:t>
            </a:r>
            <a:r>
              <a:rPr lang="cs-CZ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dirty="0" smtClean="0"/>
              <a:t>Postupně měly </a:t>
            </a:r>
            <a:r>
              <a:rPr lang="cs-CZ" dirty="0" err="1"/>
              <a:t>siloxanové</a:t>
            </a:r>
            <a:r>
              <a:rPr lang="cs-CZ" dirty="0"/>
              <a:t> </a:t>
            </a:r>
            <a:r>
              <a:rPr lang="cs-CZ" dirty="0" smtClean="0"/>
              <a:t>nátěry v praxi ověřeny a </a:t>
            </a:r>
            <a:r>
              <a:rPr lang="cs-CZ" dirty="0"/>
              <a:t>ve své výrobě zavedeny </a:t>
            </a:r>
            <a:r>
              <a:rPr lang="cs-CZ" dirty="0" smtClean="0"/>
              <a:t>nejen firmy </a:t>
            </a:r>
            <a:r>
              <a:rPr lang="cs-CZ" dirty="0"/>
              <a:t>AMERON (USA) a INTERNATIONAL </a:t>
            </a:r>
            <a:r>
              <a:rPr lang="cs-CZ" dirty="0" err="1"/>
              <a:t>Protective</a:t>
            </a:r>
            <a:r>
              <a:rPr lang="cs-CZ" dirty="0"/>
              <a:t> </a:t>
            </a:r>
            <a:r>
              <a:rPr lang="cs-CZ" dirty="0" err="1"/>
              <a:t>Coatings</a:t>
            </a:r>
            <a:r>
              <a:rPr lang="cs-CZ" dirty="0"/>
              <a:t> (</a:t>
            </a:r>
            <a:r>
              <a:rPr lang="cs-CZ" dirty="0" smtClean="0"/>
              <a:t>Velká </a:t>
            </a:r>
            <a:r>
              <a:rPr lang="cs-CZ" dirty="0" err="1"/>
              <a:t>Britanie</a:t>
            </a:r>
            <a:r>
              <a:rPr lang="cs-CZ" dirty="0" smtClean="0"/>
              <a:t>), ale také firmy </a:t>
            </a:r>
            <a:r>
              <a:rPr lang="cs-CZ" dirty="0"/>
              <a:t>HEMPEL Marine </a:t>
            </a:r>
            <a:r>
              <a:rPr lang="cs-CZ" dirty="0" err="1"/>
              <a:t>Coatings</a:t>
            </a:r>
            <a:r>
              <a:rPr lang="cs-CZ" dirty="0"/>
              <a:t> (</a:t>
            </a:r>
            <a:r>
              <a:rPr lang="cs-CZ" dirty="0" smtClean="0"/>
              <a:t>Dánsko), REMBRANDTIN </a:t>
            </a:r>
            <a:r>
              <a:rPr lang="cs-CZ" dirty="0"/>
              <a:t>(Rakousko), </a:t>
            </a:r>
            <a:r>
              <a:rPr lang="cs-CZ" dirty="0" smtClean="0"/>
              <a:t> </a:t>
            </a:r>
            <a:r>
              <a:rPr lang="cs-CZ" dirty="0"/>
              <a:t>JOTUN (Norsko), CARBOLINE (USA) a ASTURLAK (Španělsko</a:t>
            </a:r>
            <a:r>
              <a:rPr lang="cs-CZ" dirty="0" smtClean="0"/>
              <a:t>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dirty="0" smtClean="0"/>
              <a:t>Do projektů ocelových konstrukcí v</a:t>
            </a:r>
            <a:r>
              <a:rPr lang="cs-CZ" dirty="0"/>
              <a:t> ČR se tyto </a:t>
            </a:r>
            <a:r>
              <a:rPr lang="cs-CZ" dirty="0" smtClean="0"/>
              <a:t>nátěry bohužel </a:t>
            </a:r>
            <a:r>
              <a:rPr lang="cs-CZ" dirty="0"/>
              <a:t>nedařilo dostat.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53" y="141194"/>
            <a:ext cx="4036695" cy="65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6000" y="189013"/>
            <a:ext cx="11520000" cy="1188000"/>
          </a:xfrm>
          <a:prstGeom prst="rect">
            <a:avLst/>
          </a:prstGeom>
          <a:solidFill>
            <a:srgbClr val="99FF99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Ověření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dvouvrstvých nátěrových systémů s využitím vrchních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nátěrů 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polysiloxanových</a:t>
            </a:r>
            <a:endParaRPr lang="cs-CZ" alt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54959" y="1658941"/>
            <a:ext cx="11282082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cs-CZ" sz="2800" dirty="0" smtClean="0">
                <a:effectLst/>
                <a:ea typeface="Times New Roman" panose="02020603050405020304" pitchFamily="18" charset="0"/>
              </a:rPr>
              <a:t>Při jednáních se zástupci firem mi byly v létech 2003 a 2004 nabídnuty k ověření i k zavedení dvouvrstvé nátěrové systémy s využitím různých typů základních nátěrů a vrchních nátěrových hmot </a:t>
            </a:r>
            <a:r>
              <a:rPr lang="cs-CZ" sz="2800" dirty="0" err="1" smtClean="0">
                <a:effectLst/>
                <a:ea typeface="Times New Roman" panose="02020603050405020304" pitchFamily="18" charset="0"/>
              </a:rPr>
              <a:t>polysiloxanových</a:t>
            </a:r>
            <a:r>
              <a:rPr lang="cs-CZ" sz="2800" dirty="0" smtClean="0"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cs-CZ" sz="2800" dirty="0" smtClean="0"/>
              <a:t>Tabulka nátěrových systémů na dalším snímku.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cs-CZ" sz="2800" dirty="0" smtClean="0"/>
              <a:t>Ve </a:t>
            </a:r>
            <a:r>
              <a:rPr lang="cs-CZ" sz="2800" dirty="0"/>
              <a:t>spolupráci s pí. Doc. J. </a:t>
            </a:r>
            <a:r>
              <a:rPr lang="cs-CZ" sz="2800" dirty="0" err="1"/>
              <a:t>Podjuklovou</a:t>
            </a:r>
            <a:r>
              <a:rPr lang="cs-CZ" sz="2800" dirty="0"/>
              <a:t> CSc. (VŠB-TU Ostrava) byla z nabídky zvolena řada ochranných nátěrových systémů ode všech </a:t>
            </a:r>
            <a:r>
              <a:rPr lang="cs-CZ" sz="2800" dirty="0" smtClean="0"/>
              <a:t>firem. </a:t>
            </a:r>
            <a:r>
              <a:rPr lang="cs-CZ" sz="2800" dirty="0"/>
              <a:t>J</a:t>
            </a:r>
            <a:r>
              <a:rPr lang="cs-CZ" sz="2800" dirty="0" smtClean="0"/>
              <a:t>ejich </a:t>
            </a:r>
            <a:r>
              <a:rPr lang="cs-CZ" sz="2800" dirty="0"/>
              <a:t>studium v rámci doktorské disertační práce </a:t>
            </a:r>
            <a:r>
              <a:rPr lang="cs-CZ" sz="2800" dirty="0" smtClean="0"/>
              <a:t>VŠB–TU </a:t>
            </a:r>
            <a:r>
              <a:rPr lang="cs-CZ" sz="2800" dirty="0"/>
              <a:t>Ostrava v létech 2004 až 2007 bylo uloženo Ing. R. </a:t>
            </a:r>
            <a:r>
              <a:rPr lang="cs-CZ" sz="2800" dirty="0" err="1"/>
              <a:t>Siostrzonkovi</a:t>
            </a:r>
            <a:r>
              <a:rPr lang="cs-CZ" sz="2800" dirty="0" smtClean="0"/>
              <a:t>.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cs-CZ" sz="2800" dirty="0" smtClean="0"/>
              <a:t>Zkoušky </a:t>
            </a:r>
            <a:r>
              <a:rPr lang="cs-CZ" sz="2800" dirty="0"/>
              <a:t>nátěrových systémů provedl, a disertační práci zpracoval doktorand velmi pečlivě a obhájil</a:t>
            </a:r>
            <a:r>
              <a:rPr lang="cs-CZ" sz="2800" dirty="0" smtClean="0"/>
              <a:t>.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cs-CZ" sz="2800" dirty="0" smtClean="0"/>
              <a:t>Výsledky </a:t>
            </a:r>
            <a:r>
              <a:rPr lang="cs-CZ" sz="2800" dirty="0"/>
              <a:t>studií byly velmi příznivě, do projektů </a:t>
            </a:r>
            <a:r>
              <a:rPr lang="cs-CZ" sz="2800" dirty="0" smtClean="0"/>
              <a:t>ocelových konstrukcí </a:t>
            </a:r>
            <a:r>
              <a:rPr lang="cs-CZ" sz="2800" dirty="0"/>
              <a:t>je ovšem nebylo možné prosadit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850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6000" y="189013"/>
            <a:ext cx="11520000" cy="1188000"/>
          </a:xfrm>
          <a:prstGeom prst="rect">
            <a:avLst/>
          </a:prstGeom>
          <a:solidFill>
            <a:srgbClr val="99FF99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Ověření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dvouvrstvých nátěrových systémů s využitím vrchních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nátěrových hmot 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polysiloxanových</a:t>
            </a:r>
            <a:endParaRPr lang="cs-CZ" alt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83" y="1560234"/>
            <a:ext cx="10029233" cy="51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287</Words>
  <Application>Microsoft Office PowerPoint</Application>
  <PresentationFormat>Širokoúhlá obrazovka</PresentationFormat>
  <Paragraphs>82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Times New Roman</vt:lpstr>
      <vt:lpstr>Wingdings</vt:lpstr>
      <vt:lpstr>Motiv Office</vt:lpstr>
      <vt:lpstr>Moderní vrchní nátěrové hmoty pro nátěry ocelových konstrukcí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Vážené dámy, vážení pánové  děkuji Vám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vrchní barvy pro nátěry ocelových konstrukcí</dc:title>
  <dc:creator>J</dc:creator>
  <cp:lastModifiedBy>J</cp:lastModifiedBy>
  <cp:revision>23</cp:revision>
  <dcterms:created xsi:type="dcterms:W3CDTF">2021-05-22T09:07:29Z</dcterms:created>
  <dcterms:modified xsi:type="dcterms:W3CDTF">2021-11-11T08:06:36Z</dcterms:modified>
</cp:coreProperties>
</file>