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3" r:id="rId5"/>
    <p:sldId id="261" r:id="rId6"/>
    <p:sldId id="257" r:id="rId7"/>
    <p:sldId id="265" r:id="rId8"/>
    <p:sldId id="266" r:id="rId9"/>
    <p:sldId id="267" r:id="rId10"/>
    <p:sldId id="269" r:id="rId11"/>
    <p:sldId id="268" r:id="rId12"/>
    <p:sldId id="27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2FD"/>
    <a:srgbClr val="313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vel\Desktop\grafy_data_beton%20be1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vel\Desktop\grafy_data_beton%20be1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>
                <a:solidFill>
                  <a:sysClr val="windowText" lastClr="000000"/>
                </a:solidFill>
                <a:effectLst/>
              </a:rPr>
              <a:t>NOx removal – hourly (average for whole measurement period)</a:t>
            </a:r>
            <a:endParaRPr lang="cs-CZ" sz="1800" b="1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15720586740443812"/>
          <c:y val="2.9697911748104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701320873334561"/>
          <c:y val="0.23522040477783429"/>
          <c:w val="0.62423765956787125"/>
          <c:h val="0.60717656552922328"/>
        </c:manualLayout>
      </c:layout>
      <c:scatterChart>
        <c:scatterStyle val="smoothMarker"/>
        <c:varyColors val="0"/>
        <c:ser>
          <c:idx val="0"/>
          <c:order val="0"/>
          <c:tx>
            <c:v>NOx_removal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'[grafy_data_beton be1.xlsb.xlsx]hourly'!$C$4:$C$27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'[grafy_data_beton be1.xlsb.xlsx]hourly'!$M$4:$M$27</c:f>
              <c:numCache>
                <c:formatCode>0.00%</c:formatCode>
                <c:ptCount val="24"/>
                <c:pt idx="0">
                  <c:v>4.6788590460120835E-2</c:v>
                </c:pt>
                <c:pt idx="1">
                  <c:v>5.4437828754216877E-2</c:v>
                </c:pt>
                <c:pt idx="2">
                  <c:v>5.4623854355064172E-2</c:v>
                </c:pt>
                <c:pt idx="3">
                  <c:v>6.9448383058175966E-2</c:v>
                </c:pt>
                <c:pt idx="4">
                  <c:v>7.4117819664248116E-2</c:v>
                </c:pt>
                <c:pt idx="5">
                  <c:v>7.5691212129827962E-2</c:v>
                </c:pt>
                <c:pt idx="6">
                  <c:v>-2.4793760082568252E-2</c:v>
                </c:pt>
                <c:pt idx="7">
                  <c:v>9.5743869546480315E-2</c:v>
                </c:pt>
                <c:pt idx="8">
                  <c:v>0.27451112421151697</c:v>
                </c:pt>
                <c:pt idx="9">
                  <c:v>0.35057344245492666</c:v>
                </c:pt>
                <c:pt idx="10">
                  <c:v>0.52781056592090425</c:v>
                </c:pt>
                <c:pt idx="11">
                  <c:v>0.60033059805115463</c:v>
                </c:pt>
                <c:pt idx="12">
                  <c:v>0.57672441122759699</c:v>
                </c:pt>
                <c:pt idx="13">
                  <c:v>0.57724778697685108</c:v>
                </c:pt>
                <c:pt idx="14">
                  <c:v>0.56510409315088039</c:v>
                </c:pt>
                <c:pt idx="15">
                  <c:v>0.51556339982167598</c:v>
                </c:pt>
                <c:pt idx="16">
                  <c:v>0.50669195465774985</c:v>
                </c:pt>
                <c:pt idx="17">
                  <c:v>0.43196890182050618</c:v>
                </c:pt>
                <c:pt idx="18">
                  <c:v>0.19163198305932352</c:v>
                </c:pt>
                <c:pt idx="19">
                  <c:v>1.5994589084330844E-2</c:v>
                </c:pt>
                <c:pt idx="20">
                  <c:v>2.4795924837836762E-2</c:v>
                </c:pt>
                <c:pt idx="21">
                  <c:v>3.4510188376634138E-2</c:v>
                </c:pt>
                <c:pt idx="22">
                  <c:v>3.694139175604147E-2</c:v>
                </c:pt>
                <c:pt idx="23">
                  <c:v>4.0096680950899175E-2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192-4D4F-A523-00CEF1D3F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01554816"/>
        <c:axId val="-1501551008"/>
      </c:scatterChart>
      <c:valAx>
        <c:axId val="-1501554816"/>
        <c:scaling>
          <c:orientation val="minMax"/>
          <c:max val="2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501551008"/>
        <c:crossesAt val="-0.1"/>
        <c:crossBetween val="midCat"/>
        <c:majorUnit val="2"/>
      </c:valAx>
      <c:valAx>
        <c:axId val="-1501551008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50" b="1"/>
                  <a:t>Removal /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501554816"/>
        <c:crossesAt val="0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676746430612436"/>
          <c:y val="0.50233243092843272"/>
          <c:w val="0.18476299783339697"/>
          <c:h val="0.10836561779587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/>
              <a:t>NOx compared – hourly (average for whole measurement period)</a:t>
            </a:r>
          </a:p>
        </c:rich>
      </c:tx>
      <c:layout>
        <c:manualLayout>
          <c:xMode val="edge"/>
          <c:yMode val="edge"/>
          <c:x val="0.182012549208887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3946962305421104"/>
          <c:y val="0.10776457427582149"/>
          <c:w val="0.79822116774458129"/>
          <c:h val="0.77994511142380962"/>
        </c:manualLayout>
      </c:layout>
      <c:scatterChart>
        <c:scatterStyle val="smoothMarker"/>
        <c:varyColors val="0"/>
        <c:ser>
          <c:idx val="1"/>
          <c:order val="0"/>
          <c:tx>
            <c:v>NOx_in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'[grafy_data_beton be1.xlsb.xlsx]hourly'!$C$4:$C$27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'[grafy_data_beton be1.xlsb.xlsx]hourly'!$K$4:$K$27</c:f>
              <c:numCache>
                <c:formatCode>#,##0.00</c:formatCode>
                <c:ptCount val="24"/>
                <c:pt idx="0">
                  <c:v>33.239397321428591</c:v>
                </c:pt>
                <c:pt idx="1">
                  <c:v>28.123293515358384</c:v>
                </c:pt>
                <c:pt idx="2">
                  <c:v>26.726614261650784</c:v>
                </c:pt>
                <c:pt idx="3">
                  <c:v>23.787705848949432</c:v>
                </c:pt>
                <c:pt idx="4">
                  <c:v>20.856035934868046</c:v>
                </c:pt>
                <c:pt idx="5">
                  <c:v>25.606879677605054</c:v>
                </c:pt>
                <c:pt idx="6">
                  <c:v>46.383163554046405</c:v>
                </c:pt>
                <c:pt idx="7">
                  <c:v>63.241036414565784</c:v>
                </c:pt>
                <c:pt idx="8">
                  <c:v>58.392991990846944</c:v>
                </c:pt>
                <c:pt idx="9">
                  <c:v>59.632410051399035</c:v>
                </c:pt>
                <c:pt idx="10">
                  <c:v>62.913025210083738</c:v>
                </c:pt>
                <c:pt idx="11">
                  <c:v>44.923137475400644</c:v>
                </c:pt>
                <c:pt idx="12">
                  <c:v>45.67005988023945</c:v>
                </c:pt>
                <c:pt idx="13">
                  <c:v>39.634320987654277</c:v>
                </c:pt>
                <c:pt idx="14">
                  <c:v>33.534921739130425</c:v>
                </c:pt>
                <c:pt idx="15">
                  <c:v>36.251865565366039</c:v>
                </c:pt>
                <c:pt idx="16">
                  <c:v>41.054177639454181</c:v>
                </c:pt>
                <c:pt idx="17">
                  <c:v>39.103627063473773</c:v>
                </c:pt>
                <c:pt idx="18">
                  <c:v>50.778508364312167</c:v>
                </c:pt>
                <c:pt idx="19">
                  <c:v>55.673754084967122</c:v>
                </c:pt>
                <c:pt idx="20">
                  <c:v>40.627359819667554</c:v>
                </c:pt>
                <c:pt idx="21">
                  <c:v>33.936573426573425</c:v>
                </c:pt>
                <c:pt idx="22">
                  <c:v>32.864372716199831</c:v>
                </c:pt>
                <c:pt idx="23">
                  <c:v>32.05282885431388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CDA-4A0E-A283-91415DE974ED}"/>
            </c:ext>
          </c:extLst>
        </c:ser>
        <c:ser>
          <c:idx val="0"/>
          <c:order val="1"/>
          <c:tx>
            <c:v>NOx_out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'[grafy_data_beton be1.xlsb.xlsx]hourly'!$C$4:$C$27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'[grafy_data_beton be1.xlsb.xlsx]hourly'!$J$4:$J$27</c:f>
              <c:numCache>
                <c:formatCode>#,##0.00</c:formatCode>
                <c:ptCount val="24"/>
                <c:pt idx="0">
                  <c:v>32.094475446428461</c:v>
                </c:pt>
                <c:pt idx="1">
                  <c:v>26.812599544937463</c:v>
                </c:pt>
                <c:pt idx="2">
                  <c:v>25.530769230769188</c:v>
                </c:pt>
                <c:pt idx="3">
                  <c:v>22.48574673480973</c:v>
                </c:pt>
                <c:pt idx="4">
                  <c:v>19.623076923076919</c:v>
                </c:pt>
                <c:pt idx="5">
                  <c:v>24.227518710420242</c:v>
                </c:pt>
                <c:pt idx="6">
                  <c:v>48.13234295415959</c:v>
                </c:pt>
                <c:pt idx="7">
                  <c:v>58.683585434173374</c:v>
                </c:pt>
                <c:pt idx="8">
                  <c:v>43.923112128146535</c:v>
                </c:pt>
                <c:pt idx="9">
                  <c:v>43.282838378069854</c:v>
                </c:pt>
                <c:pt idx="10">
                  <c:v>32.142296918767549</c:v>
                </c:pt>
                <c:pt idx="11">
                  <c:v>17.478183862805722</c:v>
                </c:pt>
                <c:pt idx="12">
                  <c:v>18.691531223267738</c:v>
                </c:pt>
                <c:pt idx="13">
                  <c:v>16.506948853615501</c:v>
                </c:pt>
                <c:pt idx="14">
                  <c:v>14.489704347826075</c:v>
                </c:pt>
                <c:pt idx="15">
                  <c:v>17.861150669324996</c:v>
                </c:pt>
                <c:pt idx="16">
                  <c:v>20.808139813263246</c:v>
                </c:pt>
                <c:pt idx="17">
                  <c:v>22.796000930016326</c:v>
                </c:pt>
                <c:pt idx="18">
                  <c:v>43.081273234200935</c:v>
                </c:pt>
                <c:pt idx="19">
                  <c:v>55.065257352941131</c:v>
                </c:pt>
                <c:pt idx="20">
                  <c:v>39.812989574528011</c:v>
                </c:pt>
                <c:pt idx="21">
                  <c:v>32.965081585081677</c:v>
                </c:pt>
                <c:pt idx="22">
                  <c:v>31.817235079171695</c:v>
                </c:pt>
                <c:pt idx="23">
                  <c:v>30.880952380952422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CDA-4A0E-A283-91415DE9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01550464"/>
        <c:axId val="-1561579280"/>
      </c:scatterChart>
      <c:valAx>
        <c:axId val="-1501550464"/>
        <c:scaling>
          <c:orientation val="minMax"/>
          <c:max val="2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5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561579280"/>
        <c:crosses val="autoZero"/>
        <c:crossBetween val="midCat"/>
        <c:majorUnit val="2"/>
      </c:valAx>
      <c:valAx>
        <c:axId val="-156157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50">
                    <a:solidFill>
                      <a:sysClr val="windowText" lastClr="000000"/>
                    </a:solidFill>
                  </a:rPr>
                  <a:t>Concentration / ppbv</a:t>
                </a:r>
              </a:p>
            </c:rich>
          </c:tx>
          <c:layout>
            <c:manualLayout>
              <c:xMode val="edge"/>
              <c:yMode val="edge"/>
              <c:x val="1.8128120755294522E-2"/>
              <c:y val="0.3459183028332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501550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F68-A8B5-4C51-AF39-2EB318DAC497}" type="datetimeFigureOut">
              <a:rPr lang="cs-CZ" smtClean="0"/>
              <a:t>14. 11. 2021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2BCD-79D2-432C-BC3D-1777E57A66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41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F68-A8B5-4C51-AF39-2EB318DAC497}" type="datetimeFigureOut">
              <a:rPr lang="cs-CZ" smtClean="0"/>
              <a:t>14. 11. 2021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2BCD-79D2-432C-BC3D-1777E57A66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85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F68-A8B5-4C51-AF39-2EB318DAC497}" type="datetimeFigureOut">
              <a:rPr lang="cs-CZ" smtClean="0"/>
              <a:t>14. 11. 2021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2BCD-79D2-432C-BC3D-1777E57A66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94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F68-A8B5-4C51-AF39-2EB318DAC497}" type="datetimeFigureOut">
              <a:rPr lang="cs-CZ" smtClean="0"/>
              <a:t>14. 11. 2021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2BCD-79D2-432C-BC3D-1777E57A66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49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F68-A8B5-4C51-AF39-2EB318DAC497}" type="datetimeFigureOut">
              <a:rPr lang="cs-CZ" smtClean="0"/>
              <a:t>14. 11. 2021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2BCD-79D2-432C-BC3D-1777E57A66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10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F68-A8B5-4C51-AF39-2EB318DAC497}" type="datetimeFigureOut">
              <a:rPr lang="cs-CZ" smtClean="0"/>
              <a:t>14. 11. 2021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2BCD-79D2-432C-BC3D-1777E57A66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36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F68-A8B5-4C51-AF39-2EB318DAC497}" type="datetimeFigureOut">
              <a:rPr lang="cs-CZ" smtClean="0"/>
              <a:t>14. 11. 2021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2BCD-79D2-432C-BC3D-1777E57A66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05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F68-A8B5-4C51-AF39-2EB318DAC497}" type="datetimeFigureOut">
              <a:rPr lang="cs-CZ" smtClean="0"/>
              <a:t>14. 11. 2021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2BCD-79D2-432C-BC3D-1777E57A66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38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F68-A8B5-4C51-AF39-2EB318DAC497}" type="datetimeFigureOut">
              <a:rPr lang="cs-CZ" smtClean="0"/>
              <a:t>14. 11. 2021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2BCD-79D2-432C-BC3D-1777E57A66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67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F68-A8B5-4C51-AF39-2EB318DAC497}" type="datetimeFigureOut">
              <a:rPr lang="cs-CZ" smtClean="0"/>
              <a:t>14. 11. 2021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2BCD-79D2-432C-BC3D-1777E57A66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46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F68-A8B5-4C51-AF39-2EB318DAC497}" type="datetimeFigureOut">
              <a:rPr lang="cs-CZ" smtClean="0"/>
              <a:t>14. 11. 2021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2BCD-79D2-432C-BC3D-1777E57A66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89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2F68-A8B5-4C51-AF39-2EB318DAC497}" type="datetimeFigureOut">
              <a:rPr lang="cs-CZ" smtClean="0"/>
              <a:t>14. 11. 2021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32BCD-79D2-432C-BC3D-1777E57A66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42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earcities.org/resources/ClearCities_reactor_blu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888" y="816295"/>
            <a:ext cx="12908888" cy="58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1"/>
            <a:ext cx="12192000" cy="686196"/>
          </a:xfrm>
          <a:prstGeom prst="rect">
            <a:avLst/>
          </a:prstGeom>
          <a:solidFill>
            <a:srgbClr val="495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88369" y="92294"/>
            <a:ext cx="59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CLEAR CITIES PROJECT</a:t>
            </a:r>
            <a:endParaRPr lang="cs-CZ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" y="70684"/>
            <a:ext cx="666186" cy="544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75" y="130099"/>
            <a:ext cx="1565856" cy="485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1" y="102380"/>
            <a:ext cx="1923745" cy="50304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27786" y="1442434"/>
            <a:ext cx="97364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PROJEKT APLIKOVANÉHO VÝZKUMU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sz="4000" b="1" dirty="0">
                <a:ln w="2857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Využití optimalizovaných fotokatalytických nanokompozitů pro odstraňování zdraví škodlivých látek ze vzduchu </a:t>
            </a:r>
          </a:p>
        </p:txBody>
      </p:sp>
    </p:spTree>
    <p:extLst>
      <p:ext uri="{BB962C8B-B14F-4D97-AF65-F5344CB8AC3E}">
        <p14:creationId xmlns:p14="http://schemas.microsoft.com/office/powerpoint/2010/main" val="30345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686196"/>
          </a:xfrm>
          <a:prstGeom prst="rect">
            <a:avLst/>
          </a:prstGeom>
          <a:solidFill>
            <a:srgbClr val="495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88369" y="92294"/>
            <a:ext cx="59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CLEAR CITIES PROJECT</a:t>
            </a:r>
            <a:endParaRPr lang="cs-CZ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" y="70684"/>
            <a:ext cx="666186" cy="544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75" y="130099"/>
            <a:ext cx="1565856" cy="485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1" y="102380"/>
            <a:ext cx="1923745" cy="503048"/>
          </a:xfrm>
          <a:prstGeom prst="rect">
            <a:avLst/>
          </a:prstGeom>
        </p:spPr>
      </p:pic>
      <p:sp>
        <p:nvSpPr>
          <p:cNvPr id="11" name="Rectangle 5"/>
          <p:cNvSpPr/>
          <p:nvPr/>
        </p:nvSpPr>
        <p:spPr>
          <a:xfrm>
            <a:off x="228600" y="873664"/>
            <a:ext cx="119227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313BFD"/>
                </a:solidFill>
              </a:rPr>
              <a:t>Odstraňování O</a:t>
            </a:r>
            <a:r>
              <a:rPr lang="cs-CZ" sz="2800" b="1" baseline="-25000" dirty="0" smtClean="0">
                <a:solidFill>
                  <a:srgbClr val="313BFD"/>
                </a:solidFill>
              </a:rPr>
              <a:t>3</a:t>
            </a:r>
            <a:r>
              <a:rPr lang="cs-CZ" sz="2800" b="1" dirty="0" smtClean="0">
                <a:solidFill>
                  <a:srgbClr val="313BFD"/>
                </a:solidFill>
              </a:rPr>
              <a:t> v reálných podmínkách – výsledky měření                                  </a:t>
            </a:r>
            <a:r>
              <a:rPr lang="cs-CZ" sz="2400" i="1" dirty="0" smtClean="0">
                <a:solidFill>
                  <a:srgbClr val="313BFD"/>
                </a:solidFill>
              </a:rPr>
              <a:t>FN-NANO® </a:t>
            </a:r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na fasádě </a:t>
            </a:r>
            <a:r>
              <a:rPr lang="cs-CZ" sz="2400" i="1" dirty="0" smtClean="0">
                <a:solidFill>
                  <a:srgbClr val="313BFD"/>
                </a:solidFill>
              </a:rPr>
              <a:t>(září 2021)</a:t>
            </a:r>
            <a:endParaRPr lang="en-US" sz="2400" i="1" dirty="0">
              <a:solidFill>
                <a:srgbClr val="313BFD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5" y="2111022"/>
            <a:ext cx="5055542" cy="4408311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H="1" flipV="1">
            <a:off x="1388370" y="3629297"/>
            <a:ext cx="5265927" cy="90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 flipV="1">
            <a:off x="1388370" y="5521104"/>
            <a:ext cx="5265927" cy="105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Šipka dolů 16"/>
          <p:cNvSpPr/>
          <p:nvPr/>
        </p:nvSpPr>
        <p:spPr>
          <a:xfrm>
            <a:off x="6302765" y="3815281"/>
            <a:ext cx="416459" cy="1566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5594583" y="4348772"/>
            <a:ext cx="86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-83%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427406" y="2730900"/>
            <a:ext cx="42692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</a:rPr>
              <a:t>MIMOŘÁDNÁ ÚČINNOST PŘI ODSTRAŇOVÁNÍ OZONU </a:t>
            </a:r>
            <a:endParaRPr lang="cs-CZ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302765" y="1623664"/>
            <a:ext cx="562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PŘEMĚNA NA KYSLÍK</a:t>
            </a:r>
            <a:endParaRPr lang="cs-CZ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0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686196"/>
          </a:xfrm>
          <a:prstGeom prst="rect">
            <a:avLst/>
          </a:prstGeom>
          <a:solidFill>
            <a:srgbClr val="495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88369" y="92294"/>
            <a:ext cx="59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CLEAR CITIES PROJECT</a:t>
            </a:r>
            <a:endParaRPr lang="cs-CZ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" y="70684"/>
            <a:ext cx="666186" cy="544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75" y="130099"/>
            <a:ext cx="1565856" cy="485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1" y="102380"/>
            <a:ext cx="1923745" cy="50304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1092" y="1504043"/>
            <a:ext cx="11501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4952FD"/>
                </a:solidFill>
              </a:rPr>
              <a:t>Výsledky výzkumu jednoznačně prokazují využitelnost fotokatalytické technologie FN </a:t>
            </a:r>
            <a:r>
              <a:rPr lang="cs-CZ" sz="2400" b="1" dirty="0" smtClean="0">
                <a:solidFill>
                  <a:srgbClr val="4952FD"/>
                </a:solidFill>
              </a:rPr>
              <a:t>NANO</a:t>
            </a:r>
            <a:r>
              <a:rPr lang="cs-CZ" sz="2400" dirty="0" smtClean="0">
                <a:solidFill>
                  <a:srgbClr val="313BFD"/>
                </a:solidFill>
              </a:rPr>
              <a:t>®</a:t>
            </a:r>
            <a:r>
              <a:rPr lang="cs-CZ" sz="2400" b="1" dirty="0" smtClean="0">
                <a:solidFill>
                  <a:srgbClr val="4952FD"/>
                </a:solidFill>
              </a:rPr>
              <a:t> </a:t>
            </a:r>
            <a:r>
              <a:rPr lang="cs-CZ" sz="2400" b="1" dirty="0" smtClean="0">
                <a:solidFill>
                  <a:srgbClr val="4952FD"/>
                </a:solidFill>
              </a:rPr>
              <a:t>jako efektivní řešení environmentálních problémů s kvalitou znečištěného ovzduší.</a:t>
            </a:r>
          </a:p>
          <a:p>
            <a:endParaRPr lang="cs-CZ" sz="2400" b="1" dirty="0">
              <a:solidFill>
                <a:srgbClr val="4952FD"/>
              </a:solidFill>
            </a:endParaRPr>
          </a:p>
          <a:p>
            <a:r>
              <a:rPr lang="cs-CZ" sz="2400" b="1" dirty="0" smtClean="0">
                <a:solidFill>
                  <a:srgbClr val="4952FD"/>
                </a:solidFill>
              </a:rPr>
              <a:t>Porovnávací testy ukázaly, že výsledky testů v reálném prostředí ukazují pro technologii FN </a:t>
            </a:r>
            <a:r>
              <a:rPr lang="cs-CZ" sz="2400" b="1" dirty="0" smtClean="0">
                <a:solidFill>
                  <a:srgbClr val="4952FD"/>
                </a:solidFill>
              </a:rPr>
              <a:t>NANO</a:t>
            </a:r>
            <a:r>
              <a:rPr lang="cs-CZ" sz="2400" dirty="0" smtClean="0">
                <a:solidFill>
                  <a:srgbClr val="313BFD"/>
                </a:solidFill>
              </a:rPr>
              <a:t>®</a:t>
            </a:r>
            <a:r>
              <a:rPr lang="cs-CZ" sz="2400" b="1" dirty="0" smtClean="0">
                <a:solidFill>
                  <a:srgbClr val="4952FD"/>
                </a:solidFill>
              </a:rPr>
              <a:t> </a:t>
            </a:r>
            <a:r>
              <a:rPr lang="cs-CZ" sz="2400" b="1" dirty="0" smtClean="0">
                <a:solidFill>
                  <a:srgbClr val="4952FD"/>
                </a:solidFill>
              </a:rPr>
              <a:t>ještě vyšší účinnosti, než velmi slibné testy v laboratoři provedené podle ISO metod.</a:t>
            </a:r>
          </a:p>
          <a:p>
            <a:endParaRPr lang="cs-CZ" sz="2400" b="1" dirty="0">
              <a:solidFill>
                <a:srgbClr val="4952FD"/>
              </a:solidFill>
            </a:endParaRPr>
          </a:p>
          <a:p>
            <a:r>
              <a:rPr lang="cs-CZ" sz="2400" b="1" dirty="0" smtClean="0">
                <a:solidFill>
                  <a:srgbClr val="4952FD"/>
                </a:solidFill>
              </a:rPr>
              <a:t>Pro praktické využití lze pro technologii FN </a:t>
            </a:r>
            <a:r>
              <a:rPr lang="cs-CZ" sz="2400" b="1" dirty="0" smtClean="0">
                <a:solidFill>
                  <a:srgbClr val="4952FD"/>
                </a:solidFill>
              </a:rPr>
              <a:t>NANO</a:t>
            </a:r>
            <a:r>
              <a:rPr lang="cs-CZ" sz="2400" dirty="0" smtClean="0">
                <a:solidFill>
                  <a:srgbClr val="313BFD"/>
                </a:solidFill>
              </a:rPr>
              <a:t>®</a:t>
            </a:r>
            <a:r>
              <a:rPr lang="cs-CZ" sz="2400" b="1" dirty="0" smtClean="0">
                <a:solidFill>
                  <a:srgbClr val="4952FD"/>
                </a:solidFill>
              </a:rPr>
              <a:t> </a:t>
            </a:r>
            <a:r>
              <a:rPr lang="cs-CZ" sz="2400" b="1" dirty="0" smtClean="0">
                <a:solidFill>
                  <a:srgbClr val="4952FD"/>
                </a:solidFill>
              </a:rPr>
              <a:t>garantovat, že účinnost v reálném prostředí bude vyšší než jsou účinnosti stanovené v laboratoři podle ISO metod. </a:t>
            </a:r>
          </a:p>
          <a:p>
            <a:endParaRPr lang="cs-CZ" sz="2400" b="1" dirty="0">
              <a:solidFill>
                <a:srgbClr val="4952FD"/>
              </a:solidFill>
            </a:endParaRPr>
          </a:p>
          <a:p>
            <a:r>
              <a:rPr lang="cs-CZ" sz="2400" b="1" dirty="0" smtClean="0">
                <a:solidFill>
                  <a:srgbClr val="4952FD"/>
                </a:solidFill>
              </a:rPr>
              <a:t>V brzké době na základě našeho výzkumu vypracujeme metodologii pro posuzování environmentálních efektů fotokatalytických ploch prakticky v jakékoli konkrétní zástavbě. </a:t>
            </a:r>
            <a:endParaRPr lang="cs-CZ" sz="2800" b="1" dirty="0">
              <a:solidFill>
                <a:srgbClr val="4952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4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686196"/>
          </a:xfrm>
          <a:prstGeom prst="rect">
            <a:avLst/>
          </a:prstGeom>
          <a:solidFill>
            <a:srgbClr val="495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88369" y="92294"/>
            <a:ext cx="59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CLEAR CITIES PROJECT</a:t>
            </a:r>
            <a:endParaRPr lang="cs-CZ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" y="70684"/>
            <a:ext cx="666186" cy="544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75" y="130099"/>
            <a:ext cx="1565856" cy="485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1" y="102380"/>
            <a:ext cx="1923745" cy="503048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255600" y="1678005"/>
            <a:ext cx="1168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4400" b="1" dirty="0" smtClean="0">
                <a:solidFill>
                  <a:srgbClr val="4952FD"/>
                </a:solidFill>
              </a:rPr>
              <a:t>Děkuji za pozornost!</a:t>
            </a:r>
          </a:p>
          <a:p>
            <a:pPr algn="ctr">
              <a:spcAft>
                <a:spcPts val="600"/>
              </a:spcAft>
            </a:pPr>
            <a:endParaRPr lang="cs-CZ" sz="2800" b="1" dirty="0" smtClean="0">
              <a:solidFill>
                <a:srgbClr val="4952FD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cs-CZ" sz="3200" b="1" dirty="0" smtClean="0">
                <a:solidFill>
                  <a:srgbClr val="4952FD"/>
                </a:solidFill>
              </a:rPr>
              <a:t>Pavel Šefl</a:t>
            </a:r>
          </a:p>
          <a:p>
            <a:pPr algn="ctr">
              <a:spcAft>
                <a:spcPts val="600"/>
              </a:spcAft>
            </a:pPr>
            <a:r>
              <a:rPr lang="cs-CZ" sz="3200" b="1" dirty="0" smtClean="0">
                <a:solidFill>
                  <a:srgbClr val="4952FD"/>
                </a:solidFill>
              </a:rPr>
              <a:t>Advanced Materials-JTJ s.r.o.</a:t>
            </a:r>
          </a:p>
          <a:p>
            <a:pPr algn="ctr">
              <a:spcAft>
                <a:spcPts val="600"/>
              </a:spcAft>
            </a:pPr>
            <a:r>
              <a:rPr lang="cs-CZ" sz="3200" b="1" dirty="0" smtClean="0">
                <a:solidFill>
                  <a:srgbClr val="4952FD"/>
                </a:solidFill>
              </a:rPr>
              <a:t>pavel.sefl@advancedmaterials1.com</a:t>
            </a:r>
            <a:endParaRPr lang="en-US" sz="2800" b="1" dirty="0">
              <a:solidFill>
                <a:srgbClr val="4952FD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94185" y="5716801"/>
            <a:ext cx="10773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>
                <a:solidFill>
                  <a:srgbClr val="4952FD"/>
                </a:solidFill>
              </a:rPr>
              <a:t>Tento projekt byl realizován za finanční podpory z prostředků státního rozpočtu prostřednictvím Ministerstva průmyslu a obchodu (TRIO FV 40209)</a:t>
            </a:r>
            <a:endParaRPr lang="cs-CZ" b="1" dirty="0">
              <a:solidFill>
                <a:srgbClr val="4952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8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686196"/>
          </a:xfrm>
          <a:prstGeom prst="rect">
            <a:avLst/>
          </a:prstGeom>
          <a:solidFill>
            <a:srgbClr val="495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88369" y="92294"/>
            <a:ext cx="59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CLEAR CITIES PROJECT</a:t>
            </a:r>
            <a:endParaRPr lang="cs-CZ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" y="70684"/>
            <a:ext cx="666186" cy="544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75" y="130099"/>
            <a:ext cx="1565856" cy="485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1" y="102380"/>
            <a:ext cx="1923745" cy="50304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2552" y="890451"/>
            <a:ext cx="11706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313BFD"/>
                </a:solidFill>
              </a:rPr>
              <a:t>Fotokatalýza je schopna čistit vzduch   od široké škály polutantů.</a:t>
            </a:r>
            <a:endParaRPr lang="cs-CZ" sz="5400" b="1" dirty="0">
              <a:solidFill>
                <a:srgbClr val="313BFD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2552" y="2849031"/>
            <a:ext cx="11706896" cy="3816429"/>
          </a:xfrm>
          <a:prstGeom prst="rect">
            <a:avLst/>
          </a:prstGeom>
          <a:solidFill>
            <a:srgbClr val="4952FD"/>
          </a:solidFill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Ano, ale:</a:t>
            </a:r>
            <a:endParaRPr lang="cs-CZ" sz="3200" b="1" dirty="0" smtClean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bg1"/>
                </a:solidFill>
              </a:rPr>
              <a:t>S jakou účinností a praktickou využitelností?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bg1"/>
                </a:solidFill>
              </a:rPr>
              <a:t>Za jakých podmínek?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bg1"/>
                </a:solidFill>
              </a:rPr>
              <a:t>Jak se vypořádá se směsmi různých látek?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bg1"/>
                </a:solidFill>
              </a:rPr>
              <a:t>Problém meziproduktů?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bg1"/>
                </a:solidFill>
              </a:rPr>
              <a:t>Je fotokatalýza využitelná jako efektivní environmentální technologie?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</a:rPr>
              <a:t>Jak hodnotit konkrétní produkty z hlediska jejich praktické využitelnosti</a:t>
            </a:r>
            <a:r>
              <a:rPr lang="cs-CZ" sz="2800" b="1" dirty="0" smtClean="0">
                <a:solidFill>
                  <a:schemeClr val="bg1"/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endParaRPr lang="cs-CZ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686196"/>
          </a:xfrm>
          <a:prstGeom prst="rect">
            <a:avLst/>
          </a:prstGeom>
          <a:solidFill>
            <a:srgbClr val="495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88369" y="92294"/>
            <a:ext cx="59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CLEAR CITIES PROJECT</a:t>
            </a:r>
            <a:endParaRPr lang="cs-CZ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" y="70684"/>
            <a:ext cx="666186" cy="544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75" y="130099"/>
            <a:ext cx="1565856" cy="485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1" y="102380"/>
            <a:ext cx="1923745" cy="5030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70524" y="1686873"/>
            <a:ext cx="11450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cs-CZ" sz="4400" b="1" dirty="0" smtClean="0">
                <a:solidFill>
                  <a:srgbClr val="4952FD"/>
                </a:solidFill>
              </a:rPr>
              <a:t>Hlavní cíl projektu: </a:t>
            </a:r>
          </a:p>
          <a:p>
            <a:pPr>
              <a:spcAft>
                <a:spcPts val="2400"/>
              </a:spcAft>
            </a:pPr>
            <a:r>
              <a:rPr lang="cs-CZ" sz="4000" b="1" dirty="0" smtClean="0">
                <a:solidFill>
                  <a:srgbClr val="4952FD"/>
                </a:solidFill>
              </a:rPr>
              <a:t>vypracování </a:t>
            </a:r>
            <a:r>
              <a:rPr lang="cs-CZ" sz="4000" b="1" dirty="0">
                <a:solidFill>
                  <a:srgbClr val="4952FD"/>
                </a:solidFill>
              </a:rPr>
              <a:t>kvantitativní metodologie </a:t>
            </a:r>
            <a:r>
              <a:rPr lang="cs-CZ" sz="4000" b="1" dirty="0" smtClean="0">
                <a:solidFill>
                  <a:srgbClr val="4952FD"/>
                </a:solidFill>
              </a:rPr>
              <a:t>pro </a:t>
            </a:r>
            <a:r>
              <a:rPr lang="cs-CZ" sz="4000" b="1" dirty="0">
                <a:solidFill>
                  <a:srgbClr val="4952FD"/>
                </a:solidFill>
              </a:rPr>
              <a:t>stanovení účinnosti fotokatalytické technologie při čištění </a:t>
            </a:r>
            <a:r>
              <a:rPr lang="cs-CZ" sz="4000" b="1" dirty="0" smtClean="0">
                <a:solidFill>
                  <a:srgbClr val="4952FD"/>
                </a:solidFill>
              </a:rPr>
              <a:t>vzduchu pro </a:t>
            </a:r>
            <a:r>
              <a:rPr lang="cs-CZ" sz="4000" b="1" dirty="0">
                <a:solidFill>
                  <a:srgbClr val="4952FD"/>
                </a:solidFill>
              </a:rPr>
              <a:t>odstraňování imisí v exteriéru i pro čištění vzduchu v interiérech budov. </a:t>
            </a:r>
          </a:p>
        </p:txBody>
      </p:sp>
    </p:spTree>
    <p:extLst>
      <p:ext uri="{BB962C8B-B14F-4D97-AF65-F5344CB8AC3E}">
        <p14:creationId xmlns:p14="http://schemas.microsoft.com/office/powerpoint/2010/main" val="17794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686196"/>
          </a:xfrm>
          <a:prstGeom prst="rect">
            <a:avLst/>
          </a:prstGeom>
          <a:solidFill>
            <a:srgbClr val="495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88369" y="92294"/>
            <a:ext cx="59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CLEAR CITIES PROJECT</a:t>
            </a:r>
            <a:endParaRPr lang="cs-CZ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" y="70684"/>
            <a:ext cx="666186" cy="544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75" y="130099"/>
            <a:ext cx="1565856" cy="485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1" y="102380"/>
            <a:ext cx="1923745" cy="5030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45472" y="915106"/>
            <a:ext cx="115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4952FD"/>
                </a:solidFill>
              </a:rPr>
              <a:t>Byla vybudována unikátní měřící aparatura pro přesné měření fotokatalytické účinnosti různých materiálů s využitím různých typů fotokatalytických reaktorů a za různých procesních parametrů pro jednotlivé polutanty a jejich směsi.</a:t>
            </a:r>
            <a:endParaRPr lang="cs-CZ" sz="2400" b="1" dirty="0">
              <a:solidFill>
                <a:srgbClr val="4952FD"/>
              </a:solidFill>
            </a:endParaRPr>
          </a:p>
        </p:txBody>
      </p:sp>
      <p:pic>
        <p:nvPicPr>
          <p:cNvPr id="9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361092" y="2070166"/>
            <a:ext cx="8267178" cy="3356441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739" y="1924935"/>
            <a:ext cx="2717284" cy="364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218211" y="4588668"/>
            <a:ext cx="56671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Aparatura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umožňuje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stanovení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vlivu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následujících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procesních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parametrů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</a:rPr>
              <a:t>Charakter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proudění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vzduchu</a:t>
            </a:r>
            <a:r>
              <a:rPr lang="en-US" b="1" dirty="0">
                <a:solidFill>
                  <a:srgbClr val="000000"/>
                </a:solidFill>
              </a:rPr>
              <a:t> (</a:t>
            </a:r>
            <a:r>
              <a:rPr lang="en-US" b="1" dirty="0" err="1">
                <a:solidFill>
                  <a:srgbClr val="000000"/>
                </a:solidFill>
              </a:rPr>
              <a:t>laminární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nebo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turbulentní</a:t>
            </a:r>
            <a:r>
              <a:rPr lang="en-US" b="1" dirty="0">
                <a:solidFill>
                  <a:srgbClr val="000000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</a:rPr>
              <a:t>Vlnové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délky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světla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</a:rPr>
              <a:t>Intenzity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světla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</a:rPr>
              <a:t>Složení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směsí</a:t>
            </a:r>
            <a:r>
              <a:rPr lang="en-US" b="1" dirty="0">
                <a:solidFill>
                  <a:srgbClr val="000000"/>
                </a:solidFill>
              </a:rPr>
              <a:t> (</a:t>
            </a:r>
            <a:r>
              <a:rPr lang="en-US" b="1" dirty="0" err="1">
                <a:solidFill>
                  <a:srgbClr val="000000"/>
                </a:solidFill>
              </a:rPr>
              <a:t>koncentrace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polutantů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vlhkost</a:t>
            </a:r>
            <a:r>
              <a:rPr lang="en-US" b="1" dirty="0">
                <a:solidFill>
                  <a:srgbClr val="00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473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686196"/>
          </a:xfrm>
          <a:prstGeom prst="rect">
            <a:avLst/>
          </a:prstGeom>
          <a:solidFill>
            <a:srgbClr val="495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88369" y="92294"/>
            <a:ext cx="59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CLEAR CITIES PROJECT</a:t>
            </a:r>
            <a:endParaRPr lang="cs-CZ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" y="70684"/>
            <a:ext cx="666186" cy="544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75" y="130099"/>
            <a:ext cx="1565856" cy="485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1" y="102380"/>
            <a:ext cx="1923745" cy="503048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118827" y="1056225"/>
            <a:ext cx="1195434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3200" b="1" dirty="0" smtClean="0">
                <a:solidFill>
                  <a:srgbClr val="4952FD"/>
                </a:solidFill>
              </a:rPr>
              <a:t>Byly zkoumáno přes tisíc </a:t>
            </a:r>
            <a:r>
              <a:rPr lang="cs-CZ" sz="3200" b="1" dirty="0" smtClean="0">
                <a:solidFill>
                  <a:srgbClr val="4952FD"/>
                </a:solidFill>
              </a:rPr>
              <a:t>vzorků fotoaktivních </a:t>
            </a:r>
            <a:r>
              <a:rPr lang="cs-CZ" sz="3200" b="1" dirty="0" smtClean="0">
                <a:solidFill>
                  <a:srgbClr val="4952FD"/>
                </a:solidFill>
              </a:rPr>
              <a:t>nátěrů s různými druhy fotokatalyzátorů, včetně dopovaných, a jejich směsmi.</a:t>
            </a:r>
            <a:r>
              <a:rPr lang="cs-CZ" sz="2800" b="1" dirty="0" smtClean="0">
                <a:solidFill>
                  <a:srgbClr val="4952FD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endParaRPr lang="cs-CZ" sz="1600" b="1" dirty="0" smtClean="0">
              <a:solidFill>
                <a:srgbClr val="4952FD"/>
              </a:solidFill>
            </a:endParaRPr>
          </a:p>
          <a:p>
            <a:pPr>
              <a:spcAft>
                <a:spcPts val="1800"/>
              </a:spcAft>
            </a:pPr>
            <a:r>
              <a:rPr lang="cs-CZ" sz="2800" b="1" dirty="0" smtClean="0">
                <a:solidFill>
                  <a:srgbClr val="4952FD"/>
                </a:solidFill>
              </a:rPr>
              <a:t>Bylo </a:t>
            </a:r>
            <a:r>
              <a:rPr lang="cs-CZ" sz="2800" b="1" dirty="0" smtClean="0">
                <a:solidFill>
                  <a:srgbClr val="4952FD"/>
                </a:solidFill>
              </a:rPr>
              <a:t>zjištěno, že: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4952FD"/>
                </a:solidFill>
              </a:rPr>
              <a:t>Použité dopanty dokáží selektivně zlepšit účinnost povrchu, ale celkově obvykle dochází ke zhoršení.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4952FD"/>
                </a:solidFill>
              </a:rPr>
              <a:t>Struktura / přístupnost povrchu hrají zásadní roli pro správnou funkci povrchu. Povrchy na bázi FN NANO2  poskytují nejlepší a nejstabilnější výsledky.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4952FD"/>
                </a:solidFill>
              </a:rPr>
              <a:t>Pigmentace fotokatalytických kompozic neovlivňuje zásadně účinnost.</a:t>
            </a:r>
            <a:endParaRPr lang="en-US" sz="2800" b="1" dirty="0">
              <a:solidFill>
                <a:srgbClr val="4952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686196"/>
          </a:xfrm>
          <a:prstGeom prst="rect">
            <a:avLst/>
          </a:prstGeom>
          <a:solidFill>
            <a:srgbClr val="495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88369" y="92294"/>
            <a:ext cx="59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CLEAR CITIES PROJECT</a:t>
            </a:r>
            <a:endParaRPr lang="cs-CZ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" y="70684"/>
            <a:ext cx="666186" cy="544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75" y="130099"/>
            <a:ext cx="1565856" cy="485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1" y="102380"/>
            <a:ext cx="1923745" cy="503048"/>
          </a:xfrm>
          <a:prstGeom prst="rect">
            <a:avLst/>
          </a:prstGeom>
        </p:spPr>
      </p:pic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23525"/>
            <a:ext cx="5780382" cy="43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6" y="2023524"/>
            <a:ext cx="5801534" cy="44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8600" y="3521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cs-CZ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4264" y="6446344"/>
            <a:ext cx="110514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Závislost konstant </a:t>
            </a:r>
            <a:r>
              <a:rPr kumimoji="0" lang="cs-CZ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k</a:t>
            </a:r>
            <a:r>
              <a:rPr kumimoji="0" lang="cs-C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 a </a:t>
            </a:r>
            <a:r>
              <a:rPr kumimoji="0" lang="cs-CZ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K</a:t>
            </a:r>
            <a:r>
              <a:rPr kumimoji="0" lang="cs-C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cs-C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Langmuir–</a:t>
            </a:r>
            <a:r>
              <a:rPr kumimoji="0" lang="cs-C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Hinshelwoodova mechanismu na degradaci NO při různé intensitě UV světla </a:t>
            </a:r>
            <a:r>
              <a:rPr kumimoji="0" lang="cs-CZ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I </a:t>
            </a:r>
            <a:r>
              <a:rPr kumimoji="0" lang="cs-C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pro FN NANO</a:t>
            </a:r>
            <a:r>
              <a:rPr kumimoji="0" lang="cs-CZ" alt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®</a:t>
            </a:r>
            <a:r>
              <a:rPr kumimoji="0" lang="cs-C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2 a P25.</a:t>
            </a:r>
            <a:endParaRPr kumimoji="0" lang="cs-CZ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5964560" y="1532985"/>
            <a:ext cx="6140422" cy="493685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4"/>
          <p:cNvSpPr txBox="1"/>
          <p:nvPr/>
        </p:nvSpPr>
        <p:spPr>
          <a:xfrm>
            <a:off x="269221" y="807807"/>
            <a:ext cx="1175071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 err="1" smtClean="0">
                <a:solidFill>
                  <a:srgbClr val="4952FD"/>
                </a:solidFill>
              </a:rPr>
              <a:t>Morfologie</a:t>
            </a:r>
            <a:r>
              <a:rPr lang="en-US" sz="1900" b="1" u="sng" dirty="0" smtClean="0">
                <a:solidFill>
                  <a:srgbClr val="4952FD"/>
                </a:solidFill>
              </a:rPr>
              <a:t> a </a:t>
            </a:r>
            <a:r>
              <a:rPr lang="en-US" sz="1900" b="1" u="sng" dirty="0" err="1" smtClean="0">
                <a:solidFill>
                  <a:srgbClr val="4952FD"/>
                </a:solidFill>
              </a:rPr>
              <a:t>struktura</a:t>
            </a:r>
            <a:r>
              <a:rPr lang="en-US" sz="1900" b="1" u="sng" dirty="0" smtClean="0">
                <a:solidFill>
                  <a:srgbClr val="4952FD"/>
                </a:solidFill>
              </a:rPr>
              <a:t> </a:t>
            </a:r>
            <a:r>
              <a:rPr lang="en-US" sz="1900" b="1" u="sng" dirty="0" err="1" smtClean="0">
                <a:solidFill>
                  <a:srgbClr val="4952FD"/>
                </a:solidFill>
              </a:rPr>
              <a:t>fotokatalytick</a:t>
            </a:r>
            <a:r>
              <a:rPr lang="cs-CZ" sz="1900" b="1" u="sng" dirty="0" smtClean="0">
                <a:solidFill>
                  <a:srgbClr val="4952FD"/>
                </a:solidFill>
              </a:rPr>
              <a:t>é vrstvy hraje zásadní roli pro účinnost při odstraňování zplodin ze vzduchu</a:t>
            </a:r>
            <a:r>
              <a:rPr lang="cs-CZ" dirty="0" smtClean="0">
                <a:solidFill>
                  <a:srgbClr val="4952FD"/>
                </a:solidFill>
              </a:rPr>
              <a:t>. </a:t>
            </a:r>
          </a:p>
          <a:p>
            <a:r>
              <a:rPr lang="cs-CZ" dirty="0">
                <a:solidFill>
                  <a:srgbClr val="4952FD"/>
                </a:solidFill>
              </a:rPr>
              <a:t>D</a:t>
            </a:r>
            <a:r>
              <a:rPr lang="cs-CZ" dirty="0" smtClean="0">
                <a:solidFill>
                  <a:srgbClr val="4952FD"/>
                </a:solidFill>
              </a:rPr>
              <a:t>íky vynikající přístupnosti povrchu </a:t>
            </a:r>
            <a:r>
              <a:rPr lang="cs-CZ" dirty="0" err="1" smtClean="0">
                <a:solidFill>
                  <a:srgbClr val="4952FD"/>
                </a:solidFill>
              </a:rPr>
              <a:t>fotokatalyzátoru</a:t>
            </a:r>
            <a:r>
              <a:rPr lang="cs-CZ" dirty="0" smtClean="0">
                <a:solidFill>
                  <a:srgbClr val="4952FD"/>
                </a:solidFill>
              </a:rPr>
              <a:t> </a:t>
            </a:r>
            <a:r>
              <a:rPr lang="cs-CZ" dirty="0" smtClean="0">
                <a:solidFill>
                  <a:srgbClr val="4952FD"/>
                </a:solidFill>
              </a:rPr>
              <a:t>FN NANO® </a:t>
            </a:r>
            <a:r>
              <a:rPr lang="cs-CZ" dirty="0" smtClean="0">
                <a:solidFill>
                  <a:srgbClr val="4952FD"/>
                </a:solidFill>
              </a:rPr>
              <a:t>2 kompozit </a:t>
            </a:r>
            <a:r>
              <a:rPr lang="cs-CZ" dirty="0">
                <a:solidFill>
                  <a:srgbClr val="4952FD"/>
                </a:solidFill>
              </a:rPr>
              <a:t>má o </a:t>
            </a:r>
            <a:r>
              <a:rPr lang="cs-CZ" dirty="0" smtClean="0">
                <a:solidFill>
                  <a:srgbClr val="4952FD"/>
                </a:solidFill>
              </a:rPr>
              <a:t>mnoho vyšší účinnost a jeho povrch odstraňuje adsorbované  </a:t>
            </a:r>
            <a:r>
              <a:rPr lang="cs-CZ" dirty="0" smtClean="0">
                <a:solidFill>
                  <a:srgbClr val="4952FD"/>
                </a:solidFill>
              </a:rPr>
              <a:t>zplodiny mnohem </a:t>
            </a:r>
            <a:r>
              <a:rPr lang="cs-CZ" dirty="0" smtClean="0">
                <a:solidFill>
                  <a:srgbClr val="4952FD"/>
                </a:solidFill>
              </a:rPr>
              <a:t>rychleji než uznávaný TiO</a:t>
            </a:r>
            <a:r>
              <a:rPr lang="cs-CZ" baseline="-25000" dirty="0" smtClean="0">
                <a:solidFill>
                  <a:srgbClr val="4952FD"/>
                </a:solidFill>
              </a:rPr>
              <a:t>2</a:t>
            </a:r>
            <a:r>
              <a:rPr lang="cs-CZ" dirty="0" smtClean="0">
                <a:solidFill>
                  <a:srgbClr val="4952FD"/>
                </a:solidFill>
              </a:rPr>
              <a:t> fotokatalytický standard  Aeroxide P25. </a:t>
            </a:r>
          </a:p>
          <a:p>
            <a:r>
              <a:rPr lang="cs-CZ" b="1" dirty="0" smtClean="0">
                <a:solidFill>
                  <a:srgbClr val="4952FD"/>
                </a:solidFill>
              </a:rPr>
              <a:t>FN </a:t>
            </a:r>
            <a:r>
              <a:rPr lang="cs-CZ" b="1" dirty="0" smtClean="0">
                <a:solidFill>
                  <a:srgbClr val="4952FD"/>
                </a:solidFill>
              </a:rPr>
              <a:t>NANO</a:t>
            </a:r>
            <a:r>
              <a:rPr lang="cs-CZ" dirty="0" smtClean="0">
                <a:solidFill>
                  <a:srgbClr val="4952FD"/>
                </a:solidFill>
              </a:rPr>
              <a:t>®</a:t>
            </a:r>
            <a:r>
              <a:rPr lang="cs-CZ" b="1" dirty="0" smtClean="0">
                <a:solidFill>
                  <a:srgbClr val="4952FD"/>
                </a:solidFill>
              </a:rPr>
              <a:t> </a:t>
            </a:r>
            <a:r>
              <a:rPr lang="cs-CZ" b="1" dirty="0" smtClean="0">
                <a:solidFill>
                  <a:srgbClr val="4952FD"/>
                </a:solidFill>
              </a:rPr>
              <a:t>2 ke své funkci potřebuje o mnoho nižší intenzity světla!</a:t>
            </a:r>
            <a:endParaRPr lang="en-US" b="1" dirty="0">
              <a:solidFill>
                <a:srgbClr val="4952FD"/>
              </a:solidFill>
            </a:endParaRPr>
          </a:p>
        </p:txBody>
      </p:sp>
      <p:pic>
        <p:nvPicPr>
          <p:cNvPr id="17" name="Obrázek 16" descr="Obsah obrázku kreslení, modrá, podepsat&#10;&#10;Popis byl vytvořen automaticky">
            <a:extLst>
              <a:ext uri="{FF2B5EF4-FFF2-40B4-BE49-F238E27FC236}">
                <a16:creationId xmlns="" xmlns:a16="http://schemas.microsoft.com/office/drawing/2014/main" id="{9C7E51CF-2657-E342-9A3A-BB7F1DD7C6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18" y="2514064"/>
            <a:ext cx="953744" cy="484887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7168905" y="2724370"/>
            <a:ext cx="76200" cy="833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7207005" y="2835714"/>
            <a:ext cx="98670" cy="122193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3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686196"/>
          </a:xfrm>
          <a:prstGeom prst="rect">
            <a:avLst/>
          </a:prstGeom>
          <a:solidFill>
            <a:srgbClr val="495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88369" y="92294"/>
            <a:ext cx="59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CLEAR CITIES PROJECT</a:t>
            </a:r>
            <a:endParaRPr lang="cs-CZ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" y="70684"/>
            <a:ext cx="666186" cy="544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75" y="130099"/>
            <a:ext cx="1565856" cy="485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1" y="102380"/>
            <a:ext cx="1923745" cy="503048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361092" y="1924911"/>
            <a:ext cx="118309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>
                <a:solidFill>
                  <a:srgbClr val="4952FD"/>
                </a:solidFill>
              </a:rPr>
              <a:t>Měření </a:t>
            </a:r>
            <a:r>
              <a:rPr lang="cs-CZ" sz="2400" b="1" dirty="0" smtClean="0">
                <a:solidFill>
                  <a:srgbClr val="4952FD"/>
                </a:solidFill>
              </a:rPr>
              <a:t>modelových polutantů</a:t>
            </a:r>
            <a:r>
              <a:rPr lang="cs-CZ" sz="2400" b="1" dirty="0" smtClean="0">
                <a:solidFill>
                  <a:srgbClr val="4952FD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endParaRPr lang="cs-CZ" sz="1600" b="1" dirty="0" smtClean="0">
              <a:solidFill>
                <a:srgbClr val="4952FD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52FD"/>
                </a:solidFill>
              </a:rPr>
              <a:t>NO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52FD"/>
                </a:solidFill>
              </a:rPr>
              <a:t>NO</a:t>
            </a:r>
            <a:r>
              <a:rPr lang="en-US" sz="2400" b="1" baseline="-25000" dirty="0">
                <a:solidFill>
                  <a:srgbClr val="4952FD"/>
                </a:solidFill>
              </a:rPr>
              <a:t>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4952FD"/>
                </a:solidFill>
              </a:rPr>
              <a:t>Acetaldehyd</a:t>
            </a:r>
            <a:endParaRPr lang="en-US" sz="2400" b="1" dirty="0">
              <a:solidFill>
                <a:srgbClr val="4952FD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4952FD"/>
                </a:solidFill>
              </a:rPr>
              <a:t>Ozon</a:t>
            </a:r>
            <a:endParaRPr lang="en-US" sz="2400" b="1" dirty="0" smtClean="0">
              <a:solidFill>
                <a:srgbClr val="4952FD"/>
              </a:solidFill>
            </a:endParaRPr>
          </a:p>
          <a:p>
            <a:pPr>
              <a:spcAft>
                <a:spcPts val="600"/>
              </a:spcAft>
            </a:pPr>
            <a:endParaRPr lang="cs-CZ" sz="2000" dirty="0" smtClean="0">
              <a:solidFill>
                <a:srgbClr val="4952FD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4952FD"/>
                </a:solidFill>
              </a:rPr>
              <a:t>Využity 2 typy reaktorů – ISO reaktor a reaktor ve formě modelového města (laminární i turbulentní proudění - „</a:t>
            </a:r>
            <a:r>
              <a:rPr lang="cs-CZ" sz="2000" dirty="0" err="1" smtClean="0">
                <a:solidFill>
                  <a:srgbClr val="4952FD"/>
                </a:solidFill>
              </a:rPr>
              <a:t>Citireactor</a:t>
            </a:r>
            <a:r>
              <a:rPr lang="cs-CZ" sz="2000" dirty="0" smtClean="0">
                <a:solidFill>
                  <a:srgbClr val="4952FD"/>
                </a:solidFill>
              </a:rPr>
              <a:t>“)</a:t>
            </a:r>
          </a:p>
          <a:p>
            <a:pPr>
              <a:spcAft>
                <a:spcPts val="600"/>
              </a:spcAft>
            </a:pPr>
            <a:r>
              <a:rPr lang="cs-CZ" sz="2000" u="sng" dirty="0" smtClean="0">
                <a:solidFill>
                  <a:srgbClr val="4952FD"/>
                </a:solidFill>
              </a:rPr>
              <a:t>ISO reaktor</a:t>
            </a:r>
            <a:r>
              <a:rPr lang="cs-CZ" sz="2000" dirty="0" smtClean="0">
                <a:solidFill>
                  <a:srgbClr val="4952FD"/>
                </a:solidFill>
              </a:rPr>
              <a:t>: fundamentální stanovení vlastností </a:t>
            </a:r>
            <a:r>
              <a:rPr lang="cs-CZ" sz="2000" dirty="0" err="1" smtClean="0">
                <a:solidFill>
                  <a:srgbClr val="4952FD"/>
                </a:solidFill>
              </a:rPr>
              <a:t>fotokatal</a:t>
            </a:r>
            <a:r>
              <a:rPr lang="cs-CZ" sz="2000" dirty="0" smtClean="0">
                <a:solidFill>
                  <a:srgbClr val="4952FD"/>
                </a:solidFill>
              </a:rPr>
              <a:t>. Povrchů a procesních parametrů</a:t>
            </a:r>
          </a:p>
          <a:p>
            <a:pPr>
              <a:spcAft>
                <a:spcPts val="600"/>
              </a:spcAft>
            </a:pPr>
            <a:r>
              <a:rPr lang="cs-CZ" sz="2000" u="sng" dirty="0" err="1" smtClean="0">
                <a:solidFill>
                  <a:srgbClr val="4952FD"/>
                </a:solidFill>
              </a:rPr>
              <a:t>Citireactor</a:t>
            </a:r>
            <a:r>
              <a:rPr lang="cs-CZ" sz="2000" u="sng" dirty="0" smtClean="0">
                <a:solidFill>
                  <a:srgbClr val="4952FD"/>
                </a:solidFill>
              </a:rPr>
              <a:t>:</a:t>
            </a:r>
            <a:r>
              <a:rPr lang="cs-CZ" sz="2000" dirty="0" smtClean="0">
                <a:solidFill>
                  <a:srgbClr val="4952FD"/>
                </a:solidFill>
              </a:rPr>
              <a:t> stanovení úbytku polutantů na zmenšenině konkrétní, či modelové části města za různých procesních podmínek</a:t>
            </a:r>
          </a:p>
          <a:p>
            <a:pPr>
              <a:spcAft>
                <a:spcPts val="600"/>
              </a:spcAft>
            </a:pPr>
            <a:endParaRPr lang="en-US" sz="2400" b="1" dirty="0">
              <a:solidFill>
                <a:srgbClr val="4952FD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45472" y="970804"/>
            <a:ext cx="115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4952FD"/>
                </a:solidFill>
              </a:rPr>
              <a:t>Systematický </a:t>
            </a:r>
            <a:r>
              <a:rPr lang="cs-CZ" sz="2800" b="1" dirty="0">
                <a:solidFill>
                  <a:srgbClr val="4952FD"/>
                </a:solidFill>
              </a:rPr>
              <a:t>experimentální výzkum odstraňování polutantů ze vzduchu pomocí fotokatalýzy a analýza </a:t>
            </a:r>
            <a:r>
              <a:rPr lang="cs-CZ" sz="2800" b="1" dirty="0" smtClean="0">
                <a:solidFill>
                  <a:srgbClr val="4952FD"/>
                </a:solidFill>
              </a:rPr>
              <a:t>dat</a:t>
            </a:r>
            <a:endParaRPr lang="cs-CZ" sz="2800" b="1" dirty="0">
              <a:solidFill>
                <a:srgbClr val="4952FD"/>
              </a:solidFill>
            </a:endParaRPr>
          </a:p>
        </p:txBody>
      </p:sp>
      <p:pic>
        <p:nvPicPr>
          <p:cNvPr id="11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78" y="2935734"/>
            <a:ext cx="3176674" cy="159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52" y="1767011"/>
            <a:ext cx="4762713" cy="222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5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686196"/>
          </a:xfrm>
          <a:prstGeom prst="rect">
            <a:avLst/>
          </a:prstGeom>
          <a:solidFill>
            <a:srgbClr val="495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88369" y="92294"/>
            <a:ext cx="59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CLEAR CITIES PROJECT</a:t>
            </a:r>
            <a:endParaRPr lang="cs-CZ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" y="70684"/>
            <a:ext cx="666186" cy="544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75" y="130099"/>
            <a:ext cx="1565856" cy="485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1" y="102380"/>
            <a:ext cx="1923745" cy="5030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45472" y="1057411"/>
            <a:ext cx="115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4952FD"/>
                </a:solidFill>
              </a:rPr>
              <a:t>Měření v laboratorních i reálných podmínkách venkovního </a:t>
            </a:r>
            <a:r>
              <a:rPr lang="cs-CZ" sz="2800" b="1" dirty="0" smtClean="0">
                <a:solidFill>
                  <a:srgbClr val="4952FD"/>
                </a:solidFill>
              </a:rPr>
              <a:t>prostředí</a:t>
            </a:r>
            <a:endParaRPr lang="cs-CZ" sz="2800" b="1" dirty="0">
              <a:solidFill>
                <a:srgbClr val="4952FD"/>
              </a:solidFill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345472" y="2021627"/>
            <a:ext cx="11680800" cy="2246769"/>
          </a:xfrm>
          <a:prstGeom prst="rect">
            <a:avLst/>
          </a:prstGeom>
          <a:solidFill>
            <a:srgbClr val="4952FD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Doposud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byly </a:t>
            </a:r>
            <a:r>
              <a:rPr lang="en-US" sz="2400" b="1" dirty="0" err="1" smtClean="0">
                <a:solidFill>
                  <a:schemeClr val="bg1"/>
                </a:solidFill>
              </a:rPr>
              <a:t>změřeny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kritické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modelové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směsi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NO+NO2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Acetaldehyd</a:t>
            </a:r>
            <a:r>
              <a:rPr lang="en-US" sz="2400" b="1" dirty="0">
                <a:solidFill>
                  <a:schemeClr val="bg1"/>
                </a:solidFill>
              </a:rPr>
              <a:t> + NO + NO2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Ozon</a:t>
            </a:r>
            <a:r>
              <a:rPr lang="en-US" sz="2400" b="1" dirty="0">
                <a:solidFill>
                  <a:schemeClr val="bg1"/>
                </a:solidFill>
              </a:rPr>
              <a:t> + </a:t>
            </a:r>
            <a:r>
              <a:rPr lang="en-US" sz="2400" b="1" dirty="0" err="1">
                <a:solidFill>
                  <a:schemeClr val="bg1"/>
                </a:solidFill>
              </a:rPr>
              <a:t>Acetaldehyd</a:t>
            </a:r>
            <a:r>
              <a:rPr lang="en-US" sz="2400" b="1" dirty="0">
                <a:solidFill>
                  <a:schemeClr val="bg1"/>
                </a:solidFill>
              </a:rPr>
              <a:t> + NO + NO2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Prachové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částice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2" y="4946323"/>
            <a:ext cx="3094623" cy="140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40" y="4604868"/>
            <a:ext cx="3074035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8" descr="Obsah obrázku text&#10;&#10;Popis vygenerován s velmi vysokou mírou spolehlivosti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11" y="2389940"/>
            <a:ext cx="2956820" cy="4220504"/>
          </a:xfrm>
          <a:prstGeom prst="rect">
            <a:avLst/>
          </a:prstGeom>
        </p:spPr>
      </p:pic>
      <p:sp>
        <p:nvSpPr>
          <p:cNvPr id="13" name="Rectangle 1"/>
          <p:cNvSpPr/>
          <p:nvPr/>
        </p:nvSpPr>
        <p:spPr>
          <a:xfrm>
            <a:off x="7345117" y="5091950"/>
            <a:ext cx="18569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cs-CZ" sz="2000" b="1" dirty="0">
                <a:solidFill>
                  <a:prstClr val="black"/>
                </a:solidFill>
                <a:ea typeface="Times New Roman"/>
              </a:rPr>
              <a:t>V</a:t>
            </a:r>
            <a:r>
              <a:rPr lang="cs-CZ" sz="2000" b="1" dirty="0" smtClean="0">
                <a:solidFill>
                  <a:prstClr val="black"/>
                </a:solidFill>
                <a:ea typeface="Times New Roman"/>
              </a:rPr>
              <a:t>enkovní reaktor – aktivní plocha 200x vzorek v ISO reaktoru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329884" y="638140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ISO reaktor</a:t>
            </a:r>
            <a:endParaRPr lang="en-US" sz="2000" b="1" dirty="0"/>
          </a:p>
        </p:txBody>
      </p:sp>
      <p:sp>
        <p:nvSpPr>
          <p:cNvPr id="15" name="TextBox 7"/>
          <p:cNvSpPr txBox="1"/>
          <p:nvPr/>
        </p:nvSpPr>
        <p:spPr>
          <a:xfrm>
            <a:off x="4020855" y="6350622"/>
            <a:ext cx="341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cs-CZ" sz="2000" b="1" dirty="0">
                <a:solidFill>
                  <a:prstClr val="black"/>
                </a:solidFill>
                <a:ea typeface="Times New Roman"/>
              </a:rPr>
              <a:t>Reaktor </a:t>
            </a:r>
            <a:r>
              <a:rPr lang="cs-CZ" sz="2000" b="1" dirty="0" smtClean="0">
                <a:solidFill>
                  <a:prstClr val="black"/>
                </a:solidFill>
                <a:ea typeface="Times New Roman"/>
              </a:rPr>
              <a:t>- </a:t>
            </a:r>
            <a:r>
              <a:rPr lang="cs-CZ" sz="2000" b="1" dirty="0" smtClean="0"/>
              <a:t>Model města-gen I.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9336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686196"/>
          </a:xfrm>
          <a:prstGeom prst="rect">
            <a:avLst/>
          </a:prstGeom>
          <a:solidFill>
            <a:srgbClr val="495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88369" y="92294"/>
            <a:ext cx="59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CLEAR CITIES PROJECT</a:t>
            </a:r>
            <a:endParaRPr lang="cs-CZ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2" y="70684"/>
            <a:ext cx="666186" cy="544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75" y="130099"/>
            <a:ext cx="1565856" cy="485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1" y="102380"/>
            <a:ext cx="1923745" cy="503048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64655" y="832728"/>
            <a:ext cx="120378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313BFD"/>
                </a:solidFill>
              </a:rPr>
              <a:t>Odstraňování NOx v reálných podmínkách – dlouhodobé výsledky měření                               </a:t>
            </a:r>
            <a:r>
              <a:rPr lang="cs-CZ" sz="2400" i="1" dirty="0" smtClean="0">
                <a:solidFill>
                  <a:srgbClr val="313BFD"/>
                </a:solidFill>
              </a:rPr>
              <a:t>FN-NANO® na betonu (září 2021)</a:t>
            </a:r>
            <a:endParaRPr lang="en-US" sz="2400" i="1" dirty="0">
              <a:solidFill>
                <a:srgbClr val="313BFD"/>
              </a:solidFill>
            </a:endParaRPr>
          </a:p>
        </p:txBody>
      </p:sp>
      <p:graphicFrame>
        <p:nvGraphicFramePr>
          <p:cNvPr id="12" name="Graf 1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7A98FE5-4E1A-4A61-82B3-7704510442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222566"/>
              </p:ext>
            </p:extLst>
          </p:nvPr>
        </p:nvGraphicFramePr>
        <p:xfrm>
          <a:off x="6141156" y="1851378"/>
          <a:ext cx="6311919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362CBC9-4E7B-4559-B6BD-83F67536A4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619108"/>
              </p:ext>
            </p:extLst>
          </p:nvPr>
        </p:nvGraphicFramePr>
        <p:xfrm>
          <a:off x="-82529" y="1851378"/>
          <a:ext cx="6099508" cy="351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592668" y="557995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13BFD"/>
                </a:solidFill>
              </a:rPr>
              <a:t>Nejvyšší hodnoty kolem poledne: až 60% odstraněných NOx</a:t>
            </a:r>
            <a:endParaRPr lang="cs-CZ" sz="2800" b="1" dirty="0">
              <a:solidFill>
                <a:srgbClr val="313B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529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655</Words>
  <Application>Microsoft Office PowerPoint</Application>
  <PresentationFormat>Širokoúhlá obrazovka</PresentationFormat>
  <Paragraphs>88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Calibri Light</vt:lpstr>
      <vt:lpstr>Times New Roman</vt:lpstr>
      <vt:lpstr>TimesNewRomanPSMT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Účet Microsoft</dc:creator>
  <cp:lastModifiedBy>Účet Microsoft</cp:lastModifiedBy>
  <cp:revision>48</cp:revision>
  <dcterms:created xsi:type="dcterms:W3CDTF">2021-10-05T14:54:48Z</dcterms:created>
  <dcterms:modified xsi:type="dcterms:W3CDTF">2021-11-14T21:04:51Z</dcterms:modified>
</cp:coreProperties>
</file>