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8" r:id="rId1"/>
    <p:sldMasterId id="2147483681" r:id="rId2"/>
    <p:sldMasterId id="2147483693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48"/>
  </p:notesMasterIdLst>
  <p:handoutMasterIdLst>
    <p:handoutMasterId r:id="rId49"/>
  </p:handoutMasterIdLst>
  <p:sldIdLst>
    <p:sldId id="452" r:id="rId8"/>
    <p:sldId id="488" r:id="rId9"/>
    <p:sldId id="489" r:id="rId10"/>
    <p:sldId id="490" r:id="rId11"/>
    <p:sldId id="491" r:id="rId12"/>
    <p:sldId id="449" r:id="rId13"/>
    <p:sldId id="476" r:id="rId14"/>
    <p:sldId id="477" r:id="rId15"/>
    <p:sldId id="478" r:id="rId16"/>
    <p:sldId id="479" r:id="rId17"/>
    <p:sldId id="480" r:id="rId18"/>
    <p:sldId id="459" r:id="rId19"/>
    <p:sldId id="450" r:id="rId20"/>
    <p:sldId id="483" r:id="rId21"/>
    <p:sldId id="482" r:id="rId22"/>
    <p:sldId id="451" r:id="rId23"/>
    <p:sldId id="453" r:id="rId24"/>
    <p:sldId id="484" r:id="rId25"/>
    <p:sldId id="485" r:id="rId26"/>
    <p:sldId id="454" r:id="rId27"/>
    <p:sldId id="455" r:id="rId28"/>
    <p:sldId id="456" r:id="rId29"/>
    <p:sldId id="457" r:id="rId30"/>
    <p:sldId id="458" r:id="rId31"/>
    <p:sldId id="462" r:id="rId32"/>
    <p:sldId id="463" r:id="rId33"/>
    <p:sldId id="464" r:id="rId34"/>
    <p:sldId id="465" r:id="rId35"/>
    <p:sldId id="466" r:id="rId36"/>
    <p:sldId id="468" r:id="rId37"/>
    <p:sldId id="467" r:id="rId38"/>
    <p:sldId id="470" r:id="rId39"/>
    <p:sldId id="471" r:id="rId40"/>
    <p:sldId id="472" r:id="rId41"/>
    <p:sldId id="473" r:id="rId42"/>
    <p:sldId id="474" r:id="rId43"/>
    <p:sldId id="475" r:id="rId44"/>
    <p:sldId id="486" r:id="rId45"/>
    <p:sldId id="487" r:id="rId46"/>
    <p:sldId id="481" r:id="rId47"/>
  </p:sldIdLst>
  <p:sldSz cx="9144000" cy="6858000" type="screen4x3"/>
  <p:notesSz cx="6950075" cy="9236075"/>
  <p:custDataLst>
    <p:tags r:id="rId5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1FE7"/>
    <a:srgbClr val="339966"/>
    <a:srgbClr val="00CC99"/>
    <a:srgbClr val="000099"/>
    <a:srgbClr val="00CC66"/>
    <a:srgbClr val="009900"/>
    <a:srgbClr val="00006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046" autoAdjust="0"/>
    <p:restoredTop sz="91637" autoAdjust="0"/>
  </p:normalViewPr>
  <p:slideViewPr>
    <p:cSldViewPr snapToGrid="0">
      <p:cViewPr>
        <p:scale>
          <a:sx n="90" d="100"/>
          <a:sy n="90" d="100"/>
        </p:scale>
        <p:origin x="-2244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-1908" y="-8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0" tIns="46234" rIns="92470" bIns="46234" numCol="1" anchor="t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14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0" tIns="46234" rIns="92470" bIns="46234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endParaRPr lang="en-US" alt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5700"/>
            <a:ext cx="30114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0" tIns="46234" rIns="92470" bIns="46234" numCol="1" anchor="b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endParaRPr lang="en-US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5700"/>
            <a:ext cx="30114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0" tIns="46234" rIns="92470" bIns="46234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fld id="{6656D30F-7FB1-4DDA-AB6D-A4352FC2F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624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0" tIns="46234" rIns="92470" bIns="46234" numCol="1" anchor="t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14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0" tIns="46234" rIns="92470" bIns="46234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endParaRPr lang="en-US" alt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3738"/>
            <a:ext cx="4618037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87850"/>
            <a:ext cx="5099050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0" tIns="46234" rIns="92470" bIns="462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5700"/>
            <a:ext cx="30114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0" tIns="46234" rIns="92470" bIns="46234" numCol="1" anchor="b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5700"/>
            <a:ext cx="30114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70" tIns="46234" rIns="92470" bIns="46234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fld id="{A11C5BF3-A6E2-4F5B-8D19-DF7377D30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390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C5BF3-A6E2-4F5B-8D19-DF7377D30D2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31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C5BF3-A6E2-4F5B-8D19-DF7377D30D2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31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C5BF3-A6E2-4F5B-8D19-DF7377D30D29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317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C5BF3-A6E2-4F5B-8D19-DF7377D30D2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31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C5BF3-A6E2-4F5B-8D19-DF7377D30D2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317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C5BF3-A6E2-4F5B-8D19-DF7377D30D2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31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C5BF3-A6E2-4F5B-8D19-DF7377D30D29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430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C5BF3-A6E2-4F5B-8D19-DF7377D30D29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430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C5BF3-A6E2-4F5B-8D19-DF7377D30D29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276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The world leader tagline_v2"/>
          <p:cNvPicPr>
            <a:picLocks noChangeAspect="1" noChangeArrowheads="1"/>
          </p:cNvPicPr>
          <p:nvPr/>
        </p:nvPicPr>
        <p:blipFill>
          <a:blip r:embed="rId2" cstate="print"/>
          <a:srcRect l="1279" t="5391" r="5518" b="6471"/>
          <a:stretch>
            <a:fillRect/>
          </a:stretch>
        </p:blipFill>
        <p:spPr bwMode="auto">
          <a:xfrm>
            <a:off x="0" y="5949950"/>
            <a:ext cx="9144000" cy="908050"/>
          </a:xfrm>
          <a:prstGeom prst="rect">
            <a:avLst/>
          </a:prstGeom>
          <a:noFill/>
        </p:spPr>
      </p:pic>
      <p:sp>
        <p:nvSpPr>
          <p:cNvPr id="2283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70200" y="2409825"/>
            <a:ext cx="6054725" cy="1101725"/>
          </a:xfrm>
        </p:spPr>
        <p:txBody>
          <a:bodyPr lIns="91430" rIns="91430"/>
          <a:lstStyle>
            <a:lvl1pPr>
              <a:lnSpc>
                <a:spcPct val="105000"/>
              </a:lnSpc>
              <a:defRPr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28356" name="Rectangle 4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870200" y="3586163"/>
            <a:ext cx="5284788" cy="1879600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0" y="779463"/>
            <a:ext cx="9144000" cy="1587"/>
          </a:xfrm>
          <a:prstGeom prst="line">
            <a:avLst/>
          </a:prstGeom>
          <a:noFill/>
          <a:ln w="57150">
            <a:solidFill>
              <a:srgbClr val="5C81AA"/>
            </a:solidFill>
            <a:round/>
            <a:headEnd/>
            <a:tailEnd/>
          </a:ln>
          <a:effectLst/>
        </p:spPr>
      </p:cxn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1060450" y="2982913"/>
            <a:ext cx="1525588" cy="0"/>
          </a:xfrm>
          <a:prstGeom prst="line">
            <a:avLst/>
          </a:prstGeom>
          <a:noFill/>
          <a:ln w="57150">
            <a:solidFill>
              <a:srgbClr val="5C81AA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057275" y="790575"/>
            <a:ext cx="0" cy="5453063"/>
          </a:xfrm>
          <a:prstGeom prst="line">
            <a:avLst/>
          </a:prstGeom>
          <a:noFill/>
          <a:ln w="57150">
            <a:solidFill>
              <a:srgbClr val="5C81AA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928688" y="6286500"/>
            <a:ext cx="255587" cy="247650"/>
          </a:xfrm>
          <a:prstGeom prst="ellipse">
            <a:avLst/>
          </a:prstGeom>
          <a:solidFill>
            <a:srgbClr val="F51D30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457200" eaLnBrk="1" hangingPunct="1"/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625725" y="2863850"/>
            <a:ext cx="246063" cy="24765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 algn="ctr" defTabSz="457200" eaLnBrk="1" hangingPunct="1"/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228362" name="Picture 3" descr="ThermoFisher_PPT-Logo_032-B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3" y="241300"/>
            <a:ext cx="1860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47625"/>
            <a:ext cx="2109787" cy="60039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4950" y="47625"/>
            <a:ext cx="6180138" cy="60039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13" y="47625"/>
            <a:ext cx="8289925" cy="70008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185863"/>
            <a:ext cx="4144963" cy="4865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2313" y="1185863"/>
            <a:ext cx="4144962" cy="4865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F4640-AFEE-4600-9FE6-D0C9FF8B73F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D547-4358-4784-B61E-0D8A63255AD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0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59CBD-792C-451F-BD22-A4030504E6F4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52D6-231B-4DDF-ACDF-2822026C38B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28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F4400-A061-4380-989B-B18D5E1BF440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D15BC-9EA0-42CE-8220-9DB70CE9E6E4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95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DF2D9-664D-48ED-B69E-BFF805F3DD7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368DE-0B2B-4637-91C9-FA5F125DD6D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98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2C912-D3D8-4CBA-806B-F2F60BD2CB97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E5A16-133F-45A0-BEB0-62B36E392B4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98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C9B3B-DFE0-41CE-BDBD-531F3ED3037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2BB08-98A1-4A93-9930-D301360B400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2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FD1D1-6807-4C86-8EDD-6F10C777E94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3C31-F628-4DF6-B0F4-C6768C014CA7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2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AA2CB-31D1-4C1C-AD94-B803773B1FF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DBC1-BED9-4614-AAD6-D0CC917CD23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46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55AA4-1293-447B-8629-CC58FF51553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F0FEE-BAAD-4362-B815-750E63FBE7D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87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30BC6-C9B0-451C-A0C0-512BB5A25B0E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7194E-1B35-465D-8651-5A4B533BDF0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88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1E5F7-B0FF-4BD4-BB59-4F526A2D47CF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50C52-C225-4FAD-ADF6-CB1001F71369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44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5"/>
          <p:cNvGrpSpPr>
            <a:grpSpLocks/>
          </p:cNvGrpSpPr>
          <p:nvPr/>
        </p:nvGrpSpPr>
        <p:grpSpPr bwMode="auto">
          <a:xfrm>
            <a:off x="0" y="0"/>
            <a:ext cx="9147175" cy="6864350"/>
            <a:chOff x="0" y="0"/>
            <a:chExt cx="5762" cy="4324"/>
          </a:xfrm>
        </p:grpSpPr>
        <p:sp>
          <p:nvSpPr>
            <p:cNvPr id="5" name="Rectangle 123"/>
            <p:cNvSpPr>
              <a:spLocks noChangeArrowheads="1"/>
            </p:cNvSpPr>
            <p:nvPr userDrawn="1"/>
          </p:nvSpPr>
          <p:spPr bwMode="auto">
            <a:xfrm>
              <a:off x="2" y="2"/>
              <a:ext cx="5760" cy="431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" name="Rectangle 124"/>
            <p:cNvSpPr>
              <a:spLocks noChangeArrowheads="1"/>
            </p:cNvSpPr>
            <p:nvPr userDrawn="1"/>
          </p:nvSpPr>
          <p:spPr bwMode="auto">
            <a:xfrm>
              <a:off x="0" y="1510"/>
              <a:ext cx="2112" cy="12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pic>
          <p:nvPicPr>
            <p:cNvPr id="7" name="Picture 125" descr="Therm Fisher Space Final-W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" y="1926"/>
              <a:ext cx="1440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26"/>
            <p:cNvSpPr txBox="1">
              <a:spLocks noChangeArrowheads="1"/>
            </p:cNvSpPr>
            <p:nvPr userDrawn="1"/>
          </p:nvSpPr>
          <p:spPr bwMode="white">
            <a:xfrm>
              <a:off x="370" y="2357"/>
              <a:ext cx="137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00" i="1">
                  <a:solidFill>
                    <a:srgbClr val="FFFFFF"/>
                  </a:solidFill>
                  <a:ea typeface="ＭＳ Ｐゴシック" pitchFamily="34" charset="-128"/>
                </a:rPr>
                <a:t>The world leader in serving science</a:t>
              </a:r>
            </a:p>
          </p:txBody>
        </p:sp>
        <p:sp>
          <p:nvSpPr>
            <p:cNvPr id="9" name="Rectangle 127"/>
            <p:cNvSpPr>
              <a:spLocks noChangeArrowheads="1"/>
            </p:cNvSpPr>
            <p:nvPr userDrawn="1"/>
          </p:nvSpPr>
          <p:spPr bwMode="auto">
            <a:xfrm>
              <a:off x="2112" y="0"/>
              <a:ext cx="3648" cy="150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88" dir="6300013" algn="ctr" rotWithShape="0">
                      <a:schemeClr val="tx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128"/>
            <p:cNvSpPr>
              <a:spLocks noChangeArrowheads="1"/>
            </p:cNvSpPr>
            <p:nvPr userDrawn="1"/>
          </p:nvSpPr>
          <p:spPr bwMode="auto">
            <a:xfrm>
              <a:off x="2112" y="2806"/>
              <a:ext cx="3648" cy="151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88" dir="6300013" algn="ctr" rotWithShape="0">
                      <a:schemeClr val="tx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4303713" y="3028950"/>
            <a:ext cx="3956050" cy="1101725"/>
          </a:xfrm>
        </p:spPr>
        <p:txBody>
          <a:bodyPr lIns="91430" rIns="91430"/>
          <a:lstStyle>
            <a:lvl1pPr algn="ctr">
              <a:lnSpc>
                <a:spcPct val="105000"/>
              </a:lnSpc>
              <a:defRPr b="1"/>
            </a:lvl1pPr>
          </a:lstStyle>
          <a:p>
            <a:pPr lvl="0"/>
            <a:r>
              <a:rPr lang="cs-CZ" altLang="en-US" noProof="0" smtClean="0"/>
              <a:t>Kliknutím lze upravit styl.</a:t>
            </a:r>
            <a:endParaRPr lang="en-US" altLang="en-US" noProof="0" smtClean="0"/>
          </a:p>
        </p:txBody>
      </p:sp>
      <p:sp>
        <p:nvSpPr>
          <p:cNvPr id="4229" name="Rectangle 13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60800" y="4733925"/>
            <a:ext cx="4843463" cy="1879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2000"/>
            </a:lvl1pPr>
          </a:lstStyle>
          <a:p>
            <a:pPr lvl="0"/>
            <a:r>
              <a:rPr lang="cs-CZ" altLang="en-US" noProof="0" smtClean="0"/>
              <a:t>Kliknutím lze upravit styl předlohy.</a:t>
            </a:r>
            <a:endParaRPr lang="en-US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4739789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8998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9571467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34950" y="1185863"/>
            <a:ext cx="4144963" cy="4865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32313" y="1185863"/>
            <a:ext cx="4144962" cy="4865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7723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4669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8300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13096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974007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306746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429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5400"/>
            <a:ext cx="2205037" cy="602615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14313" y="25400"/>
            <a:ext cx="6464300" cy="60261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5110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313" y="25400"/>
            <a:ext cx="8821737" cy="73818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34950" y="1185863"/>
            <a:ext cx="4144963" cy="4865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32313" y="1185863"/>
            <a:ext cx="4144962" cy="4865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4817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313" y="25400"/>
            <a:ext cx="8821737" cy="73818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34950" y="1185863"/>
            <a:ext cx="4144963" cy="4865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32313" y="1185863"/>
            <a:ext cx="4144962" cy="4865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02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214313" y="25400"/>
            <a:ext cx="8821737" cy="73818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34950" y="1185863"/>
            <a:ext cx="4144963" cy="2355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32313" y="1185863"/>
            <a:ext cx="4144962" cy="2355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234950" y="3694113"/>
            <a:ext cx="4144963" cy="2357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532313" y="3694113"/>
            <a:ext cx="4144962" cy="2357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58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F4640-AFEE-4600-9FE6-D0C9FF8B73F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D547-4358-4784-B61E-0D8A63255AD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22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59CBD-792C-451F-BD22-A4030504E6F4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52D6-231B-4DDF-ACDF-2822026C38B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8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950" y="1185863"/>
            <a:ext cx="4144963" cy="4865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2313" y="1185863"/>
            <a:ext cx="4144962" cy="4865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F4400-A061-4380-989B-B18D5E1BF440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D15BC-9EA0-42CE-8220-9DB70CE9E6E4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19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DF2D9-664D-48ED-B69E-BFF805F3DD7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368DE-0B2B-4637-91C9-FA5F125DD6D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19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2C912-D3D8-4CBA-806B-F2F60BD2CB97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E5A16-133F-45A0-BEB0-62B36E392B4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46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C9B3B-DFE0-41CE-BDBD-531F3ED3037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2BB08-98A1-4A93-9930-D301360B400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94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FD1D1-6807-4C86-8EDD-6F10C777E94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3C31-F628-4DF6-B0F4-C6768C014CA7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485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AA2CB-31D1-4C1C-AD94-B803773B1FF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DBC1-BED9-4614-AAD6-D0CC917CD23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26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55AA4-1293-447B-8629-CC58FF51553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F0FEE-BAAD-4362-B815-750E63FBE7D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77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30BC6-C9B0-451C-A0C0-512BB5A25B0E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7194E-1B35-465D-8651-5A4B533BDF0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1E5F7-B0FF-4BD4-BB59-4F526A2D47CF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50C52-C225-4FAD-ADF6-CB1001F71369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F4640-AFEE-4600-9FE6-D0C9FF8B73F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D547-4358-4784-B61E-0D8A63255AD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0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59CBD-792C-451F-BD22-A4030504E6F4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52D6-231B-4DDF-ACDF-2822026C38B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47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F4400-A061-4380-989B-B18D5E1BF440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D15BC-9EA0-42CE-8220-9DB70CE9E6E4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499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DF2D9-664D-48ED-B69E-BFF805F3DD7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368DE-0B2B-4637-91C9-FA5F125DD6D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18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2C912-D3D8-4CBA-806B-F2F60BD2CB97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E5A16-133F-45A0-BEB0-62B36E392B4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200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C9B3B-DFE0-41CE-BDBD-531F3ED3037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2BB08-98A1-4A93-9930-D301360B400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01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FD1D1-6807-4C86-8EDD-6F10C777E94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3C31-F628-4DF6-B0F4-C6768C014CA7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10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AA2CB-31D1-4C1C-AD94-B803773B1FF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DBC1-BED9-4614-AAD6-D0CC917CD23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602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55AA4-1293-447B-8629-CC58FF51553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F0FEE-BAAD-4362-B815-750E63FBE7D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43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30BC6-C9B0-451C-A0C0-512BB5A25B0E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7194E-1B35-465D-8651-5A4B533BDF0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6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1E5F7-B0FF-4BD4-BB59-4F526A2D47CF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50C52-C225-4FAD-ADF6-CB1001F71369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01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F4640-AFEE-4600-9FE6-D0C9FF8B73F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D547-4358-4784-B61E-0D8A63255AD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10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59CBD-792C-451F-BD22-A4030504E6F4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52D6-231B-4DDF-ACDF-2822026C38B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5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F4400-A061-4380-989B-B18D5E1BF440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D15BC-9EA0-42CE-8220-9DB70CE9E6E4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426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DF2D9-664D-48ED-B69E-BFF805F3DD7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368DE-0B2B-4637-91C9-FA5F125DD6D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22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2C912-D3D8-4CBA-806B-F2F60BD2CB97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E5A16-133F-45A0-BEB0-62B36E392B4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822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C9B3B-DFE0-41CE-BDBD-531F3ED3037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2BB08-98A1-4A93-9930-D301360B400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78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FD1D1-6807-4C86-8EDD-6F10C777E94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3C31-F628-4DF6-B0F4-C6768C014CA7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15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AA2CB-31D1-4C1C-AD94-B803773B1FF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DBC1-BED9-4614-AAD6-D0CC917CD23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98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55AA4-1293-447B-8629-CC58FF51553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F0FEE-BAAD-4362-B815-750E63FBE7D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982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30BC6-C9B0-451C-A0C0-512BB5A25B0E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7194E-1B35-465D-8651-5A4B533BDF0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7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1E5F7-B0FF-4BD4-BB59-4F526A2D47CF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50C52-C225-4FAD-ADF6-CB1001F71369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049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F4640-AFEE-4600-9FE6-D0C9FF8B73F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D547-4358-4784-B61E-0D8A63255AD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849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59CBD-792C-451F-BD22-A4030504E6F4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52D6-231B-4DDF-ACDF-2822026C38B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537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F4400-A061-4380-989B-B18D5E1BF440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D15BC-9EA0-42CE-8220-9DB70CE9E6E4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01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DF2D9-664D-48ED-B69E-BFF805F3DD7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368DE-0B2B-4637-91C9-FA5F125DD6D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453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2C912-D3D8-4CBA-806B-F2F60BD2CB97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E5A16-133F-45A0-BEB0-62B36E392B4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194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C9B3B-DFE0-41CE-BDBD-531F3ED3037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2BB08-98A1-4A93-9930-D301360B400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319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FD1D1-6807-4C86-8EDD-6F10C777E94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3C31-F628-4DF6-B0F4-C6768C014CA7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043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AA2CB-31D1-4C1C-AD94-B803773B1FF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DBC1-BED9-4614-AAD6-D0CC917CD23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907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55AA4-1293-447B-8629-CC58FF51553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F0FEE-BAAD-4362-B815-750E63FBE7D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30BC6-C9B0-451C-A0C0-512BB5A25B0E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7194E-1B35-465D-8651-5A4B533BDF0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425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1E5F7-B0FF-4BD4-BB59-4F526A2D47CF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50C52-C225-4FAD-ADF6-CB1001F71369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6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330" name="Straight Connector 17"/>
          <p:cNvCxnSpPr>
            <a:cxnSpLocks noChangeShapeType="1"/>
          </p:cNvCxnSpPr>
          <p:nvPr/>
        </p:nvCxnSpPr>
        <p:spPr bwMode="auto">
          <a:xfrm rot="10800000" flipV="1">
            <a:off x="0" y="769938"/>
            <a:ext cx="9144000" cy="0"/>
          </a:xfrm>
          <a:prstGeom prst="line">
            <a:avLst/>
          </a:prstGeom>
          <a:noFill/>
          <a:ln w="57150">
            <a:solidFill>
              <a:srgbClr val="5C81AA"/>
            </a:solidFill>
            <a:round/>
            <a:headEnd/>
            <a:tailEnd/>
          </a:ln>
        </p:spPr>
      </p:cxn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4950" y="1185863"/>
            <a:ext cx="8442325" cy="486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265113" y="47625"/>
            <a:ext cx="8289925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16" rIns="4572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  <a:endParaRPr lang="en-US" smtClean="0"/>
          </a:p>
        </p:txBody>
      </p:sp>
      <p:sp>
        <p:nvSpPr>
          <p:cNvPr id="227333" name="Rectangle 5"/>
          <p:cNvSpPr>
            <a:spLocks noChangeArrowheads="1"/>
          </p:cNvSpPr>
          <p:nvPr/>
        </p:nvSpPr>
        <p:spPr bwMode="auto">
          <a:xfrm>
            <a:off x="120650" y="6383338"/>
            <a:ext cx="130968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fld id="{4F5C5F53-3CFA-47DE-A190-FFABE870F9D2}" type="slidenum">
              <a:rPr lang="en-US" sz="1000" b="1"/>
              <a:pPr/>
              <a:t>‹#›</a:t>
            </a:fld>
            <a:endParaRPr lang="en-US" sz="1200" b="1" dirty="0"/>
          </a:p>
        </p:txBody>
      </p:sp>
      <p:sp>
        <p:nvSpPr>
          <p:cNvPr id="227334" name="Line 6"/>
          <p:cNvSpPr>
            <a:spLocks noChangeShapeType="1"/>
          </p:cNvSpPr>
          <p:nvPr/>
        </p:nvSpPr>
        <p:spPr bwMode="auto">
          <a:xfrm>
            <a:off x="-7938" y="6311900"/>
            <a:ext cx="9151938" cy="0"/>
          </a:xfrm>
          <a:prstGeom prst="line">
            <a:avLst/>
          </a:prstGeom>
          <a:noFill/>
          <a:ln w="28575">
            <a:solidFill>
              <a:srgbClr val="4F6F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27335" name="Picture 3" descr="ThermoFisher_PPT-Logo_032-Bk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89863" y="6478588"/>
            <a:ext cx="12319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/>
  </p:transition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0" i="0" u="none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9pPr>
    </p:titleStyle>
    <p:bodyStyle>
      <a:lvl1pPr marL="188913" indent="-188913" algn="l" rtl="0" eaLnBrk="1" fontAlgn="base" hangingPunct="1">
        <a:spcBef>
          <a:spcPct val="0"/>
        </a:spcBef>
        <a:spcAft>
          <a:spcPct val="20000"/>
        </a:spcAft>
        <a:buClr>
          <a:schemeClr val="folHlink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8325" indent="-188913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Font typeface="Arial" pitchFamily="34" charset="0"/>
        <a:buChar char="•"/>
        <a:defRPr b="0" i="0" u="none">
          <a:solidFill>
            <a:schemeClr val="tx1"/>
          </a:solidFill>
          <a:latin typeface="+mn-lt"/>
        </a:defRPr>
      </a:lvl2pPr>
      <a:lvl3pPr marL="923925" indent="-165100" algn="l" rtl="0" eaLnBrk="1" fontAlgn="base" hangingPunct="1">
        <a:spcBef>
          <a:spcPct val="0"/>
        </a:spcBef>
        <a:spcAft>
          <a:spcPct val="20000"/>
        </a:spcAft>
        <a:buClr>
          <a:schemeClr val="hlink"/>
        </a:buClr>
        <a:buFont typeface="Arial" pitchFamily="34" charset="0"/>
        <a:buChar char="•"/>
        <a:defRPr>
          <a:solidFill>
            <a:schemeClr val="tx1"/>
          </a:solidFill>
          <a:latin typeface="+mn-lt"/>
        </a:defRPr>
      </a:lvl3pPr>
      <a:lvl4pPr marL="1317625" indent="-203200" algn="l" rtl="0" eaLnBrk="1" fontAlgn="base" hangingPunct="1">
        <a:spcBef>
          <a:spcPct val="0"/>
        </a:spcBef>
        <a:spcAft>
          <a:spcPct val="20000"/>
        </a:spcAft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4pPr>
      <a:lvl5pPr marL="17160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</a:defRPr>
      </a:lvl5pPr>
      <a:lvl6pPr marL="21732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</a:defRPr>
      </a:lvl6pPr>
      <a:lvl7pPr marL="26304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</a:defRPr>
      </a:lvl7pPr>
      <a:lvl8pPr marL="30876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</a:defRPr>
      </a:lvl8pPr>
      <a:lvl9pPr marL="35448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8A579D-AA80-4708-9BAC-02A57CA4BCC6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012A81-54F5-4E0F-9435-AD56FE7153B7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7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8"/>
          <p:cNvSpPr>
            <a:spLocks noChangeArrowheads="1"/>
          </p:cNvSpPr>
          <p:nvPr/>
        </p:nvSpPr>
        <p:spPr bwMode="auto">
          <a:xfrm>
            <a:off x="0" y="692150"/>
            <a:ext cx="9144000" cy="152400"/>
          </a:xfrm>
          <a:prstGeom prst="rect">
            <a:avLst/>
          </a:prstGeom>
          <a:solidFill>
            <a:srgbClr val="4F6F9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7" name="Rectangle 69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4950" y="1185863"/>
            <a:ext cx="8442325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  <a:endParaRPr lang="en-US" altLang="en-US" smtClean="0"/>
          </a:p>
        </p:txBody>
      </p:sp>
      <p:sp>
        <p:nvSpPr>
          <p:cNvPr id="1029" name="Rectangle 13"/>
          <p:cNvSpPr>
            <a:spLocks noGrp="1" noChangeArrowheads="1"/>
          </p:cNvSpPr>
          <p:nvPr>
            <p:ph type="title"/>
          </p:nvPr>
        </p:nvSpPr>
        <p:spPr bwMode="white">
          <a:xfrm>
            <a:off x="214313" y="25400"/>
            <a:ext cx="882173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5716" rIns="4572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  <a:endParaRPr lang="en-US" altLang="en-US" smtClean="0"/>
          </a:p>
        </p:txBody>
      </p:sp>
      <p:sp>
        <p:nvSpPr>
          <p:cNvPr id="1030" name="Rectangle 14"/>
          <p:cNvSpPr>
            <a:spLocks noChangeArrowheads="1"/>
          </p:cNvSpPr>
          <p:nvPr/>
        </p:nvSpPr>
        <p:spPr bwMode="auto">
          <a:xfrm>
            <a:off x="3921125" y="6448425"/>
            <a:ext cx="130968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799DF786-CCE6-46E5-9DD5-93FCB3A1D78D}" type="slidenum">
              <a:rPr lang="en-US" altLang="en-US" sz="1000" b="1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031" name="Line 70"/>
          <p:cNvSpPr>
            <a:spLocks noChangeShapeType="1"/>
          </p:cNvSpPr>
          <p:nvPr/>
        </p:nvSpPr>
        <p:spPr bwMode="auto">
          <a:xfrm>
            <a:off x="-7938" y="6311900"/>
            <a:ext cx="9151938" cy="0"/>
          </a:xfrm>
          <a:prstGeom prst="line">
            <a:avLst/>
          </a:prstGeom>
          <a:noFill/>
          <a:ln w="28575">
            <a:solidFill>
              <a:srgbClr val="4F6F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32" name="Picture 72" descr="Therm Fisher Space Final-B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6467475"/>
            <a:ext cx="12287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05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ransition>
    <p:fade/>
  </p:transition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9pPr>
    </p:titleStyle>
    <p:bodyStyle>
      <a:lvl1pPr marL="188913" indent="-188913" algn="l" rtl="0" eaLnBrk="1" fontAlgn="base" hangingPunct="1">
        <a:spcBef>
          <a:spcPct val="0"/>
        </a:spcBef>
        <a:spcAft>
          <a:spcPct val="20000"/>
        </a:spcAft>
        <a:buClr>
          <a:schemeClr val="folHlink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68325" indent="-188913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923925" indent="-165100" algn="l" rtl="0" eaLnBrk="1" fontAlgn="base" hangingPunct="1">
        <a:spcBef>
          <a:spcPct val="0"/>
        </a:spcBef>
        <a:spcAft>
          <a:spcPct val="20000"/>
        </a:spcAft>
        <a:buClr>
          <a:schemeClr val="hlink"/>
        </a:buClr>
        <a:buFont typeface="Arial" pitchFamily="34" charset="0"/>
        <a:buChar char="•"/>
        <a:defRPr>
          <a:solidFill>
            <a:schemeClr val="tx1"/>
          </a:solidFill>
          <a:latin typeface="Arial Narrow" pitchFamily="34" charset="0"/>
        </a:defRPr>
      </a:lvl3pPr>
      <a:lvl4pPr marL="1317625" indent="-203200" algn="l" rtl="0" eaLnBrk="1" fontAlgn="base" hangingPunct="1">
        <a:spcBef>
          <a:spcPct val="0"/>
        </a:spcBef>
        <a:spcAft>
          <a:spcPct val="20000"/>
        </a:spcAft>
        <a:buFont typeface="Wingdings" pitchFamily="2" charset="2"/>
        <a:buChar char="§"/>
        <a:defRPr sz="1600">
          <a:solidFill>
            <a:schemeClr val="tx1"/>
          </a:solidFill>
          <a:latin typeface="Arial Narrow" pitchFamily="34" charset="0"/>
        </a:defRPr>
      </a:lvl4pPr>
      <a:lvl5pPr marL="1716088" indent="-182563" algn="l" rtl="0" eaLnBrk="1" fontAlgn="base" hangingPunct="1">
        <a:spcBef>
          <a:spcPct val="0"/>
        </a:spcBef>
        <a:spcAft>
          <a:spcPct val="20000"/>
        </a:spcAft>
        <a:buFont typeface="Arial" pitchFamily="34" charset="0"/>
        <a:buChar char="•"/>
        <a:defRPr sz="1500">
          <a:solidFill>
            <a:schemeClr val="tx1"/>
          </a:solidFill>
          <a:latin typeface="Arial Narrow" pitchFamily="34" charset="0"/>
        </a:defRPr>
      </a:lvl5pPr>
      <a:lvl6pPr marL="2173288" indent="-182563" algn="l" rtl="0" eaLnBrk="1" fontAlgn="base" hangingPunct="1">
        <a:spcBef>
          <a:spcPct val="0"/>
        </a:spcBef>
        <a:spcAft>
          <a:spcPct val="20000"/>
        </a:spcAft>
        <a:buFont typeface="Arial" pitchFamily="34" charset="0"/>
        <a:buChar char="•"/>
        <a:defRPr sz="1500">
          <a:solidFill>
            <a:schemeClr val="tx1"/>
          </a:solidFill>
          <a:latin typeface="Arial Narrow" pitchFamily="34" charset="0"/>
        </a:defRPr>
      </a:lvl6pPr>
      <a:lvl7pPr marL="2630488" indent="-182563" algn="l" rtl="0" eaLnBrk="1" fontAlgn="base" hangingPunct="1">
        <a:spcBef>
          <a:spcPct val="0"/>
        </a:spcBef>
        <a:spcAft>
          <a:spcPct val="20000"/>
        </a:spcAft>
        <a:buFont typeface="Arial" pitchFamily="34" charset="0"/>
        <a:buChar char="•"/>
        <a:defRPr sz="1500">
          <a:solidFill>
            <a:schemeClr val="tx1"/>
          </a:solidFill>
          <a:latin typeface="Arial Narrow" pitchFamily="34" charset="0"/>
        </a:defRPr>
      </a:lvl7pPr>
      <a:lvl8pPr marL="3087688" indent="-182563" algn="l" rtl="0" eaLnBrk="1" fontAlgn="base" hangingPunct="1">
        <a:spcBef>
          <a:spcPct val="0"/>
        </a:spcBef>
        <a:spcAft>
          <a:spcPct val="20000"/>
        </a:spcAft>
        <a:buFont typeface="Arial" pitchFamily="34" charset="0"/>
        <a:buChar char="•"/>
        <a:defRPr sz="1500">
          <a:solidFill>
            <a:schemeClr val="tx1"/>
          </a:solidFill>
          <a:latin typeface="Arial Narrow" pitchFamily="34" charset="0"/>
        </a:defRPr>
      </a:lvl8pPr>
      <a:lvl9pPr marL="3544888" indent="-182563" algn="l" rtl="0" eaLnBrk="1" fontAlgn="base" hangingPunct="1">
        <a:spcBef>
          <a:spcPct val="0"/>
        </a:spcBef>
        <a:spcAft>
          <a:spcPct val="20000"/>
        </a:spcAft>
        <a:buFont typeface="Arial" pitchFamily="34" charset="0"/>
        <a:buChar char="•"/>
        <a:defRPr sz="1500">
          <a:solidFill>
            <a:schemeClr val="tx1"/>
          </a:solidFill>
          <a:latin typeface="Arial Narrow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78A579D-AA80-4708-9BAC-02A57CA4BCC6}" type="datetime1">
              <a:rPr lang="cs-CZ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80012A81-54F5-4E0F-9435-AD56FE7153B7}" type="slidenum">
              <a:rPr lang="cs-CZ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8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78A579D-AA80-4708-9BAC-02A57CA4BCC6}" type="datetime1">
              <a:rPr lang="cs-CZ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80012A81-54F5-4E0F-9435-AD56FE7153B7}" type="slidenum">
              <a:rPr lang="cs-CZ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6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78A579D-AA80-4708-9BAC-02A57CA4BCC6}" type="datetime1">
              <a:rPr lang="cs-CZ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80012A81-54F5-4E0F-9435-AD56FE7153B7}" type="slidenum">
              <a:rPr lang="cs-CZ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3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78A579D-AA80-4708-9BAC-02A57CA4BCC6}" type="datetime1">
              <a:rPr lang="cs-CZ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12.11.2021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80012A81-54F5-4E0F-9435-AD56FE7153B7}" type="slidenum">
              <a:rPr lang="cs-CZ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7" Type="http://schemas.microsoft.com/office/2007/relationships/hdphoto" Target="../media/hdphoto3.wdp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jpe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rmofisher.com/order/catalog/product/IQLAADGABFFAHCMBJH?ICID=search-product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7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Obrázek 4" descr="Final_Front_Down_g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01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Obrázek 5" descr="Final_Front_Up_g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4221163"/>
            <a:ext cx="800576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white">
          <a:xfrm>
            <a:off x="155574" y="2501901"/>
            <a:ext cx="8988425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cs-CZ" altLang="en-US" sz="4100" dirty="0" smtClean="0">
                <a:solidFill>
                  <a:srgbClr val="9BBB59">
                    <a:lumMod val="75000"/>
                  </a:srgbClr>
                </a:solidFill>
                <a:latin typeface="Trebuchet MS" pitchFamily="34" charset="0"/>
              </a:rPr>
              <a:t>Kombinace Ramanovy spektroskopie a dalších technik</a:t>
            </a:r>
            <a:endParaRPr lang="en-US" altLang="en-US" sz="4100" dirty="0">
              <a:solidFill>
                <a:srgbClr val="9BBB59">
                  <a:lumMod val="75000"/>
                </a:srgbClr>
              </a:solidFill>
              <a:latin typeface="Trebuchet MS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55575" y="4350161"/>
            <a:ext cx="31901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solidFill>
                  <a:prstClr val="black"/>
                </a:solidFill>
              </a:rPr>
              <a:t>Karel </a:t>
            </a:r>
            <a:r>
              <a:rPr lang="cs-CZ" sz="2400" dirty="0">
                <a:solidFill>
                  <a:prstClr val="black"/>
                </a:solidFill>
              </a:rPr>
              <a:t>Šec</a:t>
            </a:r>
          </a:p>
          <a:p>
            <a:r>
              <a:rPr lang="cs-CZ" sz="2400" dirty="0" smtClean="0">
                <a:solidFill>
                  <a:prstClr val="black"/>
                </a:solidFill>
              </a:rPr>
              <a:t>Nicolet </a:t>
            </a:r>
            <a:r>
              <a:rPr lang="cs-CZ" sz="2400" dirty="0">
                <a:solidFill>
                  <a:prstClr val="black"/>
                </a:solidFill>
              </a:rPr>
              <a:t>CZ</a:t>
            </a:r>
          </a:p>
          <a:p>
            <a:r>
              <a:rPr lang="cs-CZ" sz="2400" dirty="0" smtClean="0">
                <a:solidFill>
                  <a:prstClr val="black"/>
                </a:solidFill>
              </a:rPr>
              <a:t>sec@nicoletcz.cz</a:t>
            </a:r>
            <a:endParaRPr lang="cs-CZ" sz="2400" dirty="0">
              <a:solidFill>
                <a:prstClr val="black"/>
              </a:solidFill>
            </a:endParaRPr>
          </a:p>
        </p:txBody>
      </p:sp>
      <p:sp>
        <p:nvSpPr>
          <p:cNvPr id="2" name="AutoShape 2" descr="Konference pigmenty a poji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13" y="871538"/>
            <a:ext cx="2965881" cy="109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13" y="160338"/>
            <a:ext cx="2965881" cy="56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2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6675" y="25400"/>
            <a:ext cx="8969375" cy="738188"/>
          </a:xfrm>
          <a:noFill/>
          <a:ln/>
        </p:spPr>
        <p:txBody>
          <a:bodyPr/>
          <a:lstStyle/>
          <a:p>
            <a:r>
              <a:rPr lang="cs-CZ" altLang="en-US" dirty="0" smtClean="0"/>
              <a:t>Raman mikroskopie + FT-IR </a:t>
            </a:r>
            <a:r>
              <a:rPr lang="cs-CZ" altLang="en-US" dirty="0" smtClean="0"/>
              <a:t>mikroskopie</a:t>
            </a:r>
            <a:endParaRPr lang="cs-CZ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7" y="938213"/>
            <a:ext cx="8761226" cy="519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997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6675" y="25400"/>
            <a:ext cx="8969375" cy="738188"/>
          </a:xfrm>
          <a:noFill/>
          <a:ln/>
        </p:spPr>
        <p:txBody>
          <a:bodyPr/>
          <a:lstStyle/>
          <a:p>
            <a:r>
              <a:rPr lang="cs-CZ" altLang="en-US" dirty="0" smtClean="0"/>
              <a:t>Raman mikroskopie + FT-IR </a:t>
            </a:r>
            <a:r>
              <a:rPr lang="cs-CZ" altLang="en-US" dirty="0" smtClean="0"/>
              <a:t>mikroskopie</a:t>
            </a:r>
            <a:endParaRPr lang="cs-CZ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947739"/>
            <a:ext cx="4357687" cy="343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7739"/>
            <a:ext cx="4414838" cy="523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5259556"/>
            <a:ext cx="38766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000" b="1" dirty="0" smtClean="0"/>
              <a:t>Vrstva 4: polyamid s Lazuritem, profil vibrace Lazuritu (</a:t>
            </a:r>
            <a:r>
              <a:rPr lang="cs-CZ" sz="2000" b="1" dirty="0" smtClean="0">
                <a:solidFill>
                  <a:srgbClr val="FF0000"/>
                </a:solidFill>
              </a:rPr>
              <a:t>červená</a:t>
            </a:r>
            <a:r>
              <a:rPr lang="cs-CZ" sz="2000" b="1" dirty="0" smtClean="0"/>
              <a:t>)</a:t>
            </a:r>
            <a:endParaRPr lang="cs-CZ" sz="2000" b="1" dirty="0"/>
          </a:p>
        </p:txBody>
      </p:sp>
      <p:sp>
        <p:nvSpPr>
          <p:cNvPr id="2" name="Šipka doprava 1"/>
          <p:cNvSpPr/>
          <p:nvPr/>
        </p:nvSpPr>
        <p:spPr bwMode="auto">
          <a:xfrm rot="5688315">
            <a:off x="1457643" y="4495926"/>
            <a:ext cx="1330616" cy="27752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741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 + XPS / ARXPS</a:t>
            </a:r>
            <a:endParaRPr lang="cs-CZ" altLang="en-US" dirty="0"/>
          </a:p>
        </p:txBody>
      </p:sp>
      <p:sp>
        <p:nvSpPr>
          <p:cNvPr id="3" name="Obdélník 2"/>
          <p:cNvSpPr/>
          <p:nvPr/>
        </p:nvSpPr>
        <p:spPr>
          <a:xfrm>
            <a:off x="0" y="859066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/>
              <a:t>Rentgenová fotoelektronová spektroskopie (</a:t>
            </a:r>
            <a:r>
              <a:rPr lang="cs-CZ" sz="1800" b="1" dirty="0">
                <a:solidFill>
                  <a:srgbClr val="451FE7"/>
                </a:solidFill>
              </a:rPr>
              <a:t>XPS</a:t>
            </a:r>
            <a:r>
              <a:rPr lang="cs-CZ" sz="1800" b="1" dirty="0"/>
              <a:t>: X-</a:t>
            </a:r>
            <a:r>
              <a:rPr lang="cs-CZ" sz="1800" b="1" dirty="0" err="1"/>
              <a:t>ray</a:t>
            </a:r>
            <a:r>
              <a:rPr lang="cs-CZ" sz="1800" b="1" dirty="0"/>
              <a:t> </a:t>
            </a:r>
            <a:r>
              <a:rPr lang="cs-CZ" sz="1800" b="1" dirty="0" err="1"/>
              <a:t>photoelectron</a:t>
            </a:r>
            <a:r>
              <a:rPr lang="cs-CZ" sz="1800" b="1" dirty="0"/>
              <a:t> </a:t>
            </a:r>
            <a:r>
              <a:rPr lang="cs-CZ" sz="1800" b="1" dirty="0" err="1"/>
              <a:t>spectroscopy</a:t>
            </a:r>
            <a:r>
              <a:rPr lang="cs-CZ" sz="1800" b="1" dirty="0"/>
              <a:t>) </a:t>
            </a:r>
          </a:p>
        </p:txBody>
      </p:sp>
      <p:sp>
        <p:nvSpPr>
          <p:cNvPr id="6" name="Obdélník 5"/>
          <p:cNvSpPr/>
          <p:nvPr/>
        </p:nvSpPr>
        <p:spPr>
          <a:xfrm>
            <a:off x="-1" y="1505397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/>
              <a:t>Ú</a:t>
            </a:r>
            <a:r>
              <a:rPr lang="cs-CZ" sz="1800" b="1" dirty="0" smtClean="0"/>
              <a:t>hlově </a:t>
            </a:r>
            <a:r>
              <a:rPr lang="cs-CZ" sz="1800" b="1" dirty="0"/>
              <a:t>závislá fotoelektronová spektroskopie (</a:t>
            </a:r>
            <a:r>
              <a:rPr lang="cs-CZ" sz="1800" b="1" dirty="0">
                <a:solidFill>
                  <a:srgbClr val="451FE7"/>
                </a:solidFill>
              </a:rPr>
              <a:t>ARXPS</a:t>
            </a:r>
            <a:r>
              <a:rPr lang="cs-CZ" sz="1800" b="1" dirty="0"/>
              <a:t>: </a:t>
            </a:r>
            <a:r>
              <a:rPr lang="cs-CZ" sz="1800" b="1" dirty="0" err="1"/>
              <a:t>angle</a:t>
            </a:r>
            <a:r>
              <a:rPr lang="cs-CZ" sz="1800" b="1" dirty="0"/>
              <a:t> </a:t>
            </a:r>
            <a:r>
              <a:rPr lang="cs-CZ" sz="1800" b="1" dirty="0" err="1"/>
              <a:t>resolved</a:t>
            </a:r>
            <a:r>
              <a:rPr lang="cs-CZ" sz="1800" b="1" dirty="0"/>
              <a:t> X-</a:t>
            </a:r>
            <a:r>
              <a:rPr lang="cs-CZ" sz="1800" b="1" dirty="0" err="1"/>
              <a:t>ray</a:t>
            </a:r>
            <a:r>
              <a:rPr lang="cs-CZ" sz="1800" b="1" dirty="0"/>
              <a:t> </a:t>
            </a:r>
            <a:r>
              <a:rPr lang="cs-CZ" sz="1800" b="1" dirty="0" err="1"/>
              <a:t>photoelectron</a:t>
            </a:r>
            <a:r>
              <a:rPr lang="cs-CZ" sz="1800" b="1" dirty="0"/>
              <a:t> </a:t>
            </a:r>
            <a:r>
              <a:rPr lang="cs-CZ" sz="1800" b="1" dirty="0" err="1"/>
              <a:t>spectroscopy</a:t>
            </a:r>
            <a:r>
              <a:rPr lang="cs-CZ" sz="1800" b="1" dirty="0" smtClean="0"/>
              <a:t>)</a:t>
            </a:r>
            <a:endParaRPr lang="cs-CZ" sz="1800" b="1" dirty="0"/>
          </a:p>
        </p:txBody>
      </p:sp>
      <p:sp>
        <p:nvSpPr>
          <p:cNvPr id="12" name="Obdélník 11"/>
          <p:cNvSpPr/>
          <p:nvPr/>
        </p:nvSpPr>
        <p:spPr>
          <a:xfrm>
            <a:off x="447674" y="2227875"/>
            <a:ext cx="86963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Výsledkem je spektrum se specifickými spektrálními čárami – píky. V těchto spektrech je pozice píků jednoznačným specifikem jednotlivých prvků a jejich intenzita (výška, plocha) pak parametrem kvantitativního obsahu daného </a:t>
            </a:r>
            <a:r>
              <a:rPr lang="cs-CZ" sz="2000" b="1" dirty="0">
                <a:solidFill>
                  <a:srgbClr val="FF0000"/>
                </a:solidFill>
              </a:rPr>
              <a:t>prvku</a:t>
            </a:r>
            <a:r>
              <a:rPr lang="cs-CZ" sz="2000" b="1" dirty="0">
                <a:solidFill>
                  <a:srgbClr val="0070C0"/>
                </a:solidFill>
              </a:rPr>
              <a:t>.  </a:t>
            </a:r>
          </a:p>
        </p:txBody>
      </p:sp>
      <p:sp>
        <p:nvSpPr>
          <p:cNvPr id="7" name="Obdélník 6"/>
          <p:cNvSpPr/>
          <p:nvPr/>
        </p:nvSpPr>
        <p:spPr>
          <a:xfrm>
            <a:off x="-2" y="3625872"/>
            <a:ext cx="61775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i="1" dirty="0"/>
              <a:t>E</a:t>
            </a:r>
            <a:r>
              <a:rPr lang="en-US" sz="1600" b="1" i="1" dirty="0" err="1"/>
              <a:t>lemental</a:t>
            </a:r>
            <a:r>
              <a:rPr lang="en-US" sz="1600" b="1" i="1" dirty="0"/>
              <a:t> composition of the surface </a:t>
            </a:r>
            <a:r>
              <a:rPr lang="cs-CZ" sz="1600" b="1" i="1" dirty="0" smtClean="0"/>
              <a:t/>
            </a:r>
            <a:br>
              <a:rPr lang="cs-CZ" sz="1600" b="1" i="1" dirty="0" smtClean="0"/>
            </a:br>
            <a:r>
              <a:rPr lang="en-US" sz="1600" b="1" i="1" dirty="0" smtClean="0"/>
              <a:t>(</a:t>
            </a:r>
            <a:r>
              <a:rPr lang="en-US" sz="1600" b="1" i="1" dirty="0"/>
              <a:t>top 0 –10 nm usually)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i="1" dirty="0"/>
              <a:t>E</a:t>
            </a:r>
            <a:r>
              <a:rPr lang="en-US" sz="1600" b="1" i="1" dirty="0" err="1"/>
              <a:t>mpirical</a:t>
            </a:r>
            <a:r>
              <a:rPr lang="en-US" sz="1600" b="1" i="1" dirty="0"/>
              <a:t> formula of pure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i="1" dirty="0"/>
              <a:t>E</a:t>
            </a:r>
            <a:r>
              <a:rPr lang="en-US" sz="1600" b="1" i="1" dirty="0" err="1"/>
              <a:t>lements</a:t>
            </a:r>
            <a:r>
              <a:rPr lang="en-US" sz="1600" b="1" i="1" dirty="0"/>
              <a:t> that contaminate</a:t>
            </a:r>
            <a:r>
              <a:rPr lang="cs-CZ" sz="1600" b="1" i="1" dirty="0"/>
              <a:t> </a:t>
            </a:r>
            <a:r>
              <a:rPr lang="en-US" sz="1600" b="1" i="1" dirty="0"/>
              <a:t>a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i="1" dirty="0"/>
              <a:t>C</a:t>
            </a:r>
            <a:r>
              <a:rPr lang="en-US" sz="1600" b="1" i="1" dirty="0" err="1"/>
              <a:t>hemical</a:t>
            </a:r>
            <a:r>
              <a:rPr lang="en-US" sz="1600" b="1" i="1" dirty="0"/>
              <a:t> or electronic state of each element in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i="1" dirty="0"/>
              <a:t>U</a:t>
            </a:r>
            <a:r>
              <a:rPr lang="en-US" sz="1600" b="1" i="1" dirty="0" err="1"/>
              <a:t>niformity</a:t>
            </a:r>
            <a:r>
              <a:rPr lang="en-US" sz="1600" b="1" i="1" dirty="0"/>
              <a:t> of elemental composition across the top surface (or line profiling or mapping)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i="1" dirty="0"/>
              <a:t>U</a:t>
            </a:r>
            <a:r>
              <a:rPr lang="en-US" sz="1600" b="1" i="1" dirty="0" err="1"/>
              <a:t>niformity</a:t>
            </a:r>
            <a:r>
              <a:rPr lang="en-US" sz="1600" b="1" i="1" dirty="0"/>
              <a:t> of elemental composition </a:t>
            </a:r>
            <a:r>
              <a:rPr lang="cs-CZ" sz="1600" b="1" i="1" dirty="0" smtClean="0"/>
              <a:t/>
            </a:r>
            <a:br>
              <a:rPr lang="cs-CZ" sz="1600" b="1" i="1" dirty="0" smtClean="0"/>
            </a:br>
            <a:r>
              <a:rPr lang="cs-CZ" sz="1600" b="1" i="1" dirty="0" smtClean="0"/>
              <a:t>(</a:t>
            </a:r>
            <a:r>
              <a:rPr lang="en-US" sz="1600" b="1" i="1" dirty="0"/>
              <a:t>function of ion beam etching</a:t>
            </a:r>
            <a:endParaRPr lang="cs-CZ" sz="16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i="1" dirty="0"/>
              <a:t>D</a:t>
            </a:r>
            <a:r>
              <a:rPr lang="en-US" sz="1600" b="1" i="1" dirty="0" err="1"/>
              <a:t>epth</a:t>
            </a:r>
            <a:r>
              <a:rPr lang="en-US" sz="1600" b="1" i="1" dirty="0"/>
              <a:t> profiling</a:t>
            </a:r>
            <a:r>
              <a:rPr lang="cs-CZ" sz="1600" b="1" i="1" dirty="0"/>
              <a:t> (15 mm </a:t>
            </a:r>
            <a:r>
              <a:rPr lang="cs-CZ" sz="1600" b="1" i="1" dirty="0" err="1"/>
              <a:t>depth</a:t>
            </a:r>
            <a:r>
              <a:rPr lang="cs-CZ" sz="1600" b="1" i="1" dirty="0"/>
              <a:t>)</a:t>
            </a:r>
            <a:endParaRPr lang="en-US" sz="1600" b="1" i="1" dirty="0"/>
          </a:p>
        </p:txBody>
      </p:sp>
      <p:pic>
        <p:nvPicPr>
          <p:cNvPr id="13" name="Picture 2" descr="https://www.pragolab.cz/images/products/3_The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516" y="3714750"/>
            <a:ext cx="2824274" cy="242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040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 + XPS</a:t>
            </a:r>
            <a:endParaRPr lang="cs-CZ" altLang="en-US" dirty="0"/>
          </a:p>
        </p:txBody>
      </p:sp>
      <p:pic>
        <p:nvPicPr>
          <p:cNvPr id="1026" name="Picture 2" descr="C:\DATA\Karel_záloha\Konference_kurzy_clanky_reklamy\Chemagazín\iXR\obrázky\Obrázek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5580"/>
            <a:ext cx="4769397" cy="358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/>
          <p:nvPr/>
        </p:nvPicPr>
        <p:blipFill>
          <a:blip r:embed="rId4"/>
          <a:stretch>
            <a:fillRect/>
          </a:stretch>
        </p:blipFill>
        <p:spPr>
          <a:xfrm>
            <a:off x="4933950" y="925033"/>
            <a:ext cx="4093092" cy="530564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516560" y="3447110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sz="2400" b="1" dirty="0"/>
              <a:t>ARXPS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839808"/>
            <a:ext cx="5049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Polymorfie uhličitanu vápenatého: </a:t>
            </a:r>
            <a:br>
              <a:rPr lang="cs-CZ" sz="1600" b="1" dirty="0" smtClean="0"/>
            </a:br>
            <a:r>
              <a:rPr lang="cs-CZ" sz="1600" b="1" dirty="0" smtClean="0"/>
              <a:t>		Kalcit</a:t>
            </a:r>
            <a:r>
              <a:rPr lang="cs-CZ" sz="1600" b="1" dirty="0"/>
              <a:t>, Aragonit a </a:t>
            </a:r>
            <a:r>
              <a:rPr lang="cs-CZ" sz="1600" b="1" dirty="0" err="1" smtClean="0"/>
              <a:t>Vaterit</a:t>
            </a:r>
            <a:endParaRPr lang="cs-CZ" sz="1600" b="1" dirty="0" smtClean="0"/>
          </a:p>
          <a:p>
            <a:endParaRPr lang="cs-CZ" sz="1600" dirty="0"/>
          </a:p>
          <a:p>
            <a:r>
              <a:rPr lang="cs-CZ" sz="1600" dirty="0" smtClean="0"/>
              <a:t>Raman: rozlišení a kvantita polymorfů</a:t>
            </a:r>
          </a:p>
          <a:p>
            <a:r>
              <a:rPr lang="cs-CZ" sz="1600" dirty="0" smtClean="0"/>
              <a:t>XPS: ID nečistot s velmi nízkou mezí detekce</a:t>
            </a:r>
            <a:endParaRPr lang="cs-CZ" sz="1600" dirty="0"/>
          </a:p>
        </p:txBody>
      </p:sp>
      <p:sp>
        <p:nvSpPr>
          <p:cNvPr id="10" name="Obdélník 9"/>
          <p:cNvSpPr/>
          <p:nvPr/>
        </p:nvSpPr>
        <p:spPr>
          <a:xfrm>
            <a:off x="2402117" y="2163247"/>
            <a:ext cx="2367280" cy="83099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Kombinace Ramanova spektrometru </a:t>
            </a:r>
            <a:r>
              <a:rPr lang="cs-CZ" sz="1600" dirty="0" err="1"/>
              <a:t>iXR</a:t>
            </a:r>
            <a:r>
              <a:rPr lang="cs-CZ" sz="1600" dirty="0"/>
              <a:t> 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 smtClean="0"/>
              <a:t>a </a:t>
            </a:r>
            <a:r>
              <a:rPr lang="cs-CZ" sz="1600" dirty="0" err="1"/>
              <a:t>ThetaProbe</a:t>
            </a:r>
            <a:r>
              <a:rPr lang="cs-CZ" sz="1600" dirty="0"/>
              <a:t> ARXPS 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048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 + XPS</a:t>
            </a:r>
            <a:endParaRPr lang="cs-CZ" altLang="en-US" dirty="0"/>
          </a:p>
        </p:txBody>
      </p:sp>
      <p:pic>
        <p:nvPicPr>
          <p:cNvPr id="8" name="Obrázek 7"/>
          <p:cNvPicPr/>
          <p:nvPr/>
        </p:nvPicPr>
        <p:blipFill>
          <a:blip r:embed="rId3"/>
          <a:stretch>
            <a:fillRect/>
          </a:stretch>
        </p:blipFill>
        <p:spPr>
          <a:xfrm>
            <a:off x="138223" y="1615969"/>
            <a:ext cx="8856921" cy="454028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26913" y="1033932"/>
            <a:ext cx="366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2400" b="1" dirty="0" smtClean="0"/>
              <a:t>Ramanova spektra</a:t>
            </a:r>
            <a:endParaRPr lang="cs-CZ" sz="2400" b="1" dirty="0"/>
          </a:p>
        </p:txBody>
      </p:sp>
      <p:sp>
        <p:nvSpPr>
          <p:cNvPr id="4" name="Obdélník 3"/>
          <p:cNvSpPr/>
          <p:nvPr/>
        </p:nvSpPr>
        <p:spPr>
          <a:xfrm>
            <a:off x="0" y="1031194"/>
            <a:ext cx="5049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Polymorfie uhličitanu vápenatého: </a:t>
            </a:r>
            <a:br>
              <a:rPr lang="cs-CZ" sz="1600" b="1" dirty="0" smtClean="0"/>
            </a:br>
            <a:r>
              <a:rPr lang="cs-CZ" sz="1600" b="1" dirty="0" smtClean="0"/>
              <a:t>		Kalcit</a:t>
            </a:r>
            <a:r>
              <a:rPr lang="cs-CZ" sz="1600" b="1" dirty="0"/>
              <a:t>, Aragonit a </a:t>
            </a:r>
            <a:r>
              <a:rPr lang="cs-CZ" sz="1600" b="1" dirty="0" err="1" smtClean="0"/>
              <a:t>Vaterit</a:t>
            </a:r>
            <a:endParaRPr lang="cs-CZ" sz="1600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515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 + polymer </a:t>
            </a:r>
            <a:r>
              <a:rPr lang="cs-CZ" altLang="en-US" dirty="0" err="1" smtClean="0"/>
              <a:t>stretching</a:t>
            </a:r>
            <a:endParaRPr lang="cs-CZ" altLang="en-US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Obrázek 8" descr="http://www.appl-tech.com/Polymer_Modulator/SN19Bl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9" y="1101724"/>
            <a:ext cx="5592726" cy="4990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6018028" y="2062716"/>
            <a:ext cx="3125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5816009" y="1101724"/>
            <a:ext cx="32322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Měření časové závislosti spektrálních změn ve vzorcích polymerů např. během modulace záření a současném namáhání vzorku přináší spoustu nových a užitečných informací o struktuře a chování materiálů</a:t>
            </a:r>
            <a:r>
              <a:rPr lang="cs-CZ" sz="1800" dirty="0" smtClean="0"/>
              <a:t>.</a:t>
            </a:r>
          </a:p>
          <a:p>
            <a:endParaRPr lang="cs-CZ" sz="1800" dirty="0"/>
          </a:p>
          <a:p>
            <a:r>
              <a:rPr lang="cs-CZ" sz="1800" dirty="0" smtClean="0"/>
              <a:t>Kromě </a:t>
            </a:r>
            <a:r>
              <a:rPr lang="cs-CZ" sz="1800" dirty="0"/>
              <a:t>transmisních infračervených spekter lze během modulace polymeru měřit souběžně i Ramanova spektra, např. pomocí vláknové optiky.</a:t>
            </a:r>
          </a:p>
        </p:txBody>
      </p:sp>
    </p:spTree>
    <p:extLst>
      <p:ext uri="{BB962C8B-B14F-4D97-AF65-F5344CB8AC3E}">
        <p14:creationId xmlns:p14="http://schemas.microsoft.com/office/powerpoint/2010/main" val="35653615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 + </a:t>
            </a:r>
            <a:r>
              <a:rPr lang="cs-CZ" altLang="en-US" dirty="0" err="1" smtClean="0"/>
              <a:t>Rheometr</a:t>
            </a:r>
            <a:endParaRPr lang="cs-CZ" altLang="en-US" dirty="0"/>
          </a:p>
        </p:txBody>
      </p:sp>
      <p:pic>
        <p:nvPicPr>
          <p:cNvPr id="10" name="Obrázek 9"/>
          <p:cNvPicPr/>
          <p:nvPr/>
        </p:nvPicPr>
        <p:blipFill>
          <a:blip r:embed="rId2"/>
          <a:stretch>
            <a:fillRect/>
          </a:stretch>
        </p:blipFill>
        <p:spPr>
          <a:xfrm>
            <a:off x="32113" y="993206"/>
            <a:ext cx="4110481" cy="369220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135120" y="877380"/>
            <a:ext cx="5008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Kombinace Ramanova spektrometru </a:t>
            </a:r>
            <a:r>
              <a:rPr lang="cs-CZ" sz="2400" dirty="0" err="1"/>
              <a:t>iXR</a:t>
            </a:r>
            <a:r>
              <a:rPr lang="cs-CZ" sz="2400" dirty="0"/>
              <a:t> a </a:t>
            </a:r>
            <a:r>
              <a:rPr lang="cs-CZ" sz="2400" dirty="0" smtClean="0"/>
              <a:t>Reometrie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4135121" y="1715547"/>
            <a:ext cx="50041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/>
              <a:t>Reometrie se zabývá obecnými mechanickými vlastnostmi látek, vztahy mezi napětím, deformacemi a rychlostí deformace, a z toho zejména u kapalin vyplývají další hydrodynamické vztahy. </a:t>
            </a:r>
            <a:endParaRPr lang="cs-CZ" sz="1400" dirty="0" smtClean="0"/>
          </a:p>
          <a:p>
            <a:pPr algn="ctr"/>
            <a:endParaRPr lang="cs-CZ" sz="1400" dirty="0" smtClean="0"/>
          </a:p>
          <a:p>
            <a:pPr algn="ctr"/>
            <a:r>
              <a:rPr lang="cs-CZ" sz="1400" dirty="0" smtClean="0"/>
              <a:t>Reologie </a:t>
            </a:r>
            <a:r>
              <a:rPr lang="cs-CZ" sz="1400" dirty="0"/>
              <a:t>je obor mechaniky zabývající se deformací a tokem látek vlivem napětí, která na něj působí, velmi často například vztahem mezi teplotou a viskozitou zkoumané kapaliny. 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5431612"/>
            <a:ext cx="9139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Kromě analýzy polymerů má tato kombinovaná technika Ramanovy spektroskopie a </a:t>
            </a:r>
            <a:r>
              <a:rPr lang="cs-CZ" sz="1600" dirty="0" smtClean="0"/>
              <a:t>Reometrie </a:t>
            </a:r>
            <a:r>
              <a:rPr lang="cs-CZ" sz="1600" dirty="0"/>
              <a:t>obrovské využití i ve farmaceutickém (hojivé masti), kosmetickém (krémy, masti) a potravinářském průmyslu (např. falšování medů atd.). </a:t>
            </a:r>
          </a:p>
        </p:txBody>
      </p:sp>
      <p:sp>
        <p:nvSpPr>
          <p:cNvPr id="2" name="Obdélník 1"/>
          <p:cNvSpPr/>
          <p:nvPr/>
        </p:nvSpPr>
        <p:spPr>
          <a:xfrm>
            <a:off x="4386262" y="3835171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HAAKE MARS</a:t>
            </a:r>
            <a:r>
              <a:rPr lang="cs-CZ" baseline="30000" dirty="0" smtClean="0"/>
              <a:t> </a:t>
            </a:r>
            <a:r>
              <a:rPr lang="en-US" b="1" dirty="0" err="1" smtClean="0">
                <a:solidFill>
                  <a:srgbClr val="451FE7"/>
                </a:solidFill>
              </a:rPr>
              <a:t>RheoRaman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cs-CZ" dirty="0" smtClean="0"/>
              <a:t>: simultánní in-</a:t>
            </a:r>
            <a:r>
              <a:rPr lang="cs-CZ" dirty="0" err="1" smtClean="0"/>
              <a:t>situ</a:t>
            </a:r>
            <a:r>
              <a:rPr lang="cs-CZ" dirty="0" smtClean="0"/>
              <a:t> měření</a:t>
            </a: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3284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HAAKE </a:t>
            </a:r>
            <a:r>
              <a:rPr lang="en-US" dirty="0"/>
              <a:t>MARS</a:t>
            </a:r>
            <a:r>
              <a:rPr lang="cs-CZ" baseline="30000" dirty="0"/>
              <a:t> </a:t>
            </a:r>
            <a:r>
              <a:rPr lang="en-US" dirty="0" err="1"/>
              <a:t>RheoRaman</a:t>
            </a:r>
            <a:endParaRPr lang="cs-CZ" altLang="en-US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07503" y="981075"/>
            <a:ext cx="4712147" cy="2552700"/>
          </a:xfrm>
        </p:spPr>
        <p:txBody>
          <a:bodyPr/>
          <a:lstStyle/>
          <a:p>
            <a:r>
              <a:rPr lang="en-US" dirty="0" smtClean="0"/>
              <a:t>G’ the storage modulus</a:t>
            </a:r>
            <a:endParaRPr lang="cs-CZ" dirty="0" smtClean="0"/>
          </a:p>
          <a:p>
            <a:r>
              <a:rPr lang="en-US" dirty="0" smtClean="0"/>
              <a:t>G” the loss modulus</a:t>
            </a:r>
          </a:p>
          <a:p>
            <a:pPr marL="379412" lvl="1" indent="0">
              <a:buNone/>
            </a:pPr>
            <a:r>
              <a:rPr lang="en-US" dirty="0" smtClean="0"/>
              <a:t>G’ is a measure of a material’s elastic behavior</a:t>
            </a:r>
            <a:endParaRPr lang="cs-CZ" dirty="0" smtClean="0"/>
          </a:p>
          <a:p>
            <a:pPr marL="379412" lvl="1" indent="0">
              <a:buNone/>
            </a:pPr>
            <a:r>
              <a:rPr lang="en-US" dirty="0" smtClean="0"/>
              <a:t>G” is viscous behavior</a:t>
            </a:r>
            <a:endParaRPr lang="cs-CZ" dirty="0" smtClean="0"/>
          </a:p>
          <a:p>
            <a:pPr marL="379412" lvl="1" indent="0">
              <a:buNone/>
            </a:pPr>
            <a:endParaRPr lang="cs-CZ" dirty="0"/>
          </a:p>
          <a:p>
            <a:pPr marL="379412" lvl="1" indent="0">
              <a:buNone/>
            </a:pPr>
            <a:r>
              <a:rPr lang="en-US" dirty="0" smtClean="0"/>
              <a:t>G” will be higher than G’ for liquids, and the converse is true for solid like materials</a:t>
            </a:r>
          </a:p>
          <a:p>
            <a:pPr lvl="1"/>
            <a:endParaRPr lang="en-US" dirty="0"/>
          </a:p>
        </p:txBody>
      </p:sp>
      <p:sp>
        <p:nvSpPr>
          <p:cNvPr id="9" name="TextBox 4"/>
          <p:cNvSpPr txBox="1"/>
          <p:nvPr/>
        </p:nvSpPr>
        <p:spPr>
          <a:xfrm>
            <a:off x="85060" y="4215754"/>
            <a:ext cx="4809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4"/>
              </a:buClr>
            </a:pPr>
            <a:r>
              <a:rPr lang="en-US" sz="1800" dirty="0"/>
              <a:t>Rheological measurements </a:t>
            </a:r>
            <a:r>
              <a:rPr lang="en-US" sz="1800" dirty="0" smtClean="0"/>
              <a:t>can be </a:t>
            </a:r>
            <a:r>
              <a:rPr lang="en-US" sz="1800" dirty="0"/>
              <a:t>used to </a:t>
            </a:r>
            <a:r>
              <a:rPr lang="en-US" sz="1800" dirty="0" smtClean="0"/>
              <a:t>examine or induce </a:t>
            </a:r>
            <a:r>
              <a:rPr lang="en-US" sz="1800" dirty="0"/>
              <a:t>bulk physical </a:t>
            </a:r>
            <a:r>
              <a:rPr lang="en-US" sz="1800" dirty="0" smtClean="0"/>
              <a:t>material changes</a:t>
            </a:r>
            <a:r>
              <a:rPr lang="en-US" sz="1800" dirty="0" smtClean="0"/>
              <a:t>:</a:t>
            </a: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7030A0"/>
                </a:solidFill>
              </a:rPr>
              <a:t>Melting</a:t>
            </a:r>
            <a:endParaRPr lang="en-US" sz="1800" b="1" dirty="0">
              <a:solidFill>
                <a:srgbClr val="7030A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7030A0"/>
                </a:solidFill>
              </a:rPr>
              <a:t>Crystallization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7030A0"/>
                </a:solidFill>
              </a:rPr>
              <a:t>Polymerization</a:t>
            </a:r>
            <a:endParaRPr lang="en-US" sz="1800" b="1" dirty="0">
              <a:solidFill>
                <a:srgbClr val="7030A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7030A0"/>
                </a:solidFill>
              </a:rPr>
              <a:t>Gelation</a:t>
            </a:r>
            <a:endParaRPr lang="en-US" sz="1800" b="1" dirty="0">
              <a:solidFill>
                <a:srgbClr val="7030A0"/>
              </a:solidFill>
            </a:endParaRPr>
          </a:p>
        </p:txBody>
      </p:sp>
      <p:pic>
        <p:nvPicPr>
          <p:cNvPr id="11" name="Grafik 7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916" y="914400"/>
            <a:ext cx="4263656" cy="5252484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843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5400"/>
            <a:ext cx="9143999" cy="738188"/>
          </a:xfrm>
          <a:noFill/>
          <a:ln/>
        </p:spPr>
        <p:txBody>
          <a:bodyPr/>
          <a:lstStyle/>
          <a:p>
            <a:r>
              <a:rPr lang="en-US" dirty="0" smtClean="0"/>
              <a:t>HAAKE </a:t>
            </a:r>
            <a:r>
              <a:rPr lang="en-US" dirty="0"/>
              <a:t>MARS</a:t>
            </a:r>
            <a:r>
              <a:rPr lang="cs-CZ" baseline="30000" dirty="0"/>
              <a:t> </a:t>
            </a:r>
            <a:r>
              <a:rPr lang="en-US" dirty="0" err="1" smtClean="0"/>
              <a:t>RheoRaman</a:t>
            </a:r>
            <a:r>
              <a:rPr lang="cs-CZ" dirty="0" smtClean="0"/>
              <a:t>: Příklad </a:t>
            </a:r>
            <a:r>
              <a:rPr lang="cs-CZ" dirty="0" err="1" smtClean="0"/>
              <a:t>Polyethylen</a:t>
            </a:r>
            <a:r>
              <a:rPr lang="cs-CZ" dirty="0" smtClean="0"/>
              <a:t> (HDPE)</a:t>
            </a:r>
            <a:endParaRPr lang="cs-CZ" altLang="en-US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Obrázek 9"/>
          <p:cNvPicPr/>
          <p:nvPr/>
        </p:nvPicPr>
        <p:blipFill>
          <a:blip r:embed="rId2"/>
          <a:stretch>
            <a:fillRect/>
          </a:stretch>
        </p:blipFill>
        <p:spPr>
          <a:xfrm>
            <a:off x="316429" y="1084498"/>
            <a:ext cx="3705225" cy="383957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840901" y="1008874"/>
            <a:ext cx="53030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/>
              <a:t>Porovnání </a:t>
            </a:r>
            <a:r>
              <a:rPr lang="cs-CZ" sz="2000" dirty="0"/>
              <a:t>výřezu Ramanových spekter polyetylenu při dvou různých teplotách</a:t>
            </a:r>
            <a:r>
              <a:rPr lang="cs-CZ" sz="2000" dirty="0" smtClean="0"/>
              <a:t>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 22 </a:t>
            </a:r>
            <a:r>
              <a:rPr lang="cs-CZ" sz="2000" dirty="0"/>
              <a:t>°C (</a:t>
            </a:r>
            <a:r>
              <a:rPr lang="cs-CZ" sz="2000" dirty="0" err="1"/>
              <a:t>polokrystalický</a:t>
            </a:r>
            <a:r>
              <a:rPr lang="cs-CZ" sz="2000" dirty="0"/>
              <a:t> stav)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170 </a:t>
            </a:r>
            <a:r>
              <a:rPr lang="cs-CZ" sz="2000" dirty="0"/>
              <a:t>°C (amorfní stav)</a:t>
            </a:r>
          </a:p>
        </p:txBody>
      </p:sp>
      <p:sp>
        <p:nvSpPr>
          <p:cNvPr id="4" name="Obdélník 3"/>
          <p:cNvSpPr/>
          <p:nvPr/>
        </p:nvSpPr>
        <p:spPr>
          <a:xfrm>
            <a:off x="4042920" y="2369526"/>
            <a:ext cx="510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22 °</a:t>
            </a:r>
            <a:r>
              <a:rPr lang="cs-CZ" sz="2000" dirty="0" smtClean="0"/>
              <a:t>C: ostré, intenzivní </a:t>
            </a:r>
            <a:r>
              <a:rPr lang="cs-CZ" sz="2000" dirty="0"/>
              <a:t>pásy korespondující s vibracemi vazeb C-C a </a:t>
            </a:r>
            <a:r>
              <a:rPr lang="cs-CZ" sz="2000" dirty="0" smtClean="0"/>
              <a:t>CH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r>
              <a:rPr lang="cs-CZ" sz="2000" dirty="0"/>
              <a:t>170 °</a:t>
            </a:r>
            <a:r>
              <a:rPr lang="cs-CZ" sz="2000" dirty="0" smtClean="0"/>
              <a:t>C: roztavený </a:t>
            </a:r>
            <a:r>
              <a:rPr lang="cs-CZ" sz="2000" dirty="0"/>
              <a:t>vzorek </a:t>
            </a:r>
            <a:r>
              <a:rPr lang="cs-CZ" sz="2000" dirty="0" smtClean="0"/>
              <a:t>- široké vibrace. </a:t>
            </a:r>
          </a:p>
          <a:p>
            <a:r>
              <a:rPr lang="cs-CZ" sz="2000" dirty="0" smtClean="0"/>
              <a:t>Pomocí </a:t>
            </a:r>
            <a:r>
              <a:rPr lang="cs-CZ" sz="2000" dirty="0"/>
              <a:t>ploch pásů takto naměřených spekter při různých teplotách (zejména vibrace 1416 cm</a:t>
            </a:r>
            <a:r>
              <a:rPr lang="cs-CZ" sz="2000" baseline="30000" dirty="0"/>
              <a:t>-1</a:t>
            </a:r>
            <a:r>
              <a:rPr lang="cs-CZ" sz="2000" dirty="0"/>
              <a:t>) lze velice jednoduše kvantifikovat krystalinitu HDPE (</a:t>
            </a:r>
            <a:r>
              <a:rPr lang="cs-CZ" sz="2000" b="1" dirty="0"/>
              <a:t>stupeň </a:t>
            </a:r>
            <a:r>
              <a:rPr lang="cs-CZ" sz="2000" b="1" dirty="0" err="1"/>
              <a:t>krystalinity</a:t>
            </a:r>
            <a:r>
              <a:rPr lang="cs-CZ" sz="2000" dirty="0"/>
              <a:t>). 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495686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Krystalinita</a:t>
            </a:r>
            <a:r>
              <a:rPr lang="cs-CZ" sz="1600" dirty="0"/>
              <a:t> </a:t>
            </a:r>
            <a:r>
              <a:rPr lang="cs-CZ" sz="1600" dirty="0" smtClean="0"/>
              <a:t>= </a:t>
            </a:r>
            <a:r>
              <a:rPr lang="cs-CZ" sz="1600" dirty="0"/>
              <a:t>obsahu </a:t>
            </a:r>
            <a:r>
              <a:rPr lang="cs-CZ" sz="1600" dirty="0" smtClean="0"/>
              <a:t>krystalického HDPE ve </a:t>
            </a:r>
            <a:r>
              <a:rPr lang="cs-CZ" sz="1600" dirty="0"/>
              <a:t>struktuře polymeru, </a:t>
            </a:r>
            <a:r>
              <a:rPr lang="cs-CZ" sz="1600" dirty="0" smtClean="0"/>
              <a:t>závislý </a:t>
            </a:r>
            <a:r>
              <a:rPr lang="cs-CZ" sz="1600" dirty="0"/>
              <a:t>nejen na strukturních podmínkách makromolekuly, ale také na podmínkách jeho zpracování (zejména rychlosti chlazení taveniny a typu </a:t>
            </a:r>
            <a:r>
              <a:rPr lang="cs-CZ" sz="1600" dirty="0" smtClean="0"/>
              <a:t>přísad). Má </a:t>
            </a:r>
            <a:r>
              <a:rPr lang="cs-CZ" sz="1600" dirty="0"/>
              <a:t>zásadní vliv na hustotu, pevnost, pružnosti a tvrdost polymerů. Hodnotu </a:t>
            </a:r>
            <a:r>
              <a:rPr lang="cs-CZ" sz="1600" dirty="0" err="1" smtClean="0"/>
              <a:t>krystalinity</a:t>
            </a:r>
            <a:r>
              <a:rPr lang="cs-CZ" sz="1600" dirty="0" smtClean="0"/>
              <a:t> lze </a:t>
            </a:r>
            <a:r>
              <a:rPr lang="cs-CZ" sz="1600" dirty="0"/>
              <a:t>velmi dobře korelovat se všemi získanými </a:t>
            </a:r>
            <a:r>
              <a:rPr lang="cs-CZ" sz="1600" dirty="0" err="1"/>
              <a:t>reoskopickými</a:t>
            </a:r>
            <a:r>
              <a:rPr lang="cs-CZ" sz="1600" dirty="0"/>
              <a:t> vlastnostmi zkoumaných polymerů a zjišťovat </a:t>
            </a:r>
            <a:r>
              <a:rPr lang="cs-CZ" sz="1600" dirty="0" smtClean="0"/>
              <a:t>např. přesný </a:t>
            </a:r>
            <a:r>
              <a:rPr lang="cs-CZ" sz="1600" dirty="0"/>
              <a:t>okamžik přechodu materiálů (</a:t>
            </a:r>
            <a:r>
              <a:rPr lang="cs-CZ" sz="1600" dirty="0" err="1"/>
              <a:t>cross-over</a:t>
            </a:r>
            <a:r>
              <a:rPr lang="cs-CZ" sz="1600" dirty="0"/>
              <a:t> point). </a:t>
            </a:r>
          </a:p>
        </p:txBody>
      </p:sp>
      <p:pic>
        <p:nvPicPr>
          <p:cNvPr id="3074" name="Picture 2" descr="What&amp;#39;s the difference between LDPE and HDPE? | Knowledge Centre | Essentra  Components U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930"/>
            <a:ext cx="2436568" cy="67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874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5400"/>
            <a:ext cx="9143999" cy="738188"/>
          </a:xfrm>
          <a:noFill/>
          <a:ln/>
        </p:spPr>
        <p:txBody>
          <a:bodyPr/>
          <a:lstStyle/>
          <a:p>
            <a:r>
              <a:rPr lang="en-US" dirty="0" smtClean="0"/>
              <a:t>HAAKE </a:t>
            </a:r>
            <a:r>
              <a:rPr lang="en-US" dirty="0"/>
              <a:t>MARS</a:t>
            </a:r>
            <a:r>
              <a:rPr lang="cs-CZ" baseline="30000" dirty="0"/>
              <a:t> </a:t>
            </a:r>
            <a:r>
              <a:rPr lang="en-US" dirty="0" err="1" smtClean="0"/>
              <a:t>RheoRaman</a:t>
            </a:r>
            <a:r>
              <a:rPr lang="cs-CZ" dirty="0" smtClean="0"/>
              <a:t>: Příklad </a:t>
            </a:r>
            <a:r>
              <a:rPr lang="cs-CZ" dirty="0" err="1" smtClean="0"/>
              <a:t>Polyethylen</a:t>
            </a:r>
            <a:r>
              <a:rPr lang="cs-CZ" dirty="0" smtClean="0"/>
              <a:t> (HDPE)</a:t>
            </a:r>
            <a:endParaRPr lang="cs-CZ" altLang="en-US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03" y="905983"/>
            <a:ext cx="7192483" cy="368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4" y="4720192"/>
            <a:ext cx="42481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572000" y="4891552"/>
            <a:ext cx="4391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we can clearly correlate changes in the complex modulus with structural and conformational changes in the crystallizing HDPE melt.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134388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BBB59">
                  <a:lumMod val="60000"/>
                  <a:lumOff val="40000"/>
                </a:srgbClr>
              </a:buClr>
              <a:buSzPct val="90000"/>
              <a:defRPr/>
            </a:pPr>
            <a:endParaRPr lang="cs-CZ" sz="3200" dirty="0">
              <a:solidFill>
                <a:prstClr val="black">
                  <a:tint val="75000"/>
                </a:prstClr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0" y="6429375"/>
            <a:ext cx="9144000" cy="285750"/>
          </a:xfrm>
          <a:prstGeom prst="rect">
            <a:avLst/>
          </a:prstGeom>
          <a:gradFill>
            <a:gsLst>
              <a:gs pos="0">
                <a:srgbClr val="031508"/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0"/>
          </a:gra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9" name="Obrázek 12" descr="Final_Front_Up_gree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621" y="6201305"/>
            <a:ext cx="20002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Obrázek 13" descr="Final_Front_Down_g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01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371475" y="294987"/>
            <a:ext cx="7772400" cy="633702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Molekulová spektroskopie, nejčastější dělení</a:t>
            </a:r>
            <a:endParaRPr lang="cs-CZ" sz="3200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05543"/>
              </p:ext>
            </p:extLst>
          </p:nvPr>
        </p:nvGraphicFramePr>
        <p:xfrm>
          <a:off x="11835" y="853491"/>
          <a:ext cx="9132165" cy="54238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4055"/>
                <a:gridCol w="3044055"/>
                <a:gridCol w="3044055"/>
              </a:tblGrid>
              <a:tr h="60053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Technika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Měřená vlastnost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Typy aplikací</a:t>
                      </a:r>
                      <a:endParaRPr lang="cs-CZ" dirty="0"/>
                    </a:p>
                  </a:txBody>
                  <a:tcPr anchor="ctr"/>
                </a:tc>
              </a:tr>
              <a:tr h="1036539">
                <a:tc>
                  <a:txBody>
                    <a:bodyPr/>
                    <a:lstStyle/>
                    <a:p>
                      <a:r>
                        <a:rPr lang="cs-CZ" sz="1500" b="1" dirty="0" smtClean="0"/>
                        <a:t>Ultrafialová – viditelná spektroskopie:</a:t>
                      </a:r>
                      <a:r>
                        <a:rPr lang="cs-CZ" sz="1500" b="1" baseline="0" dirty="0" smtClean="0"/>
                        <a:t> tzv. UV-VIS</a:t>
                      </a:r>
                      <a:endParaRPr lang="cs-CZ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Elektronová molekulární absorpce</a:t>
                      </a:r>
                      <a:endParaRPr lang="cs-CZ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500" dirty="0" smtClean="0"/>
                        <a:t>Kvantitativní analýza</a:t>
                      </a:r>
                      <a:r>
                        <a:rPr lang="cs-CZ" sz="1500" baseline="0" dirty="0" smtClean="0"/>
                        <a:t> nenasycených anorganických látek a některých barevných anorganických látek</a:t>
                      </a:r>
                      <a:endParaRPr lang="cs-CZ" sz="1500" dirty="0"/>
                    </a:p>
                  </a:txBody>
                  <a:tcPr anchor="ctr"/>
                </a:tc>
              </a:tr>
              <a:tr h="763827">
                <a:tc>
                  <a:txBody>
                    <a:bodyPr/>
                    <a:lstStyle/>
                    <a:p>
                      <a:r>
                        <a:rPr lang="cs-CZ" sz="1500" b="1" dirty="0" err="1" smtClean="0"/>
                        <a:t>Fluorimetrie</a:t>
                      </a:r>
                      <a:endParaRPr lang="cs-CZ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Fotoluminiscence. Absorbovaná radiace emitovaná při vyšších (delších) vlnových délkách </a:t>
                      </a:r>
                      <a:endParaRPr lang="cs-CZ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Rutinní kvantitativní organická analýza, často citlivější než UV-VIS. Biochemie / bioimaging </a:t>
                      </a:r>
                      <a:endParaRPr lang="cs-CZ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08758">
                <a:tc>
                  <a:txBody>
                    <a:bodyPr/>
                    <a:lstStyle/>
                    <a:p>
                      <a:pPr algn="l"/>
                      <a:r>
                        <a:rPr lang="cs-CZ" sz="1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Infračervená spektroskopie: </a:t>
                      </a:r>
                      <a:br>
                        <a:rPr lang="cs-CZ" sz="1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IR, FT-IR</a:t>
                      </a:r>
                      <a:endParaRPr lang="cs-CZ" sz="15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Vibračně-rotační molekulární spektroskopie</a:t>
                      </a:r>
                      <a:endParaRPr lang="cs-CZ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Identifikace, kvantifikace a studium organických a anorganických molekul</a:t>
                      </a:r>
                      <a:endParaRPr lang="cs-CZ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08758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err="1" smtClean="0">
                          <a:solidFill>
                            <a:srgbClr val="0070C0"/>
                          </a:solidFill>
                        </a:rPr>
                        <a:t>Ramanova</a:t>
                      </a:r>
                      <a:r>
                        <a:rPr lang="cs-CZ" sz="1600" b="1" dirty="0" smtClean="0">
                          <a:solidFill>
                            <a:srgbClr val="0070C0"/>
                          </a:solidFill>
                        </a:rPr>
                        <a:t> spektroskopie</a:t>
                      </a:r>
                      <a:endParaRPr lang="cs-CZ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rgbClr val="0070C0"/>
                          </a:solidFill>
                        </a:rPr>
                        <a:t>Vibračně-rotační molekulární</a:t>
                      </a:r>
                      <a:r>
                        <a:rPr lang="cs-CZ" sz="1600" b="1" baseline="0" dirty="0" smtClean="0">
                          <a:solidFill>
                            <a:srgbClr val="0070C0"/>
                          </a:solidFill>
                        </a:rPr>
                        <a:t> spektroskopie</a:t>
                      </a:r>
                      <a:endParaRPr lang="cs-CZ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b="1" dirty="0" smtClean="0">
                          <a:solidFill>
                            <a:srgbClr val="0070C0"/>
                          </a:solidFill>
                        </a:rPr>
                        <a:t>Identifikace,</a:t>
                      </a:r>
                      <a:r>
                        <a:rPr lang="cs-CZ" sz="16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cs-CZ" sz="1600" b="1" dirty="0" smtClean="0">
                          <a:solidFill>
                            <a:srgbClr val="0070C0"/>
                          </a:solidFill>
                        </a:rPr>
                        <a:t>kvantifikace</a:t>
                      </a:r>
                      <a:r>
                        <a:rPr lang="cs-CZ" sz="1600" b="1" baseline="0" dirty="0" smtClean="0">
                          <a:solidFill>
                            <a:srgbClr val="0070C0"/>
                          </a:solidFill>
                        </a:rPr>
                        <a:t> a studium organických a anorganických molekul</a:t>
                      </a:r>
                      <a:endParaRPr lang="cs-CZ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763827">
                <a:tc>
                  <a:txBody>
                    <a:bodyPr/>
                    <a:lstStyle/>
                    <a:p>
                      <a:r>
                        <a:rPr lang="cs-CZ" sz="1500" b="1" dirty="0" smtClean="0"/>
                        <a:t>Nukleární magnetická resonance</a:t>
                      </a:r>
                      <a:endParaRPr lang="cs-CZ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Nukleární absorpce: </a:t>
                      </a:r>
                      <a:br>
                        <a:rPr lang="cs-CZ" sz="1500" dirty="0" smtClean="0"/>
                      </a:br>
                      <a:r>
                        <a:rPr lang="cs-CZ" sz="1500" dirty="0" smtClean="0"/>
                        <a:t>změna stavu spinu atomových jader magnetickým polem</a:t>
                      </a:r>
                      <a:endParaRPr lang="cs-CZ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500" dirty="0" smtClean="0"/>
                        <a:t>Identifikace a strukturní analýza převážně organických</a:t>
                      </a:r>
                      <a:r>
                        <a:rPr lang="cs-CZ" sz="1500" baseline="0" dirty="0" smtClean="0"/>
                        <a:t> molekul</a:t>
                      </a:r>
                      <a:endParaRPr lang="cs-CZ" sz="1500" dirty="0"/>
                    </a:p>
                  </a:txBody>
                  <a:tcPr anchor="ctr"/>
                </a:tc>
              </a:tr>
              <a:tr h="600533">
                <a:tc>
                  <a:txBody>
                    <a:bodyPr/>
                    <a:lstStyle/>
                    <a:p>
                      <a:r>
                        <a:rPr lang="cs-CZ" sz="1500" b="1" dirty="0" smtClean="0"/>
                        <a:t>Hmotnostní spektroskopie</a:t>
                      </a:r>
                      <a:endParaRPr lang="cs-CZ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Ionizace a fragmentace molekul</a:t>
                      </a:r>
                      <a:endParaRPr lang="cs-CZ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dirty="0" smtClean="0"/>
                        <a:t>Identifikace a strukturní analýza převážně organických</a:t>
                      </a:r>
                      <a:r>
                        <a:rPr lang="cs-CZ" sz="1500" baseline="0" dirty="0" smtClean="0"/>
                        <a:t> molekul</a:t>
                      </a:r>
                      <a:endParaRPr lang="cs-CZ" sz="15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27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HAAKE </a:t>
            </a:r>
            <a:r>
              <a:rPr lang="en-US" dirty="0"/>
              <a:t>MARS</a:t>
            </a:r>
            <a:r>
              <a:rPr lang="cs-CZ" baseline="30000" dirty="0"/>
              <a:t> </a:t>
            </a:r>
            <a:r>
              <a:rPr lang="en-US" dirty="0" err="1" smtClean="0"/>
              <a:t>RheoRaman</a:t>
            </a:r>
            <a:r>
              <a:rPr lang="cs-CZ" dirty="0" smtClean="0"/>
              <a:t>: Příklad = </a:t>
            </a:r>
            <a:r>
              <a:rPr lang="cs-CZ" dirty="0"/>
              <a:t>Kakaové máslo</a:t>
            </a:r>
            <a:endParaRPr lang="cs-CZ" altLang="en-US" dirty="0"/>
          </a:p>
        </p:txBody>
      </p:sp>
      <p:sp>
        <p:nvSpPr>
          <p:cNvPr id="3" name="Obdélník 2"/>
          <p:cNvSpPr/>
          <p:nvPr/>
        </p:nvSpPr>
        <p:spPr>
          <a:xfrm>
            <a:off x="190499" y="935861"/>
            <a:ext cx="53244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/>
              <a:t>Kakaové máslo</a:t>
            </a:r>
            <a:r>
              <a:rPr lang="cs-CZ" sz="1600" dirty="0"/>
              <a:t> je tuhý nažloutlý rostlinný tuk, který vzniká lisováním rozdrcených pražených kakaových bobů. Získává se lisováním v hydraulických lisech, kdy vytéká z </a:t>
            </a:r>
            <a:r>
              <a:rPr lang="cs-CZ" sz="1600" dirty="0" err="1"/>
              <a:t>drceniny</a:t>
            </a:r>
            <a:r>
              <a:rPr lang="cs-CZ" sz="1600" dirty="0"/>
              <a:t> a je uchováváno v tuhé podobě. Zbylé výlisky se melou na kakaový prášek. </a:t>
            </a:r>
            <a:endParaRPr lang="cs-CZ" sz="1600" dirty="0" smtClean="0"/>
          </a:p>
          <a:p>
            <a:pPr algn="ctr"/>
            <a:r>
              <a:rPr lang="cs-CZ" sz="1600" dirty="0" smtClean="0"/>
              <a:t>Z </a:t>
            </a:r>
            <a:r>
              <a:rPr lang="cs-CZ" sz="1600" dirty="0"/>
              <a:t>kakaového másla se vyrábí čokoládové cukrovinky, používá se v kosmetice a farmacii. Má jemnou čokoládovou chuť a vůni.</a:t>
            </a:r>
          </a:p>
        </p:txBody>
      </p:sp>
      <p:pic>
        <p:nvPicPr>
          <p:cNvPr id="1026" name="Picture 2" descr="https://www.vitalvibe.eu/1954-thickbox_default/kakaove-maslo-b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4" y="961958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8/8f/CocoaButTrigly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" y="3178871"/>
            <a:ext cx="5578264" cy="227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295900" y="5238750"/>
            <a:ext cx="3676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/>
              <a:t>Triglycerid (TAG) odvozený od kyseliny stearové, olejové, linolové a palmitové</a:t>
            </a:r>
            <a:r>
              <a:rPr lang="en-US" sz="2000" dirty="0"/>
              <a:t> </a:t>
            </a:r>
            <a:endParaRPr lang="cs-CZ" sz="2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555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HAAKE </a:t>
            </a:r>
            <a:r>
              <a:rPr lang="en-US" dirty="0"/>
              <a:t>MARS</a:t>
            </a:r>
            <a:r>
              <a:rPr lang="cs-CZ" baseline="30000" dirty="0"/>
              <a:t> </a:t>
            </a:r>
            <a:r>
              <a:rPr lang="en-US" dirty="0" err="1" smtClean="0"/>
              <a:t>RheoRaman</a:t>
            </a:r>
            <a:r>
              <a:rPr lang="cs-CZ" dirty="0" smtClean="0"/>
              <a:t>: Příklad = </a:t>
            </a:r>
            <a:r>
              <a:rPr lang="cs-CZ" dirty="0"/>
              <a:t>Kakaové máslo</a:t>
            </a:r>
            <a:endParaRPr lang="cs-CZ" altLang="en-US" dirty="0"/>
          </a:p>
        </p:txBody>
      </p:sp>
      <p:sp>
        <p:nvSpPr>
          <p:cNvPr id="6" name="Obdélník 5"/>
          <p:cNvSpPr/>
          <p:nvPr/>
        </p:nvSpPr>
        <p:spPr>
          <a:xfrm>
            <a:off x="-38100" y="916059"/>
            <a:ext cx="4724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solidFill>
                  <a:srgbClr val="003366"/>
                </a:solidFill>
                <a:latin typeface="Arial"/>
              </a:rPr>
              <a:t>Čokoláda je unikátní látka, pevná při pokojové teplotě a kapalná při teplotě těla. Kakaový tuk je polymorfní sloučenina a krystalizuje do několika forem s různými fyzikálními vlastnostmi, a to v rozsahu od 17 – 37 </a:t>
            </a:r>
            <a:r>
              <a:rPr lang="cs-CZ" sz="1800" b="1" dirty="0">
                <a:solidFill>
                  <a:srgbClr val="003366"/>
                </a:solidFill>
                <a:latin typeface="Arial"/>
              </a:rPr>
              <a:t>°</a:t>
            </a:r>
            <a:r>
              <a:rPr lang="cs-CZ" sz="1800" b="1" dirty="0" smtClean="0">
                <a:solidFill>
                  <a:srgbClr val="003366"/>
                </a:solidFill>
                <a:latin typeface="Arial"/>
              </a:rPr>
              <a:t>C.</a:t>
            </a:r>
          </a:p>
          <a:p>
            <a:pPr algn="ctr"/>
            <a:endParaRPr lang="cs-CZ" sz="1800" b="1" dirty="0">
              <a:solidFill>
                <a:srgbClr val="003366"/>
              </a:solidFill>
              <a:latin typeface="Arial"/>
            </a:endParaRPr>
          </a:p>
          <a:p>
            <a:pPr algn="ctr"/>
            <a:r>
              <a:rPr lang="cs-CZ" sz="1800" b="1" dirty="0" smtClean="0">
                <a:solidFill>
                  <a:srgbClr val="003366"/>
                </a:solidFill>
                <a:latin typeface="Arial"/>
              </a:rPr>
              <a:t>Ta hlavní vlastnost je samozřejmě tání v ústech při cca 32 °C, kdy je nejchutnější a způsobuje „chladivou chuť“.</a:t>
            </a:r>
            <a:endParaRPr lang="en-US" sz="1800" b="1" i="0" dirty="0">
              <a:solidFill>
                <a:srgbClr val="003366"/>
              </a:solidFill>
              <a:effectLst/>
              <a:latin typeface="Arial"/>
            </a:endParaRPr>
          </a:p>
        </p:txBody>
      </p:sp>
      <p:pic>
        <p:nvPicPr>
          <p:cNvPr id="2050" name="Picture 2" descr="VÃ½sledek obrÃ¡zku pro chocolate polymorph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01" y="924809"/>
            <a:ext cx="4119099" cy="58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33350" y="3875896"/>
            <a:ext cx="4381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rgbClr val="003366"/>
                </a:solidFill>
                <a:latin typeface="Arial"/>
              </a:rPr>
              <a:t>Kosmetika: Anti-Oxidant</a:t>
            </a:r>
            <a:r>
              <a:rPr lang="cs-CZ" sz="1800" b="1" dirty="0">
                <a:solidFill>
                  <a:srgbClr val="003366"/>
                </a:solidFill>
                <a:latin typeface="Arial"/>
              </a:rPr>
              <a:t>, Anti-</a:t>
            </a:r>
            <a:r>
              <a:rPr lang="cs-CZ" sz="1800" b="1" dirty="0" err="1">
                <a:solidFill>
                  <a:srgbClr val="003366"/>
                </a:solidFill>
                <a:latin typeface="Arial"/>
              </a:rPr>
              <a:t>Inflammatory</a:t>
            </a:r>
            <a:r>
              <a:rPr lang="cs-CZ" sz="1800" b="1" dirty="0">
                <a:solidFill>
                  <a:srgbClr val="003366"/>
                </a:solidFill>
                <a:latin typeface="Arial"/>
              </a:rPr>
              <a:t>, Stimulant, </a:t>
            </a:r>
            <a:r>
              <a:rPr lang="cs-CZ" sz="1800" b="1" dirty="0" err="1">
                <a:solidFill>
                  <a:srgbClr val="003366"/>
                </a:solidFill>
                <a:latin typeface="Arial"/>
              </a:rPr>
              <a:t>Nutritive</a:t>
            </a:r>
            <a:r>
              <a:rPr lang="cs-CZ" sz="1800" b="1" dirty="0">
                <a:solidFill>
                  <a:srgbClr val="003366"/>
                </a:solidFill>
                <a:latin typeface="Arial"/>
              </a:rPr>
              <a:t>, </a:t>
            </a:r>
            <a:r>
              <a:rPr lang="cs-CZ" sz="1800" b="1" dirty="0" err="1">
                <a:solidFill>
                  <a:srgbClr val="003366"/>
                </a:solidFill>
                <a:latin typeface="Arial"/>
              </a:rPr>
              <a:t>Detoxifying</a:t>
            </a:r>
            <a:r>
              <a:rPr lang="cs-CZ" sz="1800" b="1" dirty="0">
                <a:solidFill>
                  <a:srgbClr val="003366"/>
                </a:solidFill>
                <a:latin typeface="Arial"/>
              </a:rPr>
              <a:t>, </a:t>
            </a:r>
            <a:r>
              <a:rPr lang="cs-CZ" sz="1800" b="1" dirty="0" err="1">
                <a:solidFill>
                  <a:srgbClr val="003366"/>
                </a:solidFill>
                <a:latin typeface="Arial"/>
              </a:rPr>
              <a:t>Revivifying</a:t>
            </a:r>
            <a:r>
              <a:rPr lang="cs-CZ" sz="1800" b="1" dirty="0">
                <a:solidFill>
                  <a:srgbClr val="003366"/>
                </a:solidFill>
                <a:latin typeface="Arial"/>
              </a:rPr>
              <a:t>, </a:t>
            </a:r>
            <a:r>
              <a:rPr lang="cs-CZ" sz="1800" b="1" dirty="0" err="1">
                <a:solidFill>
                  <a:srgbClr val="003366"/>
                </a:solidFill>
                <a:latin typeface="Arial"/>
              </a:rPr>
              <a:t>Moisturizing</a:t>
            </a:r>
            <a:r>
              <a:rPr lang="cs-CZ" sz="1800" b="1" dirty="0">
                <a:solidFill>
                  <a:srgbClr val="003366"/>
                </a:solidFill>
                <a:latin typeface="Arial"/>
              </a:rPr>
              <a:t>, Anti-</a:t>
            </a:r>
            <a:r>
              <a:rPr lang="cs-CZ" sz="1800" b="1" dirty="0" err="1">
                <a:solidFill>
                  <a:srgbClr val="003366"/>
                </a:solidFill>
                <a:latin typeface="Arial"/>
              </a:rPr>
              <a:t>Aging</a:t>
            </a:r>
            <a:r>
              <a:rPr lang="cs-CZ" sz="1800" b="1" dirty="0">
                <a:solidFill>
                  <a:srgbClr val="003366"/>
                </a:solidFill>
                <a:latin typeface="Arial"/>
              </a:rPr>
              <a:t>, </a:t>
            </a:r>
            <a:r>
              <a:rPr lang="cs-CZ" sz="1800" b="1" dirty="0" err="1">
                <a:solidFill>
                  <a:srgbClr val="003366"/>
                </a:solidFill>
                <a:latin typeface="Arial"/>
              </a:rPr>
              <a:t>Rejuvenating</a:t>
            </a:r>
            <a:r>
              <a:rPr lang="cs-CZ" sz="1800" b="1" dirty="0">
                <a:solidFill>
                  <a:srgbClr val="003366"/>
                </a:solidFill>
                <a:latin typeface="Arial"/>
              </a:rPr>
              <a:t>.</a:t>
            </a:r>
          </a:p>
        </p:txBody>
      </p:sp>
      <p:pic>
        <p:nvPicPr>
          <p:cNvPr id="2052" name="Picture 4" descr="VÃ½sledek obrÃ¡zku pro kakaovÃ© mÃ¡slo kosmet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65" y="5076224"/>
            <a:ext cx="1620635" cy="167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8931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HAAKE </a:t>
            </a:r>
            <a:r>
              <a:rPr lang="en-US" dirty="0"/>
              <a:t>MARS</a:t>
            </a:r>
            <a:r>
              <a:rPr lang="cs-CZ" baseline="30000" dirty="0"/>
              <a:t> </a:t>
            </a:r>
            <a:r>
              <a:rPr lang="en-US" dirty="0" err="1" smtClean="0"/>
              <a:t>RheoRaman</a:t>
            </a:r>
            <a:r>
              <a:rPr lang="cs-CZ" dirty="0" smtClean="0"/>
              <a:t>: Příklad = </a:t>
            </a:r>
            <a:r>
              <a:rPr lang="cs-CZ" dirty="0"/>
              <a:t>Kakaové máslo</a:t>
            </a:r>
            <a:endParaRPr lang="cs-CZ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957263"/>
            <a:ext cx="57245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58" y="3843339"/>
            <a:ext cx="5798256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6078186" y="1505455"/>
            <a:ext cx="3065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dirty="0" smtClean="0"/>
              <a:t>Porovnání Ramanových spekter kakaového másla při </a:t>
            </a:r>
            <a:r>
              <a:rPr lang="cs-CZ" sz="1800" dirty="0"/>
              <a:t>22 °C a </a:t>
            </a:r>
            <a:r>
              <a:rPr lang="cs-CZ" sz="1800" dirty="0" smtClean="0"/>
              <a:t>60 °C</a:t>
            </a:r>
            <a:endParaRPr lang="cs-CZ" sz="1800" dirty="0"/>
          </a:p>
        </p:txBody>
      </p:sp>
      <p:sp>
        <p:nvSpPr>
          <p:cNvPr id="11" name="Obdélník 10"/>
          <p:cNvSpPr/>
          <p:nvPr/>
        </p:nvSpPr>
        <p:spPr>
          <a:xfrm>
            <a:off x="66675" y="4017527"/>
            <a:ext cx="30670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dirty="0" smtClean="0"/>
              <a:t>Porovnání Ramanových spekter kakaového másla při </a:t>
            </a:r>
            <a:r>
              <a:rPr lang="cs-CZ" sz="1800" dirty="0"/>
              <a:t>22 °C a </a:t>
            </a:r>
            <a:r>
              <a:rPr lang="cs-CZ" sz="1800" dirty="0" smtClean="0"/>
              <a:t>60 °C, detail </a:t>
            </a:r>
            <a:br>
              <a:rPr lang="cs-CZ" sz="1800" dirty="0" smtClean="0"/>
            </a:br>
            <a:r>
              <a:rPr lang="cs-CZ" sz="1800" dirty="0" smtClean="0"/>
              <a:t>C-H </a:t>
            </a:r>
            <a:r>
              <a:rPr lang="cs-CZ" sz="1800" dirty="0" err="1" smtClean="0"/>
              <a:t>stretching</a:t>
            </a:r>
            <a:r>
              <a:rPr lang="cs-CZ" sz="1800" dirty="0" smtClean="0"/>
              <a:t> vibrace. </a:t>
            </a:r>
            <a:r>
              <a:rPr lang="cs-CZ" sz="1800" dirty="0" smtClean="0">
                <a:solidFill>
                  <a:srgbClr val="7030A0"/>
                </a:solidFill>
              </a:rPr>
              <a:t>2850 cm</a:t>
            </a:r>
            <a:r>
              <a:rPr lang="cs-CZ" sz="1800" baseline="30000" dirty="0" smtClean="0">
                <a:solidFill>
                  <a:srgbClr val="7030A0"/>
                </a:solidFill>
              </a:rPr>
              <a:t>-1</a:t>
            </a:r>
            <a:r>
              <a:rPr lang="cs-CZ" sz="1800" dirty="0" smtClean="0">
                <a:solidFill>
                  <a:srgbClr val="7030A0"/>
                </a:solidFill>
              </a:rPr>
              <a:t>: symetrický CH</a:t>
            </a:r>
            <a:r>
              <a:rPr lang="cs-CZ" sz="1800" baseline="-25000" dirty="0" smtClean="0">
                <a:solidFill>
                  <a:srgbClr val="7030A0"/>
                </a:solidFill>
              </a:rPr>
              <a:t>2</a:t>
            </a:r>
            <a:r>
              <a:rPr lang="cs-CZ" sz="1800" dirty="0" smtClean="0">
                <a:solidFill>
                  <a:srgbClr val="7030A0"/>
                </a:solidFill>
              </a:rPr>
              <a:t> </a:t>
            </a:r>
            <a:r>
              <a:rPr lang="cs-CZ" sz="1800" dirty="0" err="1" smtClean="0">
                <a:solidFill>
                  <a:srgbClr val="7030A0"/>
                </a:solidFill>
              </a:rPr>
              <a:t>stretch</a:t>
            </a:r>
            <a:r>
              <a:rPr lang="cs-CZ" sz="1800" dirty="0" smtClean="0">
                <a:solidFill>
                  <a:srgbClr val="7030A0"/>
                </a:solidFill>
              </a:rPr>
              <a:t> (kapalná fáze)</a:t>
            </a:r>
          </a:p>
          <a:p>
            <a:pPr algn="ctr"/>
            <a:r>
              <a:rPr lang="cs-CZ" sz="1800" dirty="0" smtClean="0">
                <a:solidFill>
                  <a:srgbClr val="7030A0"/>
                </a:solidFill>
              </a:rPr>
              <a:t>2882 cm</a:t>
            </a:r>
            <a:r>
              <a:rPr lang="cs-CZ" sz="1800" baseline="30000" dirty="0">
                <a:solidFill>
                  <a:srgbClr val="7030A0"/>
                </a:solidFill>
              </a:rPr>
              <a:t>-1</a:t>
            </a:r>
            <a:r>
              <a:rPr lang="cs-CZ" sz="1800" dirty="0" smtClean="0">
                <a:solidFill>
                  <a:srgbClr val="7030A0"/>
                </a:solidFill>
              </a:rPr>
              <a:t> asymetrický CH</a:t>
            </a:r>
            <a:r>
              <a:rPr lang="cs-CZ" sz="1800" baseline="-25000" dirty="0">
                <a:solidFill>
                  <a:srgbClr val="7030A0"/>
                </a:solidFill>
              </a:rPr>
              <a:t>2</a:t>
            </a:r>
            <a:r>
              <a:rPr lang="cs-CZ" sz="1800" dirty="0" smtClean="0">
                <a:solidFill>
                  <a:srgbClr val="7030A0"/>
                </a:solidFill>
              </a:rPr>
              <a:t> </a:t>
            </a:r>
            <a:r>
              <a:rPr lang="cs-CZ" sz="1800" dirty="0" err="1" smtClean="0">
                <a:solidFill>
                  <a:srgbClr val="7030A0"/>
                </a:solidFill>
              </a:rPr>
              <a:t>stretch</a:t>
            </a:r>
            <a:r>
              <a:rPr lang="cs-CZ" sz="1800" dirty="0" smtClean="0">
                <a:solidFill>
                  <a:srgbClr val="7030A0"/>
                </a:solidFill>
              </a:rPr>
              <a:t> (pevná fáze)</a:t>
            </a:r>
          </a:p>
          <a:p>
            <a:pPr algn="ctr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8641341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HAAKE </a:t>
            </a:r>
            <a:r>
              <a:rPr lang="en-US" dirty="0"/>
              <a:t>MARS</a:t>
            </a:r>
            <a:r>
              <a:rPr lang="cs-CZ" baseline="30000" dirty="0"/>
              <a:t> </a:t>
            </a:r>
            <a:r>
              <a:rPr lang="en-US" dirty="0" err="1" smtClean="0"/>
              <a:t>RheoRaman</a:t>
            </a:r>
            <a:r>
              <a:rPr lang="cs-CZ" dirty="0" smtClean="0"/>
              <a:t>: Příklad = </a:t>
            </a:r>
            <a:r>
              <a:rPr lang="cs-CZ" dirty="0"/>
              <a:t>Kakaové máslo</a:t>
            </a:r>
            <a:endParaRPr lang="cs-CZ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1038791"/>
            <a:ext cx="57245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934075" y="1107638"/>
            <a:ext cx="30670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dirty="0" smtClean="0"/>
              <a:t>Porovnání Ramanových spekter kakaového másla při </a:t>
            </a:r>
            <a:r>
              <a:rPr lang="cs-CZ" sz="1800" dirty="0"/>
              <a:t>22 °C a </a:t>
            </a:r>
            <a:r>
              <a:rPr lang="cs-CZ" sz="1800" dirty="0" smtClean="0"/>
              <a:t>60 °C, detail oblasti 1000 – 1800 cm</a:t>
            </a:r>
            <a:r>
              <a:rPr lang="cs-CZ" sz="1800" baseline="30000" dirty="0" smtClean="0"/>
              <a:t>-1</a:t>
            </a:r>
          </a:p>
          <a:p>
            <a:pPr algn="ctr"/>
            <a:r>
              <a:rPr lang="en-US" sz="1800" dirty="0"/>
              <a:t>C–C </a:t>
            </a:r>
            <a:r>
              <a:rPr lang="en-US" sz="1800" dirty="0" smtClean="0"/>
              <a:t>stretching</a:t>
            </a:r>
            <a:r>
              <a:rPr lang="cs-CZ" sz="1800" dirty="0" smtClean="0"/>
              <a:t> 1130 </a:t>
            </a:r>
            <a:r>
              <a:rPr lang="cs-CZ" sz="1800" dirty="0"/>
              <a:t>cm</a:t>
            </a:r>
            <a:r>
              <a:rPr lang="cs-CZ" sz="1800" baseline="30000" dirty="0"/>
              <a:t>-1</a:t>
            </a:r>
          </a:p>
          <a:p>
            <a:pPr algn="ctr"/>
            <a:r>
              <a:rPr lang="cs-CZ" sz="1800" dirty="0" smtClean="0"/>
              <a:t>(symetrický) a 1063 </a:t>
            </a:r>
            <a:r>
              <a:rPr lang="cs-CZ" sz="1800" dirty="0"/>
              <a:t>cm</a:t>
            </a:r>
            <a:r>
              <a:rPr lang="cs-CZ" sz="1800" baseline="30000" dirty="0"/>
              <a:t>-1</a:t>
            </a:r>
          </a:p>
          <a:p>
            <a:pPr algn="ctr"/>
            <a:r>
              <a:rPr lang="cs-CZ" sz="1800" dirty="0" smtClean="0"/>
              <a:t> (asymetrický)</a:t>
            </a:r>
            <a:endParaRPr lang="cs-CZ" sz="1800" dirty="0"/>
          </a:p>
        </p:txBody>
      </p:sp>
      <p:sp>
        <p:nvSpPr>
          <p:cNvPr id="3" name="Obdélník 2"/>
          <p:cNvSpPr/>
          <p:nvPr/>
        </p:nvSpPr>
        <p:spPr>
          <a:xfrm>
            <a:off x="276224" y="3962966"/>
            <a:ext cx="8315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K spektrální analýze využity poměry pásů (intenzity):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2882/2850 </a:t>
            </a:r>
            <a:r>
              <a:rPr lang="cs-CZ" sz="2000" dirty="0" smtClean="0"/>
              <a:t>on-line monitoring vzniku krystalů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1130/2850 on-line monitoring fázového přechodu </a:t>
            </a:r>
            <a:endParaRPr lang="cs-CZ" sz="2000" dirty="0"/>
          </a:p>
        </p:txBody>
      </p: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100011" y="5153025"/>
            <a:ext cx="9043989" cy="976312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 smtClean="0"/>
              <a:t>Reometr / </a:t>
            </a:r>
            <a:r>
              <a:rPr lang="cs-CZ" sz="1800" dirty="0" err="1" smtClean="0"/>
              <a:t>izotermální</a:t>
            </a:r>
            <a:r>
              <a:rPr lang="cs-CZ" sz="1800" dirty="0" smtClean="0"/>
              <a:t> experiment </a:t>
            </a:r>
            <a:r>
              <a:rPr lang="cs-CZ" sz="1800" dirty="0"/>
              <a:t>při 22 °</a:t>
            </a:r>
            <a:r>
              <a:rPr lang="cs-CZ" sz="1800" dirty="0" smtClean="0"/>
              <a:t>C: vzorek ochlazen z 60 na </a:t>
            </a:r>
            <a:r>
              <a:rPr lang="cs-CZ" sz="1800" dirty="0"/>
              <a:t>22 °C </a:t>
            </a:r>
            <a:r>
              <a:rPr lang="cs-CZ" sz="1800" dirty="0" smtClean="0"/>
              <a:t>(10 </a:t>
            </a:r>
            <a:r>
              <a:rPr lang="cs-CZ" sz="1800" dirty="0"/>
              <a:t>°C /min</a:t>
            </a:r>
            <a:r>
              <a:rPr lang="cs-CZ" sz="1800" dirty="0" smtClean="0"/>
              <a:t>)</a:t>
            </a:r>
          </a:p>
          <a:p>
            <a:pPr marL="0" indent="0">
              <a:buNone/>
            </a:pPr>
            <a:r>
              <a:rPr lang="cs-CZ" sz="1800" dirty="0" smtClean="0"/>
              <a:t>měření </a:t>
            </a:r>
            <a:r>
              <a:rPr lang="en-US" sz="1800" dirty="0" smtClean="0"/>
              <a:t>G’ </a:t>
            </a:r>
            <a:r>
              <a:rPr lang="cs-CZ" sz="1800" dirty="0" smtClean="0"/>
              <a:t>(</a:t>
            </a:r>
            <a:r>
              <a:rPr lang="en-US" sz="1800" dirty="0" smtClean="0"/>
              <a:t>storage modulus</a:t>
            </a:r>
            <a:r>
              <a:rPr lang="cs-CZ" sz="1800" dirty="0" smtClean="0"/>
              <a:t> - elasticita), </a:t>
            </a:r>
            <a:r>
              <a:rPr lang="en-US" sz="1800" dirty="0" smtClean="0"/>
              <a:t>G”</a:t>
            </a:r>
            <a:r>
              <a:rPr lang="cs-CZ" sz="1800" dirty="0" smtClean="0"/>
              <a:t> (</a:t>
            </a:r>
            <a:r>
              <a:rPr lang="en-US" sz="1800" dirty="0" smtClean="0"/>
              <a:t>loss modulus</a:t>
            </a:r>
            <a:r>
              <a:rPr lang="cs-CZ" sz="1800" dirty="0" smtClean="0"/>
              <a:t> - viskozita) a jejich poměru </a:t>
            </a:r>
            <a:endParaRPr lang="en-US" sz="18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09" y="3877241"/>
            <a:ext cx="1404940" cy="8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245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HAAKE </a:t>
            </a:r>
            <a:r>
              <a:rPr lang="en-US" dirty="0"/>
              <a:t>MARS</a:t>
            </a:r>
            <a:r>
              <a:rPr lang="cs-CZ" baseline="30000" dirty="0"/>
              <a:t> </a:t>
            </a:r>
            <a:r>
              <a:rPr lang="en-US" dirty="0" err="1" smtClean="0"/>
              <a:t>RheoRaman</a:t>
            </a:r>
            <a:r>
              <a:rPr lang="cs-CZ" dirty="0" smtClean="0"/>
              <a:t>: Příklad = </a:t>
            </a:r>
            <a:r>
              <a:rPr lang="cs-CZ" dirty="0"/>
              <a:t>Kakaové máslo</a:t>
            </a:r>
            <a:endParaRPr lang="cs-CZ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1075"/>
            <a:ext cx="44196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2581275"/>
            <a:ext cx="44481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1085850"/>
            <a:ext cx="42005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6200" y="4402961"/>
            <a:ext cx="44862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Po ochlazení na 22 </a:t>
            </a:r>
            <a:r>
              <a:rPr lang="cs-CZ" sz="1600" dirty="0"/>
              <a:t>°</a:t>
            </a:r>
            <a:r>
              <a:rPr lang="cs-CZ" sz="1600" dirty="0" smtClean="0"/>
              <a:t>C je relativně dlouhá časová prodleva mezi změnami na Reometru a v Ramanových spektrech která indikuje, že nejprve vzniká amorfní pevná forma (!) a až posléze dochází ke vzniku formy krystalické, stabilní až po cca 110 minutách. </a:t>
            </a:r>
            <a:endParaRPr lang="cs-CZ" sz="16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1948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6675" y="25400"/>
            <a:ext cx="9077324" cy="738188"/>
          </a:xfrm>
          <a:noFill/>
          <a:ln/>
        </p:spPr>
        <p:txBody>
          <a:bodyPr/>
          <a:lstStyle/>
          <a:p>
            <a:r>
              <a:rPr lang="cs-CZ" altLang="en-US" sz="2400" dirty="0" smtClean="0"/>
              <a:t>Ramanova mikroskopie + SPM (STM, AFM, MFM, FMM</a:t>
            </a:r>
            <a:r>
              <a:rPr lang="cs-CZ" altLang="en-US" sz="2000" dirty="0" smtClean="0"/>
              <a:t>…)</a:t>
            </a:r>
            <a:endParaRPr lang="cs-CZ" altLang="en-US" sz="2400" dirty="0"/>
          </a:p>
        </p:txBody>
      </p:sp>
      <p:sp>
        <p:nvSpPr>
          <p:cNvPr id="8" name="TextBox 5"/>
          <p:cNvSpPr txBox="1"/>
          <p:nvPr/>
        </p:nvSpPr>
        <p:spPr>
          <a:xfrm>
            <a:off x="0" y="90903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/>
            <a:r>
              <a:rPr lang="it-IT" sz="1800" b="1" dirty="0" smtClean="0"/>
              <a:t>Scanning Probe Microscopy is a: </a:t>
            </a:r>
            <a:r>
              <a:rPr lang="it-IT" sz="1800" dirty="0" smtClean="0"/>
              <a:t>Surface technique</a:t>
            </a:r>
          </a:p>
          <a:p>
            <a:pPr marL="400050" indent="-400050" algn="ctr"/>
            <a:endParaRPr lang="it-IT" sz="1800" dirty="0" smtClean="0"/>
          </a:p>
          <a:p>
            <a:pPr marL="400050" indent="-400050" algn="ctr"/>
            <a:r>
              <a:rPr lang="it-IT" sz="1800" b="1" dirty="0" smtClean="0"/>
              <a:t>Allows the study of:</a:t>
            </a:r>
            <a:r>
              <a:rPr lang="cs-CZ" sz="1800" b="1" dirty="0" smtClean="0"/>
              <a:t> </a:t>
            </a:r>
            <a:r>
              <a:rPr lang="it-IT" sz="1800" u="sng" dirty="0" smtClean="0"/>
              <a:t>Surface topography </a:t>
            </a:r>
            <a:r>
              <a:rPr lang="it-IT" sz="1800" dirty="0" smtClean="0"/>
              <a:t>up to Atomic Resolution</a:t>
            </a:r>
          </a:p>
          <a:p>
            <a:pPr marL="400050" indent="-400050" algn="ctr"/>
            <a:endParaRPr lang="it-IT" sz="1800" dirty="0" smtClean="0"/>
          </a:p>
          <a:p>
            <a:pPr marL="400050" indent="-400050" algn="ctr"/>
            <a:r>
              <a:rPr lang="it-IT" sz="1800" u="sng" dirty="0" smtClean="0"/>
              <a:t>Local physical </a:t>
            </a:r>
            <a:r>
              <a:rPr lang="it-IT" sz="1800" dirty="0" smtClean="0"/>
              <a:t>(magnetic, electrical etc..) </a:t>
            </a:r>
            <a:r>
              <a:rPr lang="it-IT" sz="1800" u="sng" dirty="0" smtClean="0"/>
              <a:t>and mechanical</a:t>
            </a:r>
            <a:r>
              <a:rPr lang="it-IT" sz="1800" dirty="0" smtClean="0"/>
              <a:t> (adhesion, stiffness) </a:t>
            </a:r>
            <a:r>
              <a:rPr lang="it-IT" sz="1800" u="sng" dirty="0" smtClean="0"/>
              <a:t>properties </a:t>
            </a:r>
            <a:r>
              <a:rPr lang="it-IT" sz="1800" dirty="0" smtClean="0"/>
              <a:t>of the Surface</a:t>
            </a:r>
          </a:p>
          <a:p>
            <a:pPr marL="400050" indent="-400050" algn="ctr"/>
            <a:endParaRPr lang="it-IT" sz="1800" dirty="0" smtClean="0"/>
          </a:p>
          <a:p>
            <a:pPr marL="400050" indent="-400050" algn="ctr"/>
            <a:r>
              <a:rPr lang="it-IT" sz="1800" b="1" dirty="0" smtClean="0"/>
              <a:t>Exploiting:</a:t>
            </a:r>
            <a:r>
              <a:rPr lang="cs-CZ" sz="1800" b="1" dirty="0" smtClean="0"/>
              <a:t> </a:t>
            </a:r>
            <a:r>
              <a:rPr lang="it-IT" sz="1800" dirty="0" smtClean="0"/>
              <a:t>The different  type of inter</a:t>
            </a:r>
            <a:r>
              <a:rPr lang="cs-CZ" sz="1800" dirty="0" err="1" smtClean="0"/>
              <a:t>ac</a:t>
            </a:r>
            <a:r>
              <a:rPr lang="it-IT" sz="1800" dirty="0" smtClean="0"/>
              <a:t>tion between a sharp tip and the sample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0976" y="3217356"/>
            <a:ext cx="457514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189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Ramanova mikroskopie + SPM</a:t>
            </a:r>
            <a:endParaRPr lang="cs-CZ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35512"/>
            <a:ext cx="8820150" cy="52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1108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Ramanova mikroskopie + SPM</a:t>
            </a:r>
            <a:endParaRPr lang="cs-CZ" altLang="en-US" dirty="0"/>
          </a:p>
        </p:txBody>
      </p:sp>
      <p:pic>
        <p:nvPicPr>
          <p:cNvPr id="4" name="Picture 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052736"/>
            <a:ext cx="215265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2" descr="Senza titolo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340768"/>
            <a:ext cx="3108700" cy="1728192"/>
          </a:xfrm>
          <a:prstGeom prst="rect">
            <a:avLst/>
          </a:prstGeom>
        </p:spPr>
      </p:pic>
      <p:sp>
        <p:nvSpPr>
          <p:cNvPr id="7" name="TextBox 84"/>
          <p:cNvSpPr txBox="1"/>
          <p:nvPr/>
        </p:nvSpPr>
        <p:spPr>
          <a:xfrm>
            <a:off x="285751" y="3244181"/>
            <a:ext cx="84296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Raman </a:t>
            </a:r>
            <a:r>
              <a:rPr lang="it-IT" dirty="0"/>
              <a:t>Microscopy combined with Scanning Probe </a:t>
            </a:r>
            <a:r>
              <a:rPr lang="it-IT" dirty="0" smtClean="0"/>
              <a:t>Microscopy</a:t>
            </a:r>
            <a:endParaRPr lang="cs-CZ" dirty="0" smtClean="0"/>
          </a:p>
          <a:p>
            <a:pPr algn="ctr"/>
            <a:endParaRPr lang="cs-CZ" sz="2800" b="1" dirty="0" smtClean="0"/>
          </a:p>
          <a:p>
            <a:pPr algn="ctr"/>
            <a:r>
              <a:rPr lang="it-IT" sz="2800" b="1" dirty="0" smtClean="0"/>
              <a:t>ADVANTAGES</a:t>
            </a:r>
            <a:r>
              <a:rPr lang="cs-CZ" sz="2800" b="1" dirty="0" smtClean="0"/>
              <a:t>:</a:t>
            </a:r>
            <a:endParaRPr lang="it-IT" sz="2800" b="1" dirty="0" smtClean="0"/>
          </a:p>
          <a:p>
            <a:pPr algn="ctr"/>
            <a:r>
              <a:rPr lang="it-IT" sz="2800" dirty="0" smtClean="0"/>
              <a:t>Physical – Mechanical – Chemical Properties/Information at the same time on the same sample with a high spatial resolution </a:t>
            </a:r>
            <a:endParaRPr lang="it-IT" sz="28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948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85725" y="25400"/>
            <a:ext cx="9058274" cy="738188"/>
          </a:xfrm>
          <a:noFill/>
          <a:ln/>
        </p:spPr>
        <p:txBody>
          <a:bodyPr/>
          <a:lstStyle/>
          <a:p>
            <a:r>
              <a:rPr lang="cs-CZ" altLang="en-US" dirty="0"/>
              <a:t>Ramanova mikroskopie + SPM: </a:t>
            </a:r>
            <a:r>
              <a:rPr lang="it-IT" dirty="0"/>
              <a:t>CO-LOCALIZED </a:t>
            </a:r>
            <a:br>
              <a:rPr lang="it-IT" dirty="0"/>
            </a:br>
            <a:r>
              <a:rPr lang="it-IT" dirty="0" smtClean="0"/>
              <a:t>ANALYSIS</a:t>
            </a:r>
            <a:r>
              <a:rPr lang="cs-CZ" dirty="0" smtClean="0"/>
              <a:t> příklad: polymerní </a:t>
            </a:r>
            <a:r>
              <a:rPr lang="cs-CZ" dirty="0" err="1" smtClean="0"/>
              <a:t>blendy</a:t>
            </a:r>
            <a:endParaRPr lang="cs-CZ" altLang="en-US" dirty="0"/>
          </a:p>
        </p:txBody>
      </p:sp>
      <p:pic>
        <p:nvPicPr>
          <p:cNvPr id="8" name="Picture 2" descr="D:\Work\Measurements\Raman\Thermo\PS-2PVAC\PVAC 2830-29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5" t="492" r="16145" b="5322"/>
          <a:stretch/>
        </p:blipFill>
        <p:spPr bwMode="auto">
          <a:xfrm>
            <a:off x="3259950" y="3506701"/>
            <a:ext cx="274240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:\Work\Measurements\Raman\Thermo\PS-2PVAC\PS 3000-31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491" r="16393" b="5133"/>
          <a:stretch/>
        </p:blipFill>
        <p:spPr bwMode="auto">
          <a:xfrm>
            <a:off x="6138914" y="3499613"/>
            <a:ext cx="27384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:\Work\Measurements\Raman\Thermo\PS-2PVAC\PS-2PVAC top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666" r="16538" b="5653"/>
          <a:stretch/>
        </p:blipFill>
        <p:spPr bwMode="auto">
          <a:xfrm>
            <a:off x="405764" y="3517546"/>
            <a:ext cx="274191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529407" y="3451318"/>
            <a:ext cx="2250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prstClr val="white"/>
                </a:solidFill>
                <a:latin typeface="Calibri" pitchFamily="34" charset="0"/>
              </a:rPr>
              <a:t>PVAC (2839-2980cm</a:t>
            </a:r>
            <a:r>
              <a:rPr lang="en-US" altLang="en-US" sz="1400" baseline="30000" dirty="0">
                <a:solidFill>
                  <a:prstClr val="white"/>
                </a:solidFill>
                <a:latin typeface="Calibri" pitchFamily="34" charset="0"/>
              </a:rPr>
              <a:t>-1</a:t>
            </a:r>
            <a:r>
              <a:rPr lang="en-US" altLang="en-US" sz="1400" dirty="0">
                <a:solidFill>
                  <a:prstClr val="white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581834" y="3461951"/>
            <a:ext cx="21064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prstClr val="white"/>
                </a:solidFill>
                <a:latin typeface="Calibri" pitchFamily="34" charset="0"/>
              </a:rPr>
              <a:t>PS (3000-3140 cm</a:t>
            </a:r>
            <a:r>
              <a:rPr lang="en-US" altLang="en-US" sz="1400" baseline="30000" dirty="0">
                <a:solidFill>
                  <a:prstClr val="white"/>
                </a:solidFill>
                <a:latin typeface="Calibri" pitchFamily="34" charset="0"/>
              </a:rPr>
              <a:t>-1</a:t>
            </a:r>
            <a:r>
              <a:rPr lang="en-US" altLang="en-US" sz="1400" dirty="0">
                <a:solidFill>
                  <a:prstClr val="white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1331640" y="3469476"/>
            <a:ext cx="1277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" pitchFamily="34" charset="0"/>
              </a:rPr>
              <a:t>H</a:t>
            </a:r>
            <a:r>
              <a:rPr lang="en-US" sz="1400" dirty="0" smtClean="0">
                <a:solidFill>
                  <a:prstClr val="white"/>
                </a:solidFill>
                <a:latin typeface="Calibri" pitchFamily="34" charset="0"/>
              </a:rPr>
              <a:t>eight</a:t>
            </a:r>
            <a:endParaRPr lang="en-US" sz="14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352241" y="5954090"/>
            <a:ext cx="826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20 </a:t>
            </a:r>
            <a:r>
              <a:rPr lang="en-US" sz="1400" dirty="0" smtClean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sz="1400" dirty="0" smtClean="0">
                <a:solidFill>
                  <a:prstClr val="white"/>
                </a:solidFill>
              </a:rPr>
              <a:t>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3205208" y="5939524"/>
            <a:ext cx="824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20 </a:t>
            </a:r>
            <a:r>
              <a:rPr lang="en-US" sz="1400" dirty="0" smtClean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sz="1400" dirty="0" smtClean="0">
                <a:solidFill>
                  <a:prstClr val="white"/>
                </a:solidFill>
              </a:rPr>
              <a:t>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6060619" y="5941630"/>
            <a:ext cx="861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20 </a:t>
            </a:r>
            <a:r>
              <a:rPr lang="en-US" sz="1400" dirty="0" smtClean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sz="1400" dirty="0" smtClean="0">
                <a:solidFill>
                  <a:prstClr val="white"/>
                </a:solidFill>
              </a:rPr>
              <a:t>m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17" name="Picture 2" descr="\\PHOENIX\Pub\Marko\Raman\New Data\PS-PVA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2" t="21083" r="2414" b="11541"/>
          <a:stretch/>
        </p:blipFill>
        <p:spPr bwMode="auto">
          <a:xfrm>
            <a:off x="2740345" y="786493"/>
            <a:ext cx="6275143" cy="267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5"/>
          <p:cNvSpPr txBox="1"/>
          <p:nvPr/>
        </p:nvSpPr>
        <p:spPr>
          <a:xfrm>
            <a:off x="323528" y="2852936"/>
            <a:ext cx="119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>PS/PVAC</a:t>
            </a:r>
            <a:endParaRPr lang="en-US" sz="1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9" name="TextBox 16"/>
          <p:cNvSpPr txBox="1"/>
          <p:nvPr/>
        </p:nvSpPr>
        <p:spPr>
          <a:xfrm>
            <a:off x="3074369" y="1141383"/>
            <a:ext cx="1075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PS - Red</a:t>
            </a:r>
            <a:endParaRPr lang="en-US" sz="1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4776654" y="920832"/>
            <a:ext cx="1507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PVAC - Blue</a:t>
            </a:r>
            <a:endParaRPr lang="en-US" sz="14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21" name="Straight Arrow Connector 18"/>
          <p:cNvCxnSpPr/>
          <p:nvPr/>
        </p:nvCxnSpPr>
        <p:spPr>
          <a:xfrm>
            <a:off x="3350535" y="1450631"/>
            <a:ext cx="357743" cy="43648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9"/>
          <p:cNvCxnSpPr/>
          <p:nvPr/>
        </p:nvCxnSpPr>
        <p:spPr>
          <a:xfrm flipH="1">
            <a:off x="4047331" y="1075401"/>
            <a:ext cx="679801" cy="2155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4"/>
          <p:cNvSpPr txBox="1"/>
          <p:nvPr/>
        </p:nvSpPr>
        <p:spPr>
          <a:xfrm>
            <a:off x="11583" y="1074721"/>
            <a:ext cx="3046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prstClr val="black"/>
                </a:solidFill>
                <a:latin typeface="Calibri" pitchFamily="34" charset="0"/>
              </a:rPr>
              <a:t>POLYSTYRENE (PS)/</a:t>
            </a:r>
          </a:p>
          <a:p>
            <a:r>
              <a:rPr lang="en-US" sz="1800" i="1" dirty="0" smtClean="0">
                <a:solidFill>
                  <a:prstClr val="black"/>
                </a:solidFill>
                <a:latin typeface="Calibri" pitchFamily="34" charset="0"/>
              </a:rPr>
              <a:t>POLYVINYLACETATE (PVAC) BLEND</a:t>
            </a:r>
            <a:endParaRPr lang="en-US" sz="18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4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623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85725" y="25400"/>
            <a:ext cx="9058274" cy="738188"/>
          </a:xfrm>
          <a:noFill/>
          <a:ln/>
        </p:spPr>
        <p:txBody>
          <a:bodyPr/>
          <a:lstStyle/>
          <a:p>
            <a:r>
              <a:rPr lang="cs-CZ" altLang="en-US" dirty="0"/>
              <a:t>Ramanova mikroskopie + SPM: </a:t>
            </a:r>
            <a:r>
              <a:rPr lang="it-IT" dirty="0"/>
              <a:t>CO-LOCALIZED </a:t>
            </a:r>
            <a:br>
              <a:rPr lang="it-IT" dirty="0"/>
            </a:br>
            <a:r>
              <a:rPr lang="it-IT" dirty="0" smtClean="0"/>
              <a:t>ANALYSIS</a:t>
            </a:r>
            <a:r>
              <a:rPr lang="cs-CZ" dirty="0" smtClean="0"/>
              <a:t> příklad: polymerní </a:t>
            </a:r>
            <a:r>
              <a:rPr lang="cs-CZ" dirty="0" err="1" smtClean="0"/>
              <a:t>blendy</a:t>
            </a:r>
            <a:endParaRPr lang="cs-CZ" altLang="en-US" dirty="0"/>
          </a:p>
        </p:txBody>
      </p:sp>
      <p:pic>
        <p:nvPicPr>
          <p:cNvPr id="3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25" y="3380636"/>
            <a:ext cx="2743200" cy="2743200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9" y="3374880"/>
            <a:ext cx="2743200" cy="2743200"/>
          </a:xfrm>
          <a:prstGeom prst="rect">
            <a:avLst/>
          </a:prstGeom>
        </p:spPr>
      </p:pic>
      <p:pic>
        <p:nvPicPr>
          <p:cNvPr id="41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0" y="3380636"/>
            <a:ext cx="2743200" cy="2743200"/>
          </a:xfrm>
          <a:prstGeom prst="rect">
            <a:avLst/>
          </a:prstGeom>
        </p:spPr>
      </p:pic>
      <p:pic>
        <p:nvPicPr>
          <p:cNvPr id="42" name="Picture 2" descr="\\PHOENIX\Pub\Marko\Measurements\PS-P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3" t="20305" r="5402" b="11152"/>
          <a:stretch/>
        </p:blipFill>
        <p:spPr bwMode="auto">
          <a:xfrm>
            <a:off x="2390775" y="898980"/>
            <a:ext cx="6645713" cy="24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8"/>
          <p:cNvSpPr txBox="1"/>
          <p:nvPr/>
        </p:nvSpPr>
        <p:spPr>
          <a:xfrm>
            <a:off x="1" y="970979"/>
            <a:ext cx="1695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  <a:latin typeface="Calibri" pitchFamily="34" charset="0"/>
              </a:rPr>
              <a:t>POLYSTYRENE (PS)/</a:t>
            </a:r>
          </a:p>
          <a:p>
            <a:r>
              <a:rPr lang="en-US" sz="1600" i="1" dirty="0" smtClean="0">
                <a:solidFill>
                  <a:prstClr val="black"/>
                </a:solidFill>
                <a:latin typeface="Calibri" pitchFamily="34" charset="0"/>
              </a:rPr>
              <a:t>LOW-DENSITY POLYETHYLENE (LDPE) BLEND</a:t>
            </a:r>
            <a:endParaRPr lang="en-US" sz="16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4" name="TextBox 9"/>
          <p:cNvSpPr txBox="1"/>
          <p:nvPr/>
        </p:nvSpPr>
        <p:spPr>
          <a:xfrm>
            <a:off x="344049" y="2528620"/>
            <a:ext cx="119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</a:rPr>
              <a:t>PS/LDPE</a:t>
            </a: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5" name="TextBox 10"/>
          <p:cNvSpPr txBox="1"/>
          <p:nvPr/>
        </p:nvSpPr>
        <p:spPr>
          <a:xfrm>
            <a:off x="2785904" y="1104479"/>
            <a:ext cx="119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</a:rPr>
              <a:t>PS - Red</a:t>
            </a: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6" name="TextBox 11"/>
          <p:cNvSpPr txBox="1"/>
          <p:nvPr/>
        </p:nvSpPr>
        <p:spPr>
          <a:xfrm>
            <a:off x="5770323" y="1148334"/>
            <a:ext cx="1495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</a:rPr>
              <a:t>LDPE - Green</a:t>
            </a: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" name="TextBox 12"/>
          <p:cNvSpPr txBox="1"/>
          <p:nvPr/>
        </p:nvSpPr>
        <p:spPr>
          <a:xfrm>
            <a:off x="344049" y="5782681"/>
            <a:ext cx="1194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</a:rPr>
              <a:t>20 </a:t>
            </a:r>
            <a:r>
              <a:rPr lang="en-US" sz="1600" dirty="0" smtClean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prstClr val="white"/>
                </a:solidFill>
              </a:rPr>
              <a:t>m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48" name="TextBox 13"/>
          <p:cNvSpPr txBox="1"/>
          <p:nvPr/>
        </p:nvSpPr>
        <p:spPr>
          <a:xfrm>
            <a:off x="3177218" y="5797013"/>
            <a:ext cx="1194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</a:rPr>
              <a:t>20 </a:t>
            </a:r>
            <a:r>
              <a:rPr lang="en-US" sz="1600" dirty="0" smtClean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prstClr val="white"/>
                </a:solidFill>
              </a:rPr>
              <a:t>m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49" name="TextBox 14"/>
          <p:cNvSpPr txBox="1"/>
          <p:nvPr/>
        </p:nvSpPr>
        <p:spPr>
          <a:xfrm>
            <a:off x="6070856" y="5803669"/>
            <a:ext cx="1194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</a:rPr>
              <a:t>20 </a:t>
            </a:r>
            <a:r>
              <a:rPr lang="en-US" sz="1600" dirty="0" smtClean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prstClr val="white"/>
                </a:solidFill>
              </a:rPr>
              <a:t>m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50" name="TextBox 15"/>
          <p:cNvSpPr txBox="1"/>
          <p:nvPr/>
        </p:nvSpPr>
        <p:spPr>
          <a:xfrm>
            <a:off x="1302218" y="3333340"/>
            <a:ext cx="1542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alibri" pitchFamily="34" charset="0"/>
              </a:rPr>
              <a:t>H</a:t>
            </a:r>
            <a:r>
              <a:rPr lang="en-US" sz="1600" dirty="0" smtClean="0">
                <a:solidFill>
                  <a:prstClr val="white"/>
                </a:solidFill>
                <a:latin typeface="Calibri" pitchFamily="34" charset="0"/>
              </a:rPr>
              <a:t>eight</a:t>
            </a:r>
            <a:endParaRPr lang="en-US" sz="16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1" name="TextBox 16"/>
          <p:cNvSpPr txBox="1"/>
          <p:nvPr/>
        </p:nvSpPr>
        <p:spPr>
          <a:xfrm>
            <a:off x="6629289" y="3339530"/>
            <a:ext cx="254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Calibri" pitchFamily="34" charset="0"/>
              </a:rPr>
              <a:t>PS (3015 -3117cm</a:t>
            </a:r>
            <a:r>
              <a:rPr lang="en-US" sz="1600" baseline="30000" dirty="0" smtClean="0">
                <a:solidFill>
                  <a:prstClr val="white"/>
                </a:solidFill>
                <a:latin typeface="Calibri" pitchFamily="34" charset="0"/>
              </a:rPr>
              <a:t>-1</a:t>
            </a:r>
            <a:r>
              <a:rPr lang="en-US" sz="1600" dirty="0" smtClean="0">
                <a:solidFill>
                  <a:prstClr val="white"/>
                </a:solidFill>
                <a:latin typeface="Calibri" pitchFamily="34" charset="0"/>
              </a:rPr>
              <a:t>)</a:t>
            </a:r>
            <a:endParaRPr lang="en-US" sz="16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2" name="TextBox 17"/>
          <p:cNvSpPr txBox="1"/>
          <p:nvPr/>
        </p:nvSpPr>
        <p:spPr>
          <a:xfrm>
            <a:off x="3611664" y="3333340"/>
            <a:ext cx="254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Calibri" pitchFamily="34" charset="0"/>
              </a:rPr>
              <a:t>LDPE (2798 -2990cm</a:t>
            </a:r>
            <a:r>
              <a:rPr lang="en-US" sz="1600" baseline="30000" dirty="0" smtClean="0">
                <a:solidFill>
                  <a:prstClr val="white"/>
                </a:solidFill>
                <a:latin typeface="Calibri" pitchFamily="34" charset="0"/>
              </a:rPr>
              <a:t>-1</a:t>
            </a:r>
            <a:r>
              <a:rPr lang="en-US" sz="1600" dirty="0" smtClean="0">
                <a:solidFill>
                  <a:prstClr val="white"/>
                </a:solidFill>
                <a:latin typeface="Calibri" pitchFamily="34" charset="0"/>
              </a:rPr>
              <a:t>)</a:t>
            </a:r>
            <a:endParaRPr lang="en-US" sz="1600" dirty="0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53" name="Straight Arrow Connector 18"/>
          <p:cNvCxnSpPr/>
          <p:nvPr/>
        </p:nvCxnSpPr>
        <p:spPr>
          <a:xfrm>
            <a:off x="3298863" y="1430663"/>
            <a:ext cx="216025" cy="28803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9"/>
          <p:cNvCxnSpPr/>
          <p:nvPr/>
        </p:nvCxnSpPr>
        <p:spPr>
          <a:xfrm flipH="1">
            <a:off x="3975329" y="1354968"/>
            <a:ext cx="1817182" cy="15139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641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BBB59">
                  <a:lumMod val="60000"/>
                  <a:lumOff val="40000"/>
                </a:srgbClr>
              </a:buClr>
              <a:buSzPct val="90000"/>
              <a:defRPr/>
            </a:pPr>
            <a:endParaRPr lang="cs-CZ" sz="3200" dirty="0">
              <a:solidFill>
                <a:prstClr val="black">
                  <a:tint val="75000"/>
                </a:prstClr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0" y="6429375"/>
            <a:ext cx="9144000" cy="285750"/>
          </a:xfrm>
          <a:prstGeom prst="rect">
            <a:avLst/>
          </a:prstGeom>
          <a:gradFill>
            <a:gsLst>
              <a:gs pos="0">
                <a:srgbClr val="031508"/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0"/>
          </a:gra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9" name="Obrázek 12" descr="Final_Front_Up_gree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6072188"/>
            <a:ext cx="20002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Obrázek 13" descr="Final_Front_Down_g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01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597247" y="120311"/>
            <a:ext cx="7772400" cy="961121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Molekulová spektroskopie</a:t>
            </a:r>
            <a:endParaRPr lang="cs-CZ" sz="3200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496744"/>
              </p:ext>
            </p:extLst>
          </p:nvPr>
        </p:nvGraphicFramePr>
        <p:xfrm>
          <a:off x="109750" y="1540933"/>
          <a:ext cx="8917913" cy="29873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73315"/>
                <a:gridCol w="1747901"/>
                <a:gridCol w="1800200"/>
                <a:gridCol w="2096497"/>
              </a:tblGrid>
              <a:tr h="42707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λ</a:t>
                      </a:r>
                      <a:r>
                        <a:rPr lang="cs-CZ" dirty="0" smtClean="0"/>
                        <a:t> (mikrometry)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Vlnočet (cm</a:t>
                      </a:r>
                      <a:r>
                        <a:rPr lang="cs-CZ" baseline="30000" dirty="0" smtClean="0"/>
                        <a:t>-1</a:t>
                      </a:r>
                      <a:r>
                        <a:rPr lang="cs-CZ" dirty="0" smtClean="0"/>
                        <a:t>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Poznámka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UV – VIS oblast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0,19 – 0,8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53 000 – 12 500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Elektronová absorpce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Blízká infračervená oblast </a:t>
                      </a:r>
                      <a:br>
                        <a:rPr lang="cs-CZ" b="1" dirty="0" smtClean="0"/>
                      </a:br>
                      <a:r>
                        <a:rPr lang="cs-CZ" b="1" dirty="0" smtClean="0"/>
                        <a:t>(</a:t>
                      </a:r>
                      <a:r>
                        <a:rPr lang="cs-CZ" b="1" dirty="0" err="1" smtClean="0"/>
                        <a:t>near</a:t>
                      </a:r>
                      <a:r>
                        <a:rPr lang="cs-CZ" b="1" dirty="0" smtClean="0"/>
                        <a:t> infrared) </a:t>
                      </a:r>
                      <a:r>
                        <a:rPr lang="cs-CZ" b="1" baseline="0" dirty="0" smtClean="0"/>
                        <a:t> </a:t>
                      </a:r>
                      <a:r>
                        <a:rPr lang="cs-CZ" b="1" dirty="0" smtClean="0"/>
                        <a:t>NIR, FT-NIR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0,8</a:t>
                      </a:r>
                      <a:r>
                        <a:rPr lang="cs-CZ" baseline="0" dirty="0" smtClean="0"/>
                        <a:t> – 2,5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12 500 – 4 000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Vyšší harmonické vibrační přechody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Střední infračervená oblast</a:t>
                      </a:r>
                      <a:r>
                        <a:rPr lang="cs-CZ" b="1" baseline="0" dirty="0" smtClean="0"/>
                        <a:t> </a:t>
                      </a:r>
                      <a:br>
                        <a:rPr lang="cs-CZ" b="1" baseline="0" dirty="0" smtClean="0"/>
                      </a:br>
                      <a:r>
                        <a:rPr lang="cs-CZ" b="1" baseline="0" dirty="0" smtClean="0"/>
                        <a:t>(</a:t>
                      </a:r>
                      <a:r>
                        <a:rPr lang="cs-CZ" b="1" baseline="0" dirty="0" err="1" smtClean="0"/>
                        <a:t>mid</a:t>
                      </a:r>
                      <a:r>
                        <a:rPr lang="cs-CZ" b="1" baseline="0" dirty="0" smtClean="0"/>
                        <a:t> infrared) MIR, FT-IR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2,5 – 25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4 000 – 350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Normální vibrační přechody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Vzdálená infračervená oblast</a:t>
                      </a:r>
                      <a:r>
                        <a:rPr lang="cs-CZ" b="1" baseline="0" dirty="0" smtClean="0"/>
                        <a:t> </a:t>
                      </a:r>
                      <a:br>
                        <a:rPr lang="cs-CZ" b="1" baseline="0" dirty="0" smtClean="0"/>
                      </a:br>
                      <a:r>
                        <a:rPr lang="cs-CZ" b="1" baseline="0" dirty="0" smtClean="0"/>
                        <a:t>(far infrared) FIR, FT-FAR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25 – 1 000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350 – 10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Mřížkové frekvence, </a:t>
                      </a:r>
                      <a:r>
                        <a:rPr lang="cs-CZ" b="1" dirty="0" smtClean="0">
                          <a:solidFill>
                            <a:srgbClr val="0070C0"/>
                          </a:solidFill>
                        </a:rPr>
                        <a:t>anorganika</a:t>
                      </a:r>
                      <a:endParaRPr lang="cs-CZ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Obdélník 9"/>
          <p:cNvSpPr/>
          <p:nvPr/>
        </p:nvSpPr>
        <p:spPr>
          <a:xfrm>
            <a:off x="49620" y="948612"/>
            <a:ext cx="9044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1800" b="1" dirty="0" smtClean="0">
                <a:solidFill>
                  <a:prstClr val="black"/>
                </a:solidFill>
                <a:cs typeface="Arial" charset="0"/>
              </a:rPr>
              <a:t>„</a:t>
            </a:r>
            <a:r>
              <a:rPr lang="cs-CZ" sz="1800" b="1" dirty="0" err="1" smtClean="0">
                <a:solidFill>
                  <a:prstClr val="black"/>
                </a:solidFill>
                <a:cs typeface="Arial" charset="0"/>
              </a:rPr>
              <a:t>Antropocentristické</a:t>
            </a:r>
            <a:r>
              <a:rPr lang="cs-CZ" sz="1800" b="1" dirty="0" smtClean="0">
                <a:solidFill>
                  <a:prstClr val="black"/>
                </a:solidFill>
                <a:cs typeface="Arial" charset="0"/>
              </a:rPr>
              <a:t>“ dělení: názvosloví dle blízkosti tomu co vidí lidské oko……</a:t>
            </a:r>
            <a:endParaRPr lang="cs-CZ" sz="1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51519" y="5750060"/>
            <a:ext cx="8463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1800" b="1" dirty="0" smtClean="0">
                <a:solidFill>
                  <a:prstClr val="black"/>
                </a:solidFill>
                <a:cs typeface="Arial" charset="0"/>
              </a:rPr>
              <a:t>Ramanova spektroskopie: cca 8 000 – 2 cm</a:t>
            </a:r>
            <a:r>
              <a:rPr lang="cs-CZ" sz="1800" b="1" baseline="30000" dirty="0" smtClean="0">
                <a:solidFill>
                  <a:prstClr val="black"/>
                </a:solidFill>
                <a:cs typeface="Arial" charset="0"/>
              </a:rPr>
              <a:t>-1</a:t>
            </a:r>
            <a:r>
              <a:rPr lang="cs-CZ" sz="1800" b="1" dirty="0" smtClean="0">
                <a:solidFill>
                  <a:prstClr val="black"/>
                </a:solidFill>
                <a:cs typeface="Arial" charset="0"/>
              </a:rPr>
              <a:t>, obvykle spíše </a:t>
            </a:r>
            <a:r>
              <a:rPr lang="cs-CZ" sz="1800" b="1" dirty="0" smtClean="0">
                <a:solidFill>
                  <a:srgbClr val="0070C0"/>
                </a:solidFill>
                <a:cs typeface="Arial" charset="0"/>
              </a:rPr>
              <a:t>3 500 – 50 cm</a:t>
            </a:r>
            <a:r>
              <a:rPr lang="cs-CZ" sz="1800" b="1" baseline="30000" dirty="0" smtClean="0">
                <a:solidFill>
                  <a:srgbClr val="0070C0"/>
                </a:solidFill>
                <a:cs typeface="Arial" charset="0"/>
              </a:rPr>
              <a:t>-1</a:t>
            </a:r>
          </a:p>
          <a:p>
            <a:pPr eaLnBrk="1" hangingPunct="1"/>
            <a:r>
              <a:rPr lang="cs-CZ" sz="1800" b="1" dirty="0" smtClean="0">
                <a:solidFill>
                  <a:prstClr val="black"/>
                </a:solidFill>
                <a:cs typeface="Arial" charset="0"/>
              </a:rPr>
              <a:t> 	Kompatibilita s IR, FT-IR spektry – komplementární metody </a:t>
            </a:r>
            <a:endParaRPr lang="cs-CZ" sz="1800" b="1" baseline="30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4" name="Picture 2" descr="http://www.nicoletcz.cz/upload/kc/images/raman/ram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653136"/>
            <a:ext cx="3325187" cy="104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ousměrná vodorovná šipka 17"/>
          <p:cNvSpPr/>
          <p:nvPr/>
        </p:nvSpPr>
        <p:spPr>
          <a:xfrm rot="5400000">
            <a:off x="6999561" y="5023122"/>
            <a:ext cx="1312949" cy="3019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cs-CZ" sz="1800">
              <a:solidFill>
                <a:prstClr val="white"/>
              </a:solidFill>
            </a:endParaRPr>
          </a:p>
        </p:txBody>
      </p:sp>
      <p:pic>
        <p:nvPicPr>
          <p:cNvPr id="3074" name="Picture 2" descr="nanoram-feat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916" y="4628779"/>
            <a:ext cx="1066249" cy="106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nicoletcz.cz/upload/kc/images/is5/irsurvey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628778"/>
            <a:ext cx="1258767" cy="10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09850"/>
            <a:ext cx="734332" cy="106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7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Ramanova mikroskopie + SPM / TERS</a:t>
            </a:r>
            <a:endParaRPr lang="cs-CZ" altLang="en-US" dirty="0"/>
          </a:p>
        </p:txBody>
      </p:sp>
      <p:sp>
        <p:nvSpPr>
          <p:cNvPr id="8" name="TextBox 84"/>
          <p:cNvSpPr txBox="1"/>
          <p:nvPr/>
        </p:nvSpPr>
        <p:spPr>
          <a:xfrm>
            <a:off x="0" y="8060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ADVANTAGES</a:t>
            </a:r>
            <a:r>
              <a:rPr lang="cs-CZ" sz="2400" b="1" dirty="0" smtClean="0"/>
              <a:t>: </a:t>
            </a:r>
            <a:r>
              <a:rPr lang="it-IT" sz="2400" dirty="0" smtClean="0"/>
              <a:t>Overcome the diffraction limit and do Raman microscopy in the nanometer range (up to 15-20</a:t>
            </a:r>
            <a:r>
              <a:rPr lang="cs-CZ" sz="2400" dirty="0" smtClean="0"/>
              <a:t> </a:t>
            </a:r>
            <a:r>
              <a:rPr lang="it-IT" sz="2400" dirty="0" smtClean="0"/>
              <a:t>nm) </a:t>
            </a:r>
            <a:endParaRPr lang="it-IT" sz="24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81458" y="5882051"/>
            <a:ext cx="28384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i="1" dirty="0">
                <a:solidFill>
                  <a:srgbClr val="0000CC"/>
                </a:solidFill>
              </a:rPr>
              <a:t>Focused laser spot</a:t>
            </a:r>
            <a:endParaRPr lang="ru-RU" sz="2300" b="1" i="1" dirty="0">
              <a:solidFill>
                <a:srgbClr val="0000CC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202186" y="3182013"/>
            <a:ext cx="3348037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i="1" dirty="0">
                <a:solidFill>
                  <a:srgbClr val="FFFF00"/>
                </a:solidFill>
              </a:rPr>
              <a:t>Enhanced Fluorescence/Raman signal</a:t>
            </a:r>
            <a:endParaRPr lang="ru-RU" sz="2300" b="1" i="1" dirty="0">
              <a:solidFill>
                <a:srgbClr val="FFFF00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600648" y="1934238"/>
            <a:ext cx="272573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i="1" dirty="0">
                <a:solidFill>
                  <a:srgbClr val="5F5F5F"/>
                </a:solidFill>
              </a:rPr>
              <a:t>Nanoantenna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i="1" dirty="0">
                <a:solidFill>
                  <a:srgbClr val="5F5F5F"/>
                </a:solidFill>
              </a:rPr>
              <a:t>(Metal AFM probe)</a:t>
            </a:r>
            <a:endParaRPr lang="ru-RU" sz="2300" b="1" i="1" dirty="0">
              <a:solidFill>
                <a:srgbClr val="5F5F5F"/>
              </a:solidFill>
            </a:endParaRPr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2792486" y="4769513"/>
            <a:ext cx="3600450" cy="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821186" y="4731413"/>
            <a:ext cx="103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990033"/>
                </a:solidFill>
              </a:rPr>
              <a:t>~ λ</a:t>
            </a:r>
            <a:r>
              <a:rPr lang="en-US" sz="2400" b="1">
                <a:solidFill>
                  <a:srgbClr val="990033"/>
                </a:solidFill>
              </a:rPr>
              <a:t> / 2</a:t>
            </a:r>
            <a:endParaRPr lang="ru-RU" sz="2400" b="1">
              <a:solidFill>
                <a:srgbClr val="990033"/>
              </a:solidFill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 r="2641"/>
          <a:stretch>
            <a:fillRect/>
          </a:stretch>
        </p:blipFill>
        <p:spPr bwMode="auto">
          <a:xfrm>
            <a:off x="2243470" y="1821526"/>
            <a:ext cx="5163878" cy="406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8884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fei.com/uploadedImages/FEISite/Pages/Products/SEM/Apreo/Models/ApreoIso.png?n=74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65226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Ramanova mikroskopie + SEM, EDS</a:t>
            </a:r>
            <a:endParaRPr lang="cs-CZ" altLang="en-US" dirty="0"/>
          </a:p>
        </p:txBody>
      </p:sp>
      <p:sp>
        <p:nvSpPr>
          <p:cNvPr id="2" name="Obdélník 1"/>
          <p:cNvSpPr/>
          <p:nvPr/>
        </p:nvSpPr>
        <p:spPr>
          <a:xfrm>
            <a:off x="561973" y="841028"/>
            <a:ext cx="8029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Scanning Electron </a:t>
            </a:r>
            <a:r>
              <a:rPr lang="en-US" dirty="0" smtClean="0"/>
              <a:t>Microscopy</a:t>
            </a:r>
            <a:r>
              <a:rPr lang="cs-CZ" dirty="0" smtClean="0"/>
              <a:t> (SEM)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/>
              <a:t>Energy </a:t>
            </a:r>
            <a:r>
              <a:rPr lang="en-US" dirty="0"/>
              <a:t>Dispersive </a:t>
            </a:r>
            <a:r>
              <a:rPr lang="en-US" dirty="0" smtClean="0"/>
              <a:t>Spectroscopy</a:t>
            </a:r>
            <a:r>
              <a:rPr lang="cs-CZ" dirty="0" smtClean="0"/>
              <a:t> (EDS)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85725" y="3010940"/>
            <a:ext cx="62055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SEM/EDS </a:t>
            </a:r>
            <a:r>
              <a:rPr lang="en-US" b="1" dirty="0">
                <a:solidFill>
                  <a:srgbClr val="000099"/>
                </a:solidFill>
              </a:rPr>
              <a:t>Microscope </a:t>
            </a:r>
            <a:r>
              <a:rPr lang="en-US" b="1" dirty="0" smtClean="0">
                <a:solidFill>
                  <a:srgbClr val="000099"/>
                </a:solidFill>
              </a:rPr>
              <a:t>System</a:t>
            </a:r>
            <a:endParaRPr lang="cs-CZ" b="1" dirty="0" smtClean="0">
              <a:solidFill>
                <a:srgbClr val="000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micro-scale </a:t>
            </a:r>
            <a:r>
              <a:rPr lang="en-US" dirty="0"/>
              <a:t>and </a:t>
            </a:r>
            <a:r>
              <a:rPr lang="en-US" dirty="0" err="1"/>
              <a:t>nano</a:t>
            </a:r>
            <a:r>
              <a:rPr lang="en-US" dirty="0"/>
              <a:t>-scale features with magnification up to </a:t>
            </a:r>
            <a:r>
              <a:rPr lang="en-US" dirty="0" smtClean="0"/>
              <a:t>300,000</a:t>
            </a:r>
            <a:r>
              <a:rPr lang="cs-CZ" dirty="0" smtClean="0"/>
              <a:t> </a:t>
            </a:r>
            <a:r>
              <a:rPr lang="en-US" dirty="0" smtClean="0"/>
              <a:t>x</a:t>
            </a:r>
            <a:endParaRPr lang="cs-CZ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Detect</a:t>
            </a:r>
            <a:r>
              <a:rPr lang="cs-CZ" dirty="0" smtClean="0"/>
              <a:t>ion </a:t>
            </a:r>
            <a:r>
              <a:rPr lang="cs-CZ" dirty="0" err="1" smtClean="0"/>
              <a:t>of</a:t>
            </a:r>
            <a:r>
              <a:rPr lang="en-US" dirty="0" smtClean="0"/>
              <a:t> </a:t>
            </a:r>
            <a:r>
              <a:rPr lang="en-US" dirty="0"/>
              <a:t>chemical elemental composition </a:t>
            </a:r>
            <a:r>
              <a:rPr lang="en-US" dirty="0" smtClean="0"/>
              <a:t>in</a:t>
            </a:r>
            <a:r>
              <a:rPr lang="cs-CZ" dirty="0" smtClean="0"/>
              <a:t>/</a:t>
            </a:r>
            <a:r>
              <a:rPr lang="en-US" dirty="0" smtClean="0"/>
              <a:t>or </a:t>
            </a:r>
            <a:r>
              <a:rPr lang="en-US" dirty="0"/>
              <a:t>on the </a:t>
            </a:r>
            <a:r>
              <a:rPr lang="en-US" dirty="0" smtClean="0"/>
              <a:t>surface</a:t>
            </a:r>
            <a:endParaRPr lang="cs-CZ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 smtClean="0"/>
              <a:t>Depth</a:t>
            </a:r>
            <a:r>
              <a:rPr lang="cs-CZ" dirty="0" smtClean="0"/>
              <a:t> </a:t>
            </a:r>
            <a:r>
              <a:rPr lang="cs-CZ" dirty="0" err="1" smtClean="0"/>
              <a:t>profiling</a:t>
            </a:r>
            <a:r>
              <a:rPr lang="cs-CZ" dirty="0" smtClean="0"/>
              <a:t> / 3D </a:t>
            </a:r>
            <a:r>
              <a:rPr lang="cs-CZ" dirty="0" err="1" smtClean="0"/>
              <a:t>maps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38300" y="199783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b="1" dirty="0">
                <a:solidFill>
                  <a:srgbClr val="000099"/>
                </a:solidFill>
              </a:rPr>
              <a:t>Raman-SEM </a:t>
            </a:r>
            <a:r>
              <a:rPr lang="cs-CZ" b="1" dirty="0" err="1">
                <a:solidFill>
                  <a:srgbClr val="000099"/>
                </a:solidFill>
              </a:rPr>
              <a:t>Correlative</a:t>
            </a:r>
            <a:r>
              <a:rPr lang="cs-CZ" b="1" dirty="0">
                <a:solidFill>
                  <a:srgbClr val="000099"/>
                </a:solidFill>
              </a:rPr>
              <a:t> </a:t>
            </a:r>
            <a:r>
              <a:rPr lang="cs-CZ" b="1" dirty="0" err="1">
                <a:solidFill>
                  <a:srgbClr val="000099"/>
                </a:solidFill>
              </a:rPr>
              <a:t>Microscopy</a:t>
            </a:r>
            <a:endParaRPr lang="cs-CZ" b="1" dirty="0">
              <a:solidFill>
                <a:srgbClr val="000099"/>
              </a:solidFill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-2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6758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Ramanova mikroskopie + SEM, EDS</a:t>
            </a:r>
            <a:endParaRPr lang="cs-CZ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33" y="1009648"/>
            <a:ext cx="8602391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540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Ramanova mikroskopie + SEM, EDS. Příklady</a:t>
            </a:r>
            <a:endParaRPr lang="cs-CZ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948021"/>
            <a:ext cx="8810625" cy="418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4"/>
          <p:cNvSpPr txBox="1"/>
          <p:nvPr/>
        </p:nvSpPr>
        <p:spPr>
          <a:xfrm>
            <a:off x="-33338" y="532093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Elektronová mikroskopie = obraz / EDS = prvkové složení / Raman = polymorfie + molekulární ID </a:t>
            </a:r>
            <a:endParaRPr lang="it-IT" sz="24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132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Ramanova mikroskopie + SEM, EDS. Příklady</a:t>
            </a:r>
            <a:endParaRPr lang="cs-CZ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904874"/>
            <a:ext cx="8934450" cy="377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00635" y="1995815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K(AlSi</a:t>
            </a:r>
            <a:r>
              <a:rPr lang="cs-CZ" sz="1800" baseline="-25000" dirty="0"/>
              <a:t>3</a:t>
            </a:r>
            <a:r>
              <a:rPr lang="cs-CZ" sz="1800" dirty="0"/>
              <a:t>O</a:t>
            </a:r>
            <a:r>
              <a:rPr lang="cs-CZ" sz="1800" baseline="-25000" dirty="0"/>
              <a:t>8</a:t>
            </a:r>
            <a:r>
              <a:rPr lang="cs-CZ" sz="1800" dirty="0"/>
              <a:t>)</a:t>
            </a:r>
          </a:p>
        </p:txBody>
      </p:sp>
      <p:sp>
        <p:nvSpPr>
          <p:cNvPr id="7" name="Obdélník 6"/>
          <p:cNvSpPr/>
          <p:nvPr/>
        </p:nvSpPr>
        <p:spPr>
          <a:xfrm>
            <a:off x="1419660" y="1138565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 smtClean="0"/>
              <a:t>SiO</a:t>
            </a:r>
            <a:r>
              <a:rPr lang="cs-CZ" sz="1800" baseline="-25000" dirty="0" smtClean="0"/>
              <a:t>2</a:t>
            </a:r>
            <a:endParaRPr lang="cs-CZ" sz="1800" dirty="0"/>
          </a:p>
        </p:txBody>
      </p:sp>
      <p:sp>
        <p:nvSpPr>
          <p:cNvPr id="3" name="Obdélník 2"/>
          <p:cNvSpPr/>
          <p:nvPr/>
        </p:nvSpPr>
        <p:spPr>
          <a:xfrm>
            <a:off x="1600635" y="26082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dirty="0"/>
              <a:t>Ca</a:t>
            </a:r>
            <a:r>
              <a:rPr lang="cs-CZ" sz="1800" baseline="-25000" dirty="0"/>
              <a:t>2</a:t>
            </a:r>
            <a:r>
              <a:rPr lang="cs-CZ" sz="1800" dirty="0"/>
              <a:t>(Mg</a:t>
            </a:r>
            <a:r>
              <a:rPr lang="cs-CZ" sz="1800" baseline="-25000" dirty="0"/>
              <a:t>5.0-4.5</a:t>
            </a:r>
            <a:r>
              <a:rPr lang="cs-CZ" sz="1800" dirty="0"/>
              <a:t>Fe</a:t>
            </a:r>
            <a:r>
              <a:rPr lang="cs-CZ" sz="1800" baseline="30000" dirty="0"/>
              <a:t>2+</a:t>
            </a:r>
            <a:r>
              <a:rPr lang="cs-CZ" sz="1800" baseline="-25000" dirty="0"/>
              <a:t>0.0-0.5</a:t>
            </a:r>
            <a:r>
              <a:rPr lang="cs-CZ" sz="1800" dirty="0"/>
              <a:t>)Si</a:t>
            </a:r>
            <a:r>
              <a:rPr lang="cs-CZ" sz="1800" baseline="-25000" dirty="0"/>
              <a:t>8</a:t>
            </a:r>
            <a:r>
              <a:rPr lang="cs-CZ" sz="1800" dirty="0"/>
              <a:t>O</a:t>
            </a:r>
            <a:r>
              <a:rPr lang="cs-CZ" sz="1800" baseline="-25000" dirty="0"/>
              <a:t>22</a:t>
            </a:r>
            <a:r>
              <a:rPr lang="cs-CZ" sz="1800" dirty="0"/>
              <a:t>(OH)</a:t>
            </a:r>
            <a:r>
              <a:rPr lang="cs-CZ" sz="1800" baseline="-25000" dirty="0"/>
              <a:t>2</a:t>
            </a:r>
            <a:endParaRPr lang="cs-CZ" sz="1800" dirty="0"/>
          </a:p>
        </p:txBody>
      </p:sp>
      <p:sp>
        <p:nvSpPr>
          <p:cNvPr id="4" name="Obdélník 3"/>
          <p:cNvSpPr/>
          <p:nvPr/>
        </p:nvSpPr>
        <p:spPr>
          <a:xfrm>
            <a:off x="1600635" y="3536722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Na(AlSi</a:t>
            </a:r>
            <a:r>
              <a:rPr lang="cs-CZ" sz="1800" baseline="-25000" dirty="0"/>
              <a:t>3</a:t>
            </a:r>
            <a:r>
              <a:rPr lang="cs-CZ" sz="1800" dirty="0"/>
              <a:t>O</a:t>
            </a:r>
            <a:r>
              <a:rPr lang="cs-CZ" sz="1800" baseline="-25000" dirty="0"/>
              <a:t>8</a:t>
            </a:r>
            <a:r>
              <a:rPr lang="cs-CZ" sz="1800" dirty="0"/>
              <a:t>)</a:t>
            </a:r>
          </a:p>
        </p:txBody>
      </p:sp>
      <p:sp>
        <p:nvSpPr>
          <p:cNvPr id="11" name="TextBox 84"/>
          <p:cNvSpPr txBox="1"/>
          <p:nvPr/>
        </p:nvSpPr>
        <p:spPr>
          <a:xfrm>
            <a:off x="648433" y="5171132"/>
            <a:ext cx="5110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Kombinace do jednoho obrazu: 3D mapy, řezy etc.</a:t>
            </a:r>
            <a:endParaRPr lang="it-IT" sz="2400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417322"/>
            <a:ext cx="3152774" cy="233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476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Ramanova mikroskopie + SEM, EDS. Příklady</a:t>
            </a:r>
            <a:endParaRPr lang="cs-CZ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971550"/>
            <a:ext cx="3733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067175" y="1069688"/>
            <a:ext cx="50768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Difficulties in transferring 2D </a:t>
            </a:r>
            <a:r>
              <a:rPr lang="en-US" sz="2000" dirty="0" smtClean="0"/>
              <a:t>graphene</a:t>
            </a:r>
            <a:r>
              <a:rPr lang="cs-CZ" sz="2000" dirty="0" smtClean="0"/>
              <a:t> </a:t>
            </a:r>
            <a:r>
              <a:rPr lang="en-US" sz="2000" dirty="0" smtClean="0"/>
              <a:t>electrodes </a:t>
            </a:r>
            <a:r>
              <a:rPr lang="en-US" sz="2000" dirty="0"/>
              <a:t>from a copper substrate to the final semiconductor </a:t>
            </a:r>
            <a:r>
              <a:rPr lang="en-US" sz="2000" dirty="0" smtClean="0"/>
              <a:t>surface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SEM </a:t>
            </a:r>
            <a:r>
              <a:rPr lang="cs-CZ" sz="2000" dirty="0" err="1" smtClean="0"/>
              <a:t>pictures</a:t>
            </a:r>
            <a:r>
              <a:rPr lang="cs-CZ" sz="2000" dirty="0" smtClean="0"/>
              <a:t> </a:t>
            </a:r>
            <a:r>
              <a:rPr lang="cs-CZ" sz="2000" dirty="0" err="1" smtClean="0"/>
              <a:t>indicates</a:t>
            </a:r>
            <a:r>
              <a:rPr lang="cs-CZ" sz="2000" dirty="0" smtClean="0"/>
              <a:t> no </a:t>
            </a:r>
            <a:r>
              <a:rPr lang="cs-CZ" sz="2000" dirty="0" err="1" smtClean="0"/>
              <a:t>issues</a:t>
            </a:r>
            <a:r>
              <a:rPr lang="cs-CZ" sz="2000" dirty="0" smtClean="0"/>
              <a:t>……</a:t>
            </a:r>
            <a:r>
              <a:rPr lang="en-US" sz="2000" dirty="0" smtClean="0"/>
              <a:t> </a:t>
            </a:r>
            <a:r>
              <a:rPr lang="cs-CZ" sz="2000" dirty="0" smtClean="0"/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94" y="2552700"/>
            <a:ext cx="4918170" cy="361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8770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Ramanova mikroskopie + SEM, EDS. Příklady</a:t>
            </a:r>
            <a:endParaRPr lang="cs-CZ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5576887" cy="517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576886" y="2320618"/>
            <a:ext cx="35671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G</a:t>
            </a:r>
            <a:r>
              <a:rPr lang="en-US" sz="1800" dirty="0" err="1" smtClean="0"/>
              <a:t>raphene</a:t>
            </a:r>
            <a:r>
              <a:rPr lang="en-US" sz="1800" dirty="0" smtClean="0"/>
              <a:t> </a:t>
            </a:r>
            <a:r>
              <a:rPr lang="en-US" sz="1800" dirty="0">
                <a:solidFill>
                  <a:srgbClr val="FF0000"/>
                </a:solidFill>
              </a:rPr>
              <a:t>(red) </a:t>
            </a:r>
            <a:r>
              <a:rPr lang="en-US" sz="1800" dirty="0"/>
              <a:t>as solid lines between the gold </a:t>
            </a:r>
            <a:r>
              <a:rPr lang="en-US" sz="1800" dirty="0">
                <a:solidFill>
                  <a:srgbClr val="00CC99"/>
                </a:solidFill>
              </a:rPr>
              <a:t>(green) </a:t>
            </a:r>
            <a:r>
              <a:rPr lang="en-US" sz="1800" dirty="0"/>
              <a:t>contacts. </a:t>
            </a:r>
            <a:endParaRPr lang="cs-CZ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G</a:t>
            </a:r>
            <a:r>
              <a:rPr lang="en-US" sz="1800" dirty="0" err="1" smtClean="0"/>
              <a:t>raphene</a:t>
            </a:r>
            <a:r>
              <a:rPr lang="en-US" sz="1800" dirty="0" smtClean="0"/>
              <a:t> </a:t>
            </a:r>
            <a:r>
              <a:rPr lang="en-US" sz="1800" dirty="0"/>
              <a:t>is not continuous, indicating a need to improve the sample handling procedure. </a:t>
            </a:r>
            <a:endParaRPr lang="cs-CZ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R</a:t>
            </a:r>
            <a:r>
              <a:rPr lang="en-US" sz="1800" dirty="0" err="1" smtClean="0"/>
              <a:t>aman</a:t>
            </a:r>
            <a:r>
              <a:rPr lang="en-US" sz="1800" dirty="0" smtClean="0"/>
              <a:t> </a:t>
            </a:r>
            <a:r>
              <a:rPr lang="en-US" sz="1800" dirty="0"/>
              <a:t>spectroscopy can also quantify the number of layers of graphene transferred as well as differentiate between various carbon materials such as graphene and graphite.</a:t>
            </a:r>
            <a:endParaRPr lang="cs-CZ" sz="1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904875"/>
            <a:ext cx="3200400" cy="114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561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Ramanova mikroskopie + SEM, EDS. Příklady</a:t>
            </a:r>
            <a:endParaRPr lang="cs-CZ" altLang="en-US" dirty="0"/>
          </a:p>
        </p:txBody>
      </p:sp>
      <p:sp>
        <p:nvSpPr>
          <p:cNvPr id="3" name="Obdélník 2"/>
          <p:cNvSpPr/>
          <p:nvPr/>
        </p:nvSpPr>
        <p:spPr>
          <a:xfrm>
            <a:off x="6276193" y="1153091"/>
            <a:ext cx="286780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CC99"/>
                </a:solidFill>
              </a:rPr>
              <a:t>FOOD PACKAGING</a:t>
            </a:r>
          </a:p>
          <a:p>
            <a:pPr algn="ctr"/>
            <a:r>
              <a:rPr lang="cs-CZ" sz="2000" dirty="0" smtClean="0"/>
              <a:t>Vrstvy 25 mikrometrů až 175 nm</a:t>
            </a:r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Dobra měření: 15 – 30 minut</a:t>
            </a:r>
          </a:p>
          <a:p>
            <a:pPr algn="ctr"/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Obrázek vlevo = Raman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Obrázek vpravo = SEM/EDS profile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200" dirty="0" smtClean="0">
                <a:solidFill>
                  <a:prstClr val="white"/>
                </a:solidFill>
                <a:latin typeface="Calibri"/>
              </a:rPr>
              <a:t>Kurzy 2021</a:t>
            </a:r>
            <a:endParaRPr lang="cs-CZ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76300"/>
            <a:ext cx="6209518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14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Kombinace Ramanovy spektroskopie a dalších technik</a:t>
            </a:r>
            <a:endParaRPr lang="cs-CZ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61051"/>
            <a:ext cx="4007828" cy="30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2389" y="875325"/>
            <a:ext cx="6292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0070C0"/>
                </a:solidFill>
                <a:hlinkClick r:id="rId3"/>
              </a:rPr>
              <a:t>iXR</a:t>
            </a:r>
            <a:r>
              <a:rPr lang="cs-CZ" b="1" dirty="0">
                <a:solidFill>
                  <a:srgbClr val="0070C0"/>
                </a:solidFill>
              </a:rPr>
              <a:t> 2021: procesní Raman 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3" y="1509055"/>
            <a:ext cx="4401427" cy="330107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115" y="4048125"/>
            <a:ext cx="4810080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099" y="4916290"/>
            <a:ext cx="2966573" cy="18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72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Kombinace Ramanovy spektroskopie a dalších technik</a:t>
            </a:r>
            <a:endParaRPr lang="cs-CZ" altLang="en-US" dirty="0"/>
          </a:p>
        </p:txBody>
      </p:sp>
      <p:sp>
        <p:nvSpPr>
          <p:cNvPr id="3" name="Obdélník 2"/>
          <p:cNvSpPr/>
          <p:nvPr/>
        </p:nvSpPr>
        <p:spPr>
          <a:xfrm>
            <a:off x="92388" y="875325"/>
            <a:ext cx="8966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Nový </a:t>
            </a:r>
            <a:r>
              <a:rPr lang="cs-CZ" b="1" dirty="0" smtClean="0">
                <a:solidFill>
                  <a:srgbClr val="0070C0"/>
                </a:solidFill>
              </a:rPr>
              <a:t>disperzní </a:t>
            </a:r>
            <a:r>
              <a:rPr lang="cs-CZ" b="1" dirty="0" smtClean="0">
                <a:solidFill>
                  <a:srgbClr val="0070C0"/>
                </a:solidFill>
              </a:rPr>
              <a:t>Ramanův mikroskop:</a:t>
            </a:r>
            <a:r>
              <a:rPr lang="cs-CZ" b="1" dirty="0">
                <a:solidFill>
                  <a:srgbClr val="0070C0"/>
                </a:solidFill>
              </a:rPr>
              <a:t> </a:t>
            </a:r>
            <a:r>
              <a:rPr lang="cs-CZ" b="1" dirty="0" smtClean="0">
                <a:solidFill>
                  <a:srgbClr val="0070C0"/>
                </a:solidFill>
              </a:rPr>
              <a:t>DXR3 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4" y="1512371"/>
            <a:ext cx="8496409" cy="43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212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BBB59">
                  <a:lumMod val="60000"/>
                  <a:lumOff val="40000"/>
                </a:srgbClr>
              </a:buClr>
              <a:buSzPct val="90000"/>
              <a:defRPr/>
            </a:pPr>
            <a:endParaRPr lang="cs-CZ" sz="3200" dirty="0">
              <a:solidFill>
                <a:prstClr val="black">
                  <a:tint val="75000"/>
                </a:prstClr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0" y="6429375"/>
            <a:ext cx="9144000" cy="285750"/>
          </a:xfrm>
          <a:prstGeom prst="rect">
            <a:avLst/>
          </a:prstGeom>
          <a:gradFill>
            <a:gsLst>
              <a:gs pos="0">
                <a:srgbClr val="031508"/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0"/>
          </a:gra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9" name="Obrázek 12" descr="Final_Front_Up_gree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6072188"/>
            <a:ext cx="20002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Obrázek 13" descr="Final_Front_Down_g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01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38223" y="776289"/>
            <a:ext cx="889827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algn="ctr" eaLnBrk="1" hangingPunct="1"/>
            <a:r>
              <a:rPr lang="cs-CZ" altLang="cs-CZ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Každá čára Ramanova spektra </a:t>
            </a:r>
          </a:p>
          <a:p>
            <a:pPr algn="ctr" eaLnBrk="1" hangingPunct="1"/>
            <a:r>
              <a:rPr lang="cs-CZ" altLang="cs-CZ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je svými vlastnostmi závislá</a:t>
            </a:r>
          </a:p>
          <a:p>
            <a:pPr algn="ctr" eaLnBrk="1" hangingPunct="1"/>
            <a:r>
              <a:rPr lang="cs-CZ" altLang="cs-CZ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 na počtu a hmotě společně kmitajících atomů molekuly, </a:t>
            </a:r>
          </a:p>
          <a:p>
            <a:pPr algn="ctr" eaLnBrk="1" hangingPunct="1"/>
            <a:r>
              <a:rPr lang="cs-CZ" altLang="cs-CZ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na jejich prostorovém uspořádání  </a:t>
            </a:r>
            <a:r>
              <a:rPr lang="cs-CZ" altLang="cs-CZ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/>
            </a:r>
            <a:br>
              <a:rPr lang="cs-CZ" altLang="cs-CZ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</a:br>
            <a:r>
              <a:rPr lang="cs-CZ" altLang="cs-CZ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a na </a:t>
            </a:r>
            <a:r>
              <a:rPr lang="cs-CZ" altLang="cs-CZ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vnitřně molekulovém silovém poli.</a:t>
            </a:r>
          </a:p>
          <a:p>
            <a:pPr algn="ctr" eaLnBrk="1" hangingPunct="1"/>
            <a:endParaRPr lang="cs-CZ" altLang="cs-CZ" sz="2000" b="1" i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algn="ctr" eaLnBrk="1" hangingPunct="1"/>
            <a:r>
              <a:rPr lang="cs-CZ" altLang="cs-CZ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Je zřejmé, </a:t>
            </a:r>
            <a:r>
              <a:rPr lang="cs-CZ" altLang="cs-CZ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že </a:t>
            </a:r>
            <a:r>
              <a:rPr lang="cs-CZ" altLang="cs-CZ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Ramanových spekter lze použíti </a:t>
            </a:r>
            <a:r>
              <a:rPr lang="cs-CZ" altLang="cs-CZ" sz="20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analyticky</a:t>
            </a:r>
            <a:r>
              <a:rPr lang="cs-CZ" altLang="cs-CZ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, zvláště při řešení některých, chemicky těžko </a:t>
            </a:r>
            <a:r>
              <a:rPr lang="cs-CZ" altLang="cs-CZ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dokazovatelných</a:t>
            </a:r>
            <a:r>
              <a:rPr lang="cs-CZ" altLang="cs-CZ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cs-CZ" altLang="cs-CZ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rozdílů </a:t>
            </a:r>
            <a:r>
              <a:rPr lang="cs-CZ" altLang="cs-CZ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konstitučních.</a:t>
            </a:r>
          </a:p>
          <a:p>
            <a:pPr algn="ctr" eaLnBrk="1" hangingPunct="1"/>
            <a:endParaRPr lang="cs-CZ" altLang="cs-CZ" sz="1800" i="1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  <a:p>
            <a:pPr algn="r" eaLnBrk="1" hangingPunct="1"/>
            <a:endParaRPr lang="cs-CZ" altLang="cs-CZ" sz="1800" b="1" i="1" dirty="0" smtClean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  <a:p>
            <a:pPr algn="r" eaLnBrk="1" hangingPunct="1"/>
            <a:endParaRPr lang="cs-CZ" altLang="cs-CZ" sz="1800" b="1" i="1" dirty="0" smtClean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  <a:p>
            <a:pPr algn="r" eaLnBrk="1" hangingPunct="1"/>
            <a:endParaRPr lang="cs-CZ" altLang="cs-CZ" sz="1800" b="1" i="1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  <a:p>
            <a:pPr algn="r" eaLnBrk="1" hangingPunct="1"/>
            <a:r>
              <a:rPr lang="cs-CZ" altLang="cs-CZ" sz="1800" b="1" i="1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Prof</a:t>
            </a:r>
            <a:r>
              <a:rPr lang="cs-CZ" altLang="cs-CZ" sz="1800" b="1" i="1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. Dr. Arnošt Okáč</a:t>
            </a:r>
          </a:p>
          <a:p>
            <a:pPr algn="r" eaLnBrk="1" hangingPunct="1"/>
            <a:r>
              <a:rPr lang="cs-CZ" altLang="cs-CZ" sz="1800" b="1" i="1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Výklad k základním operacím v chemické analyse</a:t>
            </a:r>
          </a:p>
          <a:p>
            <a:pPr algn="r" eaLnBrk="1" hangingPunct="1"/>
            <a:r>
              <a:rPr lang="cs-CZ" altLang="cs-CZ" sz="1800" b="1" i="1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JČMF 1948</a:t>
            </a:r>
            <a:endParaRPr lang="cs-CZ" altLang="cs-CZ" sz="1800" i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5" y="3926904"/>
            <a:ext cx="1514641" cy="219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2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Obrázek 8" descr="Original-dar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57188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obsah 2"/>
          <p:cNvSpPr txBox="1">
            <a:spLocks/>
          </p:cNvSpPr>
          <p:nvPr/>
        </p:nvSpPr>
        <p:spPr>
          <a:xfrm>
            <a:off x="0" y="6429375"/>
            <a:ext cx="9144000" cy="285750"/>
          </a:xfrm>
          <a:prstGeom prst="rect">
            <a:avLst/>
          </a:prstGeom>
          <a:gradFill>
            <a:gsLst>
              <a:gs pos="0">
                <a:srgbClr val="031508"/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0"/>
          </a:gra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9" name="Obrázek 12" descr="Final_Front_Up_g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6072188"/>
            <a:ext cx="20002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Obrázek 13" descr="Final_Front_Down_gre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01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76554" y="667078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dirty="0" smtClean="0">
                <a:solidFill>
                  <a:srgbClr val="9BBB59">
                    <a:lumMod val="75000"/>
                  </a:srgbClr>
                </a:solidFill>
                <a:latin typeface="Trebuchet MS" pitchFamily="34" charset="0"/>
                <a:cs typeface="Arial" charset="0"/>
              </a:rPr>
              <a:t>Děkuji za pozornost!</a:t>
            </a:r>
            <a:endParaRPr lang="cs-CZ" sz="14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098" name="Picture 2" descr="http://www.nicoletcz.cz/upload/kc/images/raman/ram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84784"/>
            <a:ext cx="827325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220299"/>
            <a:ext cx="21907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16657"/>
            <a:ext cx="56197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BBB59">
                  <a:lumMod val="60000"/>
                  <a:lumOff val="40000"/>
                </a:srgbClr>
              </a:buClr>
              <a:buSzPct val="90000"/>
              <a:defRPr/>
            </a:pPr>
            <a:endParaRPr lang="cs-CZ" sz="3200" dirty="0">
              <a:solidFill>
                <a:prstClr val="black">
                  <a:tint val="75000"/>
                </a:prstClr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0" y="6429375"/>
            <a:ext cx="9144000" cy="285750"/>
          </a:xfrm>
          <a:prstGeom prst="rect">
            <a:avLst/>
          </a:prstGeom>
          <a:gradFill>
            <a:gsLst>
              <a:gs pos="0">
                <a:srgbClr val="031508"/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0"/>
          </a:gradFill>
        </p:spPr>
        <p:txBody>
          <a:bodyPr lIns="216000" tIns="50400"/>
          <a:lstStyle/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200" dirty="0" smtClean="0">
                <a:solidFill>
                  <a:prstClr val="white"/>
                </a:solidFill>
                <a:latin typeface="Calibri"/>
                <a:cs typeface="Arial" charset="0"/>
              </a:rPr>
              <a:t>Kurzy 2017</a:t>
            </a:r>
            <a:endParaRPr lang="cs-CZ" sz="1200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pic>
        <p:nvPicPr>
          <p:cNvPr id="3079" name="Obrázek 12" descr="Final_Front_Up_gree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6072188"/>
            <a:ext cx="20002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Obrázek 13" descr="Final_Front_Down_g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01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591147" y="194584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15000"/>
              </a:spcBef>
              <a:spcAft>
                <a:spcPct val="20000"/>
              </a:spcAft>
              <a:defRPr/>
            </a:pPr>
            <a:r>
              <a:rPr lang="cs-CZ" b="1" dirty="0" err="1">
                <a:solidFill>
                  <a:srgbClr val="1F497D"/>
                </a:solidFill>
                <a:latin typeface="Arial Black" pitchFamily="34" charset="0"/>
                <a:cs typeface="Arial" charset="0"/>
              </a:rPr>
              <a:t>Infrared</a:t>
            </a:r>
            <a:r>
              <a:rPr lang="cs-CZ" b="1" dirty="0">
                <a:solidFill>
                  <a:srgbClr val="1F497D"/>
                </a:solidFill>
                <a:latin typeface="Arial Black" pitchFamily="34" charset="0"/>
                <a:cs typeface="Arial" charset="0"/>
              </a:rPr>
              <a:t> (</a:t>
            </a:r>
            <a:r>
              <a:rPr lang="cs-CZ" b="1" dirty="0" smtClean="0">
                <a:solidFill>
                  <a:srgbClr val="1F497D"/>
                </a:solidFill>
                <a:latin typeface="Arial Black" pitchFamily="34" charset="0"/>
                <a:cs typeface="Arial" charset="0"/>
              </a:rPr>
              <a:t>FT-IR</a:t>
            </a:r>
            <a:r>
              <a:rPr lang="cs-CZ" b="1" dirty="0">
                <a:solidFill>
                  <a:srgbClr val="1F497D"/>
                </a:solidFill>
                <a:latin typeface="Arial Black" pitchFamily="34" charset="0"/>
                <a:cs typeface="Arial" charset="0"/>
              </a:rPr>
              <a:t>) versus Raman</a:t>
            </a: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09648"/>
              </p:ext>
            </p:extLst>
          </p:nvPr>
        </p:nvGraphicFramePr>
        <p:xfrm>
          <a:off x="107504" y="746648"/>
          <a:ext cx="8865046" cy="598435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940020"/>
                <a:gridCol w="4925026"/>
              </a:tblGrid>
              <a:tr h="38772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Raman</a:t>
                      </a:r>
                    </a:p>
                  </a:txBody>
                  <a:tcPr marL="65753" marR="65753" marT="32876" marB="328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IR</a:t>
                      </a:r>
                    </a:p>
                  </a:txBody>
                  <a:tcPr marL="65753" marR="65753" marT="32876" marB="32876" anchor="ctr"/>
                </a:tc>
              </a:tr>
              <a:tr h="54484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Rozptyl</a:t>
                      </a:r>
                      <a:r>
                        <a:rPr lang="cs-CZ" sz="1600" baseline="0" dirty="0" smtClean="0">
                          <a:effectLst/>
                          <a:latin typeface="+mj-lt"/>
                        </a:rPr>
                        <a:t> světla vibrující molekulou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Absorpce světla vibrující molekulou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</a:tr>
              <a:tr h="642859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Vibrace je aktivní v Ramanově spektru způsobuje-li</a:t>
                      </a:r>
                      <a:r>
                        <a:rPr lang="cs-CZ" sz="1600" baseline="0" dirty="0" smtClean="0">
                          <a:effectLst/>
                          <a:latin typeface="+mj-lt"/>
                        </a:rPr>
                        <a:t> změnu </a:t>
                      </a:r>
                      <a:r>
                        <a:rPr lang="cs-CZ" sz="1600" b="1" dirty="0" smtClean="0">
                          <a:effectLst/>
                          <a:latin typeface="+mj-lt"/>
                        </a:rPr>
                        <a:t>polarizovatelnosti</a:t>
                      </a:r>
                      <a:endParaRPr lang="en-US" sz="1600" b="1" i="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Vibrace je aktivní v IR spektru způsobuje-li</a:t>
                      </a:r>
                      <a:r>
                        <a:rPr lang="cs-CZ" sz="1600" baseline="0" dirty="0" smtClean="0">
                          <a:effectLst/>
                          <a:latin typeface="+mj-lt"/>
                        </a:rPr>
                        <a:t> změnu </a:t>
                      </a:r>
                      <a:r>
                        <a:rPr lang="cs-CZ" sz="1600" b="1" dirty="0" smtClean="0">
                          <a:effectLst/>
                          <a:latin typeface="+mj-lt"/>
                        </a:rPr>
                        <a:t>dipólového</a:t>
                      </a:r>
                      <a:r>
                        <a:rPr lang="cs-CZ" sz="1600" dirty="0" smtClean="0">
                          <a:effectLst/>
                          <a:latin typeface="+mj-lt"/>
                        </a:rPr>
                        <a:t> momentu</a:t>
                      </a:r>
                      <a:endParaRPr lang="en-US" sz="1600" b="1" i="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</a:tr>
              <a:tr h="724126">
                <a:tc>
                  <a:txBody>
                    <a:bodyPr/>
                    <a:lstStyle/>
                    <a:p>
                      <a:pPr algn="ctr"/>
                      <a:r>
                        <a:rPr lang="cs-CZ" sz="1600" b="0" i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Mikroskopie</a:t>
                      </a:r>
                      <a:r>
                        <a:rPr lang="cs-CZ" sz="1600" b="0" i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 rozlišením pod </a:t>
                      </a:r>
                      <a:r>
                        <a:rPr lang="cs-CZ" sz="1600" b="0" i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 mikrometru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Mikroskopie</a:t>
                      </a:r>
                      <a:r>
                        <a:rPr lang="cs-CZ" sz="1600" b="0" i="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 rozlišením okolo 15 mikrometrů </a:t>
                      </a:r>
                      <a:br>
                        <a:rPr lang="cs-CZ" sz="1600" b="0" i="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600" b="0" i="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(difrakční limit!)</a:t>
                      </a:r>
                      <a:endParaRPr lang="en-US" sz="1600" b="0" i="0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753" marR="65753" marT="32876" marB="32876" anchor="ctr"/>
                </a:tc>
              </a:tr>
              <a:tr h="642859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Vodu lze použít</a:t>
                      </a:r>
                      <a:r>
                        <a:rPr lang="cs-CZ" sz="1600" baseline="0" dirty="0" smtClean="0">
                          <a:effectLst/>
                          <a:latin typeface="+mj-lt"/>
                        </a:rPr>
                        <a:t> jako rozpouštědlo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Voda má obrovskou absorpci v IR spektru, problém pro využití jako rozpouštědla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</a:tr>
              <a:tr h="84072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Příprava vzorku většinou žádná, možnost měření přes obaly</a:t>
                      </a:r>
                      <a:r>
                        <a:rPr lang="cs-CZ" sz="1600" baseline="0" dirty="0" smtClean="0">
                          <a:effectLst/>
                          <a:latin typeface="+mj-lt"/>
                        </a:rPr>
                        <a:t> (sklo, sáčky atd.)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Příprava vzorku může být náročná: tvorba KBr tablet, řezání vzorků, rozpouštědla, extrakce atd.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</a:tr>
              <a:tr h="642859">
                <a:tc>
                  <a:txBody>
                    <a:bodyPr/>
                    <a:lstStyle/>
                    <a:p>
                      <a:pPr algn="ctr"/>
                      <a:r>
                        <a:rPr lang="cs-CZ" sz="1600" b="0" i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Signál „kostry“ / vazeb v molekule. </a:t>
                      </a:r>
                    </a:p>
                    <a:p>
                      <a:pPr algn="ctr"/>
                      <a:r>
                        <a:rPr lang="cs-CZ" sz="1600" b="0" i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-S-S-, -C-S-, -C=C- </a:t>
                      </a:r>
                      <a:r>
                        <a:rPr lang="cs-CZ" sz="1600" b="0" i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atd</a:t>
                      </a:r>
                      <a:r>
                        <a:rPr lang="cs-CZ" sz="1600" b="0" i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i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Koncové</a:t>
                      </a:r>
                      <a:r>
                        <a:rPr lang="cs-CZ" sz="1600" b="0" i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skupiny molekuly – intenzivní signál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</a:tr>
              <a:tr h="49504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Indikace kovalentního charakteru molekuly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Indikace iontového charakteru molekuly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</a:tr>
              <a:tr h="570118">
                <a:tc>
                  <a:txBody>
                    <a:bodyPr/>
                    <a:lstStyle/>
                    <a:p>
                      <a:pPr algn="ctr"/>
                      <a:r>
                        <a:rPr lang="cs-CZ" sz="1600" b="0" i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Rozsah</a:t>
                      </a:r>
                      <a:r>
                        <a:rPr lang="cs-CZ" sz="1600" b="0" i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měření: tzv. FAR-IR (400 – 50 cm</a:t>
                      </a:r>
                      <a:r>
                        <a:rPr lang="cs-CZ" sz="1600" b="0" i="0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lang="cs-CZ" sz="1600" b="0" i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 není problém (anorganika!)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i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FAR-IR relativně náročná instrumentace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</a:tr>
              <a:tr h="493199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Může být relativně</a:t>
                      </a:r>
                      <a:r>
                        <a:rPr lang="cs-CZ" sz="1600" baseline="0" dirty="0" smtClean="0">
                          <a:effectLst/>
                          <a:latin typeface="+mj-lt"/>
                        </a:rPr>
                        <a:t> drahou technikou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effectLst/>
                          <a:latin typeface="+mj-lt"/>
                        </a:rPr>
                        <a:t>Cena je v porovnání s </a:t>
                      </a:r>
                      <a:r>
                        <a:rPr lang="cs-CZ" sz="1600" dirty="0" err="1" smtClean="0">
                          <a:effectLst/>
                          <a:latin typeface="+mj-lt"/>
                        </a:rPr>
                        <a:t>Ramanem</a:t>
                      </a:r>
                      <a:r>
                        <a:rPr lang="cs-CZ" sz="1600" dirty="0" smtClean="0">
                          <a:effectLst/>
                          <a:latin typeface="+mj-lt"/>
                        </a:rPr>
                        <a:t> nízká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5753" marR="65753" marT="32876" marB="32876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5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en-US" dirty="0" smtClean="0"/>
              <a:t>Kombinace Ramanovy spektroskopie a dalších technik</a:t>
            </a:r>
            <a:endParaRPr lang="cs-CZ" alt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940809"/>
            <a:ext cx="5730949" cy="385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folHlink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188913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923925" indent="-1651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317625" indent="-203200" algn="l" rtl="0" eaLnBrk="0" fontAlgn="base" hangingPunct="0">
              <a:spcBef>
                <a:spcPct val="0"/>
              </a:spcBef>
              <a:spcAft>
                <a:spcPct val="2000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1716088" indent="-182563" algn="l" rtl="0" eaLnBrk="0" fontAlgn="base" hangingPunct="0"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Arial Narrow" pitchFamily="34" charset="0"/>
              </a:defRPr>
            </a:lvl5pPr>
            <a:lvl6pPr marL="2173288" indent="-182563" algn="l" rtl="0" eaLnBrk="0" fontAlgn="base" hangingPunct="0"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Arial Narrow" pitchFamily="34" charset="0"/>
              </a:defRPr>
            </a:lvl6pPr>
            <a:lvl7pPr marL="2630488" indent="-182563" algn="l" rtl="0" eaLnBrk="0" fontAlgn="base" hangingPunct="0"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Arial Narrow" pitchFamily="34" charset="0"/>
              </a:defRPr>
            </a:lvl7pPr>
            <a:lvl8pPr marL="3087688" indent="-182563" algn="l" rtl="0" eaLnBrk="0" fontAlgn="base" hangingPunct="0"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Arial Narrow" pitchFamily="34" charset="0"/>
              </a:defRPr>
            </a:lvl8pPr>
            <a:lvl9pPr marL="3544888" indent="-182563" algn="l" rtl="0" eaLnBrk="0" fontAlgn="base" hangingPunct="0"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1"/>
            <a:r>
              <a:rPr lang="cs-CZ" altLang="en-US" sz="3200" b="1" dirty="0" smtClean="0"/>
              <a:t>FT-IR </a:t>
            </a:r>
            <a:endParaRPr lang="cs-CZ" altLang="en-US" sz="3200" b="1" dirty="0"/>
          </a:p>
          <a:p>
            <a:pPr lvl="1"/>
            <a:r>
              <a:rPr lang="cs-CZ" sz="3200" b="1" dirty="0"/>
              <a:t>XPS, </a:t>
            </a:r>
            <a:r>
              <a:rPr lang="cs-CZ" sz="3200" b="1" dirty="0" smtClean="0"/>
              <a:t>ARXPS</a:t>
            </a:r>
          </a:p>
          <a:p>
            <a:pPr lvl="1"/>
            <a:r>
              <a:rPr lang="cs-CZ" sz="3200" b="1" dirty="0" smtClean="0"/>
              <a:t>Polymer „</a:t>
            </a:r>
            <a:r>
              <a:rPr lang="cs-CZ" sz="3200" b="1" dirty="0" err="1" smtClean="0"/>
              <a:t>stretcher</a:t>
            </a:r>
            <a:r>
              <a:rPr lang="cs-CZ" sz="3200" b="1" dirty="0" smtClean="0"/>
              <a:t>“</a:t>
            </a:r>
          </a:p>
          <a:p>
            <a:pPr lvl="1"/>
            <a:r>
              <a:rPr lang="cs-CZ" sz="3200" b="1" dirty="0" smtClean="0"/>
              <a:t>Reometrie</a:t>
            </a:r>
          </a:p>
          <a:p>
            <a:pPr lvl="1"/>
            <a:r>
              <a:rPr lang="cs-CZ" altLang="en-US" sz="3200" b="1" kern="0" dirty="0" smtClean="0"/>
              <a:t>AFM, SPM</a:t>
            </a:r>
          </a:p>
          <a:p>
            <a:pPr lvl="1"/>
            <a:r>
              <a:rPr lang="cs-CZ" altLang="en-US" sz="3200" b="1" kern="0" dirty="0" smtClean="0"/>
              <a:t>SEM, </a:t>
            </a:r>
            <a:r>
              <a:rPr lang="cs-CZ" altLang="en-US" sz="3200" b="1" kern="0" dirty="0" smtClean="0"/>
              <a:t>EDS</a:t>
            </a:r>
            <a:endParaRPr lang="cs-CZ" altLang="en-US" sz="3200" b="1" kern="0" dirty="0" smtClean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</a:t>
            </a:r>
            <a:r>
              <a:rPr lang="cs-CZ" sz="1400" dirty="0" smtClean="0">
                <a:solidFill>
                  <a:prstClr val="white"/>
                </a:solidFill>
                <a:latin typeface="Calibri"/>
              </a:rPr>
              <a:t>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-1" y="858784"/>
            <a:ext cx="6836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2400" b="1" dirty="0" smtClean="0">
                <a:solidFill>
                  <a:srgbClr val="451FE7"/>
                </a:solidFill>
              </a:rPr>
              <a:t>Souhrn nejčastěji kombinovaných </a:t>
            </a:r>
            <a:r>
              <a:rPr lang="cs-CZ" sz="2400" b="1" dirty="0" smtClean="0">
                <a:solidFill>
                  <a:srgbClr val="451FE7"/>
                </a:solidFill>
              </a:rPr>
              <a:t>technik:</a:t>
            </a:r>
            <a:endParaRPr lang="cs-CZ" sz="2400" b="1" dirty="0">
              <a:solidFill>
                <a:srgbClr val="451FE7"/>
              </a:solidFill>
            </a:endParaRPr>
          </a:p>
        </p:txBody>
      </p:sp>
      <p:pic>
        <p:nvPicPr>
          <p:cNvPr id="12" name="Picture 2" descr="https://www.acs.org/content/acs/en/education/whatischemistry/landmarks/ramaneffect/_jcr_content/articleContent/columnsbootstrap_0/column1/image.img.jpg/1384295928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39" y="3739650"/>
            <a:ext cx="4008869" cy="243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39" y="1421143"/>
            <a:ext cx="4008869" cy="1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944139" y="3111386"/>
            <a:ext cx="4199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smtClean="0"/>
              <a:t>CCl4 </a:t>
            </a:r>
            <a:r>
              <a:rPr lang="cs-CZ" sz="1400" dirty="0" err="1" smtClean="0"/>
              <a:t>Stokes</a:t>
            </a:r>
            <a:r>
              <a:rPr lang="cs-CZ" sz="1400" dirty="0" smtClean="0"/>
              <a:t>/anti-</a:t>
            </a:r>
            <a:r>
              <a:rPr lang="cs-CZ" sz="1400" dirty="0" err="1" smtClean="0"/>
              <a:t>Stokes</a:t>
            </a:r>
            <a:r>
              <a:rPr lang="cs-CZ" sz="1400" dirty="0" smtClean="0"/>
              <a:t> fotograficky, 435,83 </a:t>
            </a:r>
            <a:r>
              <a:rPr lang="cs-CZ" sz="1400" dirty="0"/>
              <a:t>nm </a:t>
            </a:r>
            <a:r>
              <a:rPr lang="cs-CZ" sz="1400" dirty="0" smtClean="0"/>
              <a:t>excitace </a:t>
            </a:r>
            <a:r>
              <a:rPr lang="cs-CZ" sz="1400" dirty="0"/>
              <a:t>(</a:t>
            </a:r>
            <a:r>
              <a:rPr lang="cs-CZ" sz="1400" dirty="0" smtClean="0"/>
              <a:t>1929), měření několik hodin!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01244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6675" y="25400"/>
            <a:ext cx="8969375" cy="738188"/>
          </a:xfrm>
          <a:noFill/>
          <a:ln/>
        </p:spPr>
        <p:txBody>
          <a:bodyPr/>
          <a:lstStyle/>
          <a:p>
            <a:r>
              <a:rPr lang="cs-CZ" altLang="en-US" dirty="0" smtClean="0"/>
              <a:t>Raman mikroskopie + FT-IR </a:t>
            </a:r>
            <a:r>
              <a:rPr lang="cs-CZ" altLang="en-US" dirty="0" smtClean="0"/>
              <a:t>mikroskopie</a:t>
            </a:r>
            <a:endParaRPr lang="cs-CZ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957263"/>
            <a:ext cx="38957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97" y="1626781"/>
            <a:ext cx="4878927" cy="41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4708082" y="1018972"/>
            <a:ext cx="3756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sz="2400" b="1" dirty="0" smtClean="0">
                <a:solidFill>
                  <a:srgbClr val="451FE7"/>
                </a:solidFill>
              </a:rPr>
              <a:t>Modrý polymerní film</a:t>
            </a:r>
            <a:endParaRPr lang="cs-CZ" sz="2400" b="1" dirty="0">
              <a:solidFill>
                <a:srgbClr val="451FE7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" y="5753106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b="1" dirty="0" smtClean="0">
                <a:solidFill>
                  <a:srgbClr val="339966"/>
                </a:solidFill>
              </a:rPr>
              <a:t>FT-IR a Raman jsou komplementární techniky!</a:t>
            </a:r>
            <a:endParaRPr lang="cs-CZ" b="1" dirty="0">
              <a:solidFill>
                <a:srgbClr val="339966"/>
              </a:solidFill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</a:p>
        </p:txBody>
      </p:sp>
      <p:sp>
        <p:nvSpPr>
          <p:cNvPr id="8" name="Obdélník 7"/>
          <p:cNvSpPr/>
          <p:nvPr/>
        </p:nvSpPr>
        <p:spPr>
          <a:xfrm>
            <a:off x="221235" y="4065837"/>
            <a:ext cx="3653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000" b="1" dirty="0" smtClean="0">
                <a:solidFill>
                  <a:srgbClr val="451FE7"/>
                </a:solidFill>
              </a:rPr>
              <a:t>Vizuálně několik vrstev, jedna z nich modrá. Složení + použité barvivo?</a:t>
            </a:r>
            <a:endParaRPr lang="cs-CZ" sz="2000" b="1" dirty="0">
              <a:solidFill>
                <a:srgbClr val="451F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06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6675" y="25400"/>
            <a:ext cx="8969375" cy="738188"/>
          </a:xfrm>
          <a:noFill/>
          <a:ln/>
        </p:spPr>
        <p:txBody>
          <a:bodyPr/>
          <a:lstStyle/>
          <a:p>
            <a:r>
              <a:rPr lang="cs-CZ" altLang="en-US" dirty="0" smtClean="0"/>
              <a:t>Raman mikroskopie + FT-IR </a:t>
            </a:r>
            <a:r>
              <a:rPr lang="cs-CZ" altLang="en-US" dirty="0" smtClean="0"/>
              <a:t>mikroskopie</a:t>
            </a:r>
            <a:endParaRPr lang="cs-CZ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6" y="914399"/>
            <a:ext cx="5572135" cy="512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81" y="2409825"/>
            <a:ext cx="3583697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519681" y="914399"/>
            <a:ext cx="3344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000" b="1" dirty="0" smtClean="0"/>
              <a:t>FT-IR </a:t>
            </a:r>
            <a:r>
              <a:rPr lang="cs-CZ" sz="2000" b="1" dirty="0" smtClean="0"/>
              <a:t>plošný </a:t>
            </a:r>
            <a:r>
              <a:rPr lang="cs-CZ" sz="2000" b="1" dirty="0" err="1" smtClean="0"/>
              <a:t>mapping</a:t>
            </a:r>
            <a:r>
              <a:rPr lang="cs-CZ" sz="2000" b="1" dirty="0" smtClean="0"/>
              <a:t>, v řezu  </a:t>
            </a:r>
            <a:br>
              <a:rPr lang="cs-CZ" sz="2000" b="1" dirty="0" smtClean="0"/>
            </a:br>
            <a:r>
              <a:rPr lang="cs-CZ" sz="2000" b="1" dirty="0" smtClean="0"/>
              <a:t>4 </a:t>
            </a:r>
            <a:r>
              <a:rPr lang="cs-CZ" sz="2000" b="1" dirty="0" smtClean="0"/>
              <a:t>jasně odlišitelné vrstvy</a:t>
            </a:r>
            <a:endParaRPr lang="cs-CZ" sz="2000" b="1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070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6675" y="25400"/>
            <a:ext cx="8969375" cy="738188"/>
          </a:xfrm>
          <a:noFill/>
          <a:ln/>
        </p:spPr>
        <p:txBody>
          <a:bodyPr/>
          <a:lstStyle/>
          <a:p>
            <a:r>
              <a:rPr lang="cs-CZ" altLang="en-US" dirty="0" smtClean="0"/>
              <a:t>Raman mikroskopie + FT-IR </a:t>
            </a:r>
            <a:r>
              <a:rPr lang="cs-CZ" altLang="en-US" dirty="0" smtClean="0"/>
              <a:t>mikroskopie</a:t>
            </a:r>
            <a:endParaRPr lang="cs-CZ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85825"/>
            <a:ext cx="8829675" cy="464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04775" y="5550824"/>
            <a:ext cx="869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2000" b="1" dirty="0" smtClean="0"/>
              <a:t>Raman </a:t>
            </a:r>
            <a:r>
              <a:rPr lang="cs-CZ" sz="2000" b="1" dirty="0" smtClean="0"/>
              <a:t>plošný </a:t>
            </a:r>
            <a:r>
              <a:rPr lang="cs-CZ" sz="2000" b="1" dirty="0" err="1" smtClean="0"/>
              <a:t>mapping</a:t>
            </a:r>
            <a:r>
              <a:rPr lang="cs-CZ" sz="2000" b="1" dirty="0" smtClean="0"/>
              <a:t>: větší rozlišení  + anorganika</a:t>
            </a:r>
          </a:p>
          <a:p>
            <a:pPr lvl="1"/>
            <a:r>
              <a:rPr lang="cs-CZ" sz="2000" b="1" dirty="0" smtClean="0"/>
              <a:t>Nově objevená vrstva 3 </a:t>
            </a:r>
            <a:r>
              <a:rPr lang="cs-CZ" sz="2000" b="1" dirty="0" smtClean="0"/>
              <a:t>mikrometry šířka  </a:t>
            </a:r>
            <a:endParaRPr lang="cs-CZ" sz="2000" b="1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-1" y="6426639"/>
            <a:ext cx="9144001" cy="362963"/>
          </a:xfrm>
          <a:prstGeom prst="rect">
            <a:avLst/>
          </a:prstGeom>
          <a:solidFill>
            <a:schemeClr val="tx1"/>
          </a:solidFill>
        </p:spPr>
        <p:txBody>
          <a:bodyPr lIns="216000" tIns="50400"/>
          <a:lstStyle/>
          <a:p>
            <a:pPr marL="457200" lvl="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400" dirty="0">
                <a:solidFill>
                  <a:prstClr val="white"/>
                </a:solidFill>
                <a:latin typeface="Calibri"/>
              </a:rPr>
              <a:t>Konference pigmenty a pojiva 2021</a:t>
            </a:r>
            <a:endParaRPr lang="cs-CZ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775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Introduction to Surface-Enhanced Raman Scattering (SERS) for Routine Analytical Environments&amp;quot;&quot;/&gt;&lt;property id=&quot;20307&quot; value=&quot;294&quot;/&gt;&lt;/object&gt;&lt;object type=&quot;3&quot; unique_id=&quot;10005&quot;&gt;&lt;property id=&quot;20148&quot; value=&quot;5&quot;/&gt;&lt;property id=&quot;20300&quot; value=&quot;Slide 2 - &amp;quot;Presentation Overview&amp;quot;&quot;/&gt;&lt;property id=&quot;20307&quot; value=&quot;315&quot;/&gt;&lt;/object&gt;&lt;object type=&quot;3&quot; unique_id=&quot;10010&quot;&gt;&lt;property id=&quot;20148&quot; value=&quot;5&quot;/&gt;&lt;property id=&quot;20300&quot; value=&quot;Slide 13 - &amp;quot;Passive vs. Active SERS Substrates&amp;quot;&quot;/&gt;&lt;property id=&quot;20307&quot; value=&quot;320&quot;/&gt;&lt;/object&gt;&lt;object type=&quot;3&quot; unique_id=&quot;10012&quot;&gt;&lt;property id=&quot;20148&quot; value=&quot;5&quot;/&gt;&lt;property id=&quot;20300&quot; value=&quot;Slide 9 - &amp;quot;SERS Substrates&amp;quot;&quot;/&gt;&lt;property id=&quot;20307&quot; value=&quot;322&quot;/&gt;&lt;/object&gt;&lt;object type=&quot;3&quot; unique_id=&quot;10013&quot;&gt;&lt;property id=&quot;20148&quot; value=&quot;5&quot;/&gt;&lt;property id=&quot;20300&quot; value=&quot;Slide 12 - &amp;quot;Comparison of Laser Excitation: 532, 633, 780 nm&amp;quot;&quot;/&gt;&lt;property id=&quot;20307&quot; value=&quot;342&quot;/&gt;&lt;/object&gt;&lt;object type=&quot;3&quot; unique_id=&quot;10014&quot;&gt;&lt;property id=&quot;20148&quot; value=&quot;5&quot;/&gt;&lt;property id=&quot;20300&quot; value=&quot;Slide 11 - &amp;quot;Different Substrates: Pros &amp;amp; Cons&amp;quot;&quot;/&gt;&lt;property id=&quot;20307&quot; value=&quot;324&quot;/&gt;&lt;/object&gt;&lt;object type=&quot;3&quot; unique_id=&quot;10018&quot;&gt;&lt;property id=&quot;20148&quot; value=&quot;5&quot;/&gt;&lt;property id=&quot;20300&quot; value=&quot;Slide 16 - &amp;quot;DXR Raman Microscope&amp;quot;&quot;/&gt;&lt;property id=&quot;20307&quot; value=&quot;328&quot;/&gt;&lt;/object&gt;&lt;object type=&quot;3&quot; unique_id=&quot;10019&quot;&gt;&lt;property id=&quot;20148&quot; value=&quot;5&quot;/&gt;&lt;property id=&quot;20300&quot; value=&quot;Slide 19 - &amp;quot;Raman Map of BPE on SERS Substrate&amp;quot;&quot;/&gt;&lt;property id=&quot;20307&quot; value=&quot;330&quot;/&gt;&lt;/object&gt;&lt;object type=&quot;3&quot; unique_id=&quot;10020&quot;&gt;&lt;property id=&quot;20148&quot; value=&quot;5&quot;/&gt;&lt;property id=&quot;20300&quot; value=&quot;Slide 20 - &amp;quot;Expanded View of Maximum Signal&amp;quot;&quot;/&gt;&lt;property id=&quot;20307&quot; value=&quot;331&quot;/&gt;&lt;/object&gt;&lt;object type=&quot;3&quot; unique_id=&quot;10021&quot;&gt;&lt;property id=&quot;20148&quot; value=&quot;5&quot;/&gt;&lt;property id=&quot;20300&quot; value=&quot;Slide 21 - &amp;quot;Overlay of Visual Image and Raman Signal&amp;quot;&quot;/&gt;&lt;property id=&quot;20307&quot; value=&quot;332&quot;/&gt;&lt;/object&gt;&lt;object type=&quot;3&quot; unique_id=&quot;10022&quot;&gt;&lt;property id=&quot;20148&quot; value=&quot;5&quot;/&gt;&lt;property id=&quot;20300&quot; value=&quot;Slide 18 - &amp;quot;Small Laser Spot Size – Pros &amp;amp; Cons&amp;quot;&quot;/&gt;&lt;property id=&quot;20307&quot; value=&quot;333&quot;/&gt;&lt;/object&gt;&lt;object type=&quot;3&quot; unique_id=&quot;10023&quot;&gt;&lt;property id=&quot;20148&quot; value=&quot;5&quot;/&gt;&lt;property id=&quot;20300&quot; value=&quot;Slide 22 - &amp;quot;DXR SmartRaman&amp;quot;&quot;/&gt;&lt;property id=&quot;20307&quot; value=&quot;334&quot;/&gt;&lt;/object&gt;&lt;object type=&quot;3&quot; unique_id=&quot;10026&quot;&gt;&lt;property id=&quot;20148&quot; value=&quot;5&quot;/&gt;&lt;property id=&quot;20300&quot; value=&quot;Slide 26 - &amp;quot;SmartRaman for Colloidal Solution Analysis&amp;quot;&quot;/&gt;&lt;property id=&quot;20307&quot; value=&quot;337&quot;/&gt;&lt;/object&gt;&lt;object type=&quot;3&quot; unique_id=&quot;10027&quot;&gt;&lt;property id=&quot;20148&quot; value=&quot;5&quot;/&gt;&lt;property id=&quot;20300&quot; value=&quot;Slide 27 - &amp;quot;Preparation of Colloids&amp;quot;&quot;/&gt;&lt;property id=&quot;20307&quot; value=&quot;338&quot;/&gt;&lt;/object&gt;&lt;object type=&quot;3&quot; unique_id=&quot;10028&quot;&gt;&lt;property id=&quot;20148&quot; value=&quot;5&quot;/&gt;&lt;property id=&quot;20300&quot; value=&quot;Slide 29 - &amp;quot;Amino Acids&amp;quot;&quot;/&gt;&lt;property id=&quot;20307&quot; value=&quot;311&quot;/&gt;&lt;/object&gt;&lt;object type=&quot;3&quot; unique_id=&quot;10032&quot;&gt;&lt;property id=&quot;20148&quot; value=&quot;5&quot;/&gt;&lt;property id=&quot;20300&quot; value=&quot;Slide 35 - &amp;quot;DXR SmartRaman SERS Substrate Reader&amp;quot;&quot;/&gt;&lt;property id=&quot;20307&quot; value=&quot;336&quot;/&gt;&lt;/object&gt;&lt;object type=&quot;3&quot; unique_id=&quot;10041&quot;&gt;&lt;property id=&quot;20148&quot; value=&quot;5&quot;/&gt;&lt;property id=&quot;20300&quot; value=&quot;Slide 43 - &amp;quot;What’s next?&amp;quot;&quot;/&gt;&lt;property id=&quot;20307&quot; value=&quot;350&quot;/&gt;&lt;/object&gt;&lt;object type=&quot;3&quot; unique_id=&quot;10042&quot;&gt;&lt;property id=&quot;20148&quot; value=&quot;5&quot;/&gt;&lt;property id=&quot;20300&quot; value=&quot;Slide 44 - &amp;quot;Summary – Raman and SERS for Analysis&amp;quot;&quot;/&gt;&lt;property id=&quot;20307&quot; value=&quot;351&quot;/&gt;&lt;/object&gt;&lt;object type=&quot;3&quot; unique_id=&quot;10338&quot;&gt;&lt;property id=&quot;20148&quot; value=&quot;5&quot;/&gt;&lt;property id=&quot;20300&quot; value=&quot;Slide 45 - &amp;quot;Questions?&amp;quot;&quot;/&gt;&lt;property id=&quot;20307&quot; value=&quot;353&quot;/&gt;&lt;/object&gt;&lt;object type=&quot;3&quot; unique_id=&quot;10717&quot;&gt;&lt;property id=&quot;20148&quot; value=&quot;5&quot;/&gt;&lt;property id=&quot;20300&quot; value=&quot;Slide 3 - &amp;quot;What is Raman Spectroscopy?&amp;amp;#x09;&amp;quot;&quot;/&gt;&lt;property id=&quot;20307&quot; value=&quot;354&quot;/&gt;&lt;/object&gt;&lt;object type=&quot;3&quot; unique_id=&quot;10718&quot;&gt;&lt;property id=&quot;20148&quot; value=&quot;5&quot;/&gt;&lt;property id=&quot;20300&quot; value=&quot;Slide 4 - &amp;quot;Raman Compared with Infrared&amp;quot;&quot;/&gt;&lt;property id=&quot;20307&quot; value=&quot;355&quot;/&gt;&lt;/object&gt;&lt;object type=&quot;3&quot; unique_id=&quot;10719&quot;&gt;&lt;property id=&quot;20148&quot; value=&quot;5&quot;/&gt;&lt;property id=&quot;20300&quot; value=&quot;Slide 5 - &amp;quot;Understanding Raman: The Raman Effect&amp;quot;&quot;/&gt;&lt;property id=&quot;20307&quot; value=&quot;356&quot;/&gt;&lt;/object&gt;&lt;object type=&quot;3&quot; unique_id=&quot;10721&quot;&gt;&lt;property id=&quot;20148&quot; value=&quot;5&quot;/&gt;&lt;property id=&quot;20300&quot; value=&quot;Slide 6 - &amp;quot;How Does SERS work?&amp;quot;&quot;/&gt;&lt;property id=&quot;20307&quot; value=&quot;358&quot;/&gt;&lt;/object&gt;&lt;object type=&quot;3&quot; unique_id=&quot;10722&quot;&gt;&lt;property id=&quot;20148&quot; value=&quot;5&quot;/&gt;&lt;property id=&quot;20300&quot; value=&quot;Slide 10 - &amp;quot;SERS Substrates&amp;quot;&quot;/&gt;&lt;property id=&quot;20307&quot; value=&quot;359&quot;/&gt;&lt;/object&gt;&lt;object type=&quot;3&quot; unique_id=&quot;11333&quot;&gt;&lt;property id=&quot;20148&quot; value=&quot;5&quot;/&gt;&lt;property id=&quot;20300&quot; value=&quot;Slide 23 - &amp;quot;Mixtures and Heterogeneous Samples&amp;quot;&quot;/&gt;&lt;property id=&quot;20307&quot; value=&quot;361&quot;/&gt;&lt;/object&gt;&lt;object type=&quot;3&quot; unique_id=&quot;11636&quot;&gt;&lt;property id=&quot;20148&quot; value=&quot;5&quot;/&gt;&lt;property id=&quot;20300&quot; value=&quot;Slide 17 - &amp;quot;Small Feature Analysis&amp;quot;&quot;/&gt;&lt;property id=&quot;20307&quot; value=&quot;362&quot;/&gt;&lt;/object&gt;&lt;object type=&quot;3&quot; unique_id=&quot;12165&quot;&gt;&lt;property id=&quot;20148&quot; value=&quot;5&quot;/&gt;&lt;property id=&quot;20300&quot; value=&quot;Slide 36 - &amp;quot;OMNIC Array Automation Software&amp;quot;&quot;/&gt;&lt;property id=&quot;20307&quot; value=&quot;363&quot;/&gt;&lt;/object&gt;&lt;object type=&quot;3&quot; unique_id=&quot;13006&quot;&gt;&lt;property id=&quot;20148&quot; value=&quot;5&quot;/&gt;&lt;property id=&quot;20300&quot; value=&quot;Slide 28 - &amp;quot;Preparation of Colloids&amp;quot;&quot;/&gt;&lt;property id=&quot;20307&quot; value=&quot;364&quot;/&gt;&lt;/object&gt;&lt;object type=&quot;3&quot; unique_id=&quot;13007&quot;&gt;&lt;property id=&quot;20148&quot; value=&quot;5&quot;/&gt;&lt;property id=&quot;20300&quot; value=&quot;Slide 14 - &amp;quot;Spectral Differences – Bulk vs. SERS&amp;quot;&quot;/&gt;&lt;property id=&quot;20307&quot; value=&quot;365&quot;/&gt;&lt;/object&gt;&lt;object type=&quot;3&quot; unique_id=&quot;13008&quot;&gt;&lt;property id=&quot;20148&quot; value=&quot;5&quot;/&gt;&lt;property id=&quot;20300&quot; value=&quot;Slide 7 - &amp;quot;Benefits of SERS – Low Concentration&amp;quot;&quot;/&gt;&lt;property id=&quot;20307&quot; value=&quot;366&quot;/&gt;&lt;/object&gt;&lt;object type=&quot;3&quot; unique_id=&quot;13009&quot;&gt;&lt;property id=&quot;20148&quot; value=&quot;5&quot;/&gt;&lt;property id=&quot;20300&quot; value=&quot;Slide 30 - &amp;quot;L-Phenylalanine&amp;quot;&quot;/&gt;&lt;property id=&quot;20307&quot; value=&quot;367&quot;/&gt;&lt;/object&gt;&lt;object type=&quot;3&quot; unique_id=&quot;13010&quot;&gt;&lt;property id=&quot;20148&quot; value=&quot;5&quot;/&gt;&lt;property id=&quot;20300&quot; value=&quot;Slide 31 - &amp;quot;L-Alanine&amp;quot;&quot;/&gt;&lt;property id=&quot;20307&quot; value=&quot;368&quot;/&gt;&lt;/object&gt;&lt;object type=&quot;3&quot; unique_id=&quot;13013&quot;&gt;&lt;property id=&quot;20148&quot; value=&quot;5&quot;/&gt;&lt;property id=&quot;20300&quot; value=&quot;Slide 34 - &amp;quot;L-Cysteine&amp;quot;&quot;/&gt;&lt;property id=&quot;20307&quot; value=&quot;371&quot;/&gt;&lt;/object&gt;&lt;object type=&quot;3&quot; unique_id=&quot;13190&quot;&gt;&lt;property id=&quot;20148&quot; value=&quot;5&quot;/&gt;&lt;property id=&quot;20300&quot; value=&quot;Slide 8 - &amp;quot;So Why SERS?&amp;quot;&quot;/&gt;&lt;property id=&quot;20307&quot; value=&quot;372&quot;/&gt;&lt;/object&gt;&lt;object type=&quot;3&quot; unique_id=&quot;13326&quot;&gt;&lt;property id=&quot;20148&quot; value=&quot;5&quot;/&gt;&lt;property id=&quot;20300&quot; value=&quot;Slide 15 - &amp;quot;BPE – Standard Analyte&amp;quot;&quot;/&gt;&lt;property id=&quot;20307&quot; value=&quot;373&quot;/&gt;&lt;/object&gt;&lt;object type=&quot;3&quot; unique_id=&quot;14407&quot;&gt;&lt;property id=&quot;20148&quot; value=&quot;5&quot;/&gt;&lt;property id=&quot;20300&quot; value=&quot;Slide 24 - &amp;quot;Sampling Uniformity&amp;quot;&quot;/&gt;&lt;property id=&quot;20307&quot; value=&quot;376&quot;/&gt;&lt;/object&gt;&lt;object type=&quot;3&quot; unique_id=&quot;14408&quot;&gt;&lt;property id=&quot;20148&quot; value=&quot;5&quot;/&gt;&lt;property id=&quot;20300&quot; value=&quot;Slide 25 - &amp;quot;Use of VDPS with SERS&amp;quot;&quot;/&gt;&lt;property id=&quot;20307&quot; value=&quot;378&quot;/&gt;&lt;/object&gt;&lt;object type=&quot;3&quot; unique_id=&quot;14409&quot;&gt;&lt;property id=&quot;20148&quot; value=&quot;5&quot;/&gt;&lt;property id=&quot;20300&quot; value=&quot;Slide 37 - &amp;quot;Analysis of BPE on SERS Substrate&amp;quot;&quot;/&gt;&lt;property id=&quot;20307&quot; value=&quot;377&quot;/&gt;&lt;/object&gt;&lt;object type=&quot;3&quot; unique_id=&quot;14410&quot;&gt;&lt;property id=&quot;20148&quot; value=&quot;5&quot;/&gt;&lt;property id=&quot;20300&quot; value=&quot;Slide 32 - &amp;quot;L-Alanine – Raman and IR&amp;quot;&quot;/&gt;&lt;property id=&quot;20307&quot; value=&quot;379&quot;/&gt;&lt;/object&gt;&lt;object type=&quot;3&quot; unique_id=&quot;14411&quot;&gt;&lt;property id=&quot;20148&quot; value=&quot;5&quot;/&gt;&lt;property id=&quot;20300&quot; value=&quot;Slide 33 - &amp;quot;L-Alanine spectra – Three perspectives &amp;quot;&quot;/&gt;&lt;property id=&quot;20307&quot; value=&quot;380&quot;/&gt;&lt;/object&gt;&lt;object type=&quot;3&quot; unique_id=&quot;14412&quot;&gt;&lt;property id=&quot;20148&quot; value=&quot;5&quot;/&gt;&lt;property id=&quot;20300&quot; value=&quot;Slide 38 - &amp;quot;miRNA Test Panel&amp;quot;&quot;/&gt;&lt;property id=&quot;20307&quot; value=&quot;381&quot;/&gt;&lt;/object&gt;&lt;object type=&quot;3&quot; unique_id=&quot;14413&quot;&gt;&lt;property id=&quot;20148&quot; value=&quot;5&quot;/&gt;&lt;property id=&quot;20300&quot; value=&quot;Slide 39 - &amp;quot;miRNA SERS Spectra&amp;quot;&quot;/&gt;&lt;property id=&quot;20307&quot; value=&quot;382&quot;/&gt;&lt;/object&gt;&lt;object type=&quot;3&quot; unique_id=&quot;14414&quot;&gt;&lt;property id=&quot;20148&quot; value=&quot;5&quot;/&gt;&lt;property id=&quot;20300&quot; value=&quot;Slide 40 - &amp;quot;Array Automation Solution – Peak Area Metric&amp;quot;&quot;/&gt;&lt;property id=&quot;20307&quot; value=&quot;383&quot;/&gt;&lt;/object&gt;&lt;object type=&quot;3&quot; unique_id=&quot;14415&quot;&gt;&lt;property id=&quot;20148&quot; value=&quot;5&quot;/&gt;&lt;property id=&quot;20300&quot; value=&quot;Slide 41 - &amp;quot;Array Automation Flexibility&amp;quot;&quot;/&gt;&lt;property id=&quot;20307&quot; value=&quot;384&quot;/&gt;&lt;/object&gt;&lt;object type=&quot;3&quot; unique_id=&quot;14416&quot;&gt;&lt;property id=&quot;20148&quot; value=&quot;5&quot;/&gt;&lt;property id=&quot;20300&quot; value=&quot;Slide 42 - &amp;quot;Cluster Analysis&amp;quot;&quot;/&gt;&lt;property id=&quot;20307&quot; value=&quot;385&quot;/&gt;&lt;/object&gt;&lt;/object&gt;&lt;/object&gt;&lt;/database&gt;"/>
</p:tagLst>
</file>

<file path=ppt/theme/theme1.xml><?xml version="1.0" encoding="utf-8"?>
<a:theme xmlns:a="http://schemas.openxmlformats.org/drawingml/2006/main" name="Motiv1">
  <a:themeElements>
    <a:clrScheme name="">
      <a:dk1>
        <a:srgbClr val="000000"/>
      </a:dk1>
      <a:lt1>
        <a:srgbClr val="C7C9C7"/>
      </a:lt1>
      <a:dk2>
        <a:srgbClr val="FFFFFF"/>
      </a:dk2>
      <a:lt2>
        <a:srgbClr val="444547"/>
      </a:lt2>
      <a:accent1>
        <a:srgbClr val="BDCBE4"/>
      </a:accent1>
      <a:accent2>
        <a:srgbClr val="FFFFFF"/>
      </a:accent2>
      <a:accent3>
        <a:srgbClr val="E0E1E0"/>
      </a:accent3>
      <a:accent4>
        <a:srgbClr val="000000"/>
      </a:accent4>
      <a:accent5>
        <a:srgbClr val="DBE2EF"/>
      </a:accent5>
      <a:accent6>
        <a:srgbClr val="E7E7E7"/>
      </a:accent6>
      <a:hlink>
        <a:srgbClr val="5C81AA"/>
      </a:hlink>
      <a:folHlink>
        <a:srgbClr val="F51D30"/>
      </a:folHlink>
    </a:clrScheme>
    <a:fontScheme name="2010 Thermo Fisher PPT 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30" tIns="45716" rIns="91430" bIns="45716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30" tIns="45716" rIns="91430" bIns="45716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010 Thermo Fisher PPT 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Thermo Fisher PPT template (2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Thermo Fisher PPT template (2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Thermo Fisher PPT template (2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Thermo Fisher PPT template (2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Thermo Fisher PPT template (2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Thermo Fisher PPT template (2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Thermo Fisher PPT template (2)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Thermo Fisher PPT template (2) 9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66CCFF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B8E2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rmoFisherScientificPowerPointTemplate">
  <a:themeElements>
    <a:clrScheme name="">
      <a:dk1>
        <a:srgbClr val="000000"/>
      </a:dk1>
      <a:lt1>
        <a:srgbClr val="C7C9C7"/>
      </a:lt1>
      <a:dk2>
        <a:srgbClr val="FFFFFF"/>
      </a:dk2>
      <a:lt2>
        <a:srgbClr val="444547"/>
      </a:lt2>
      <a:accent1>
        <a:srgbClr val="BDCBE4"/>
      </a:accent1>
      <a:accent2>
        <a:srgbClr val="FFFFFF"/>
      </a:accent2>
      <a:accent3>
        <a:srgbClr val="E0E1E0"/>
      </a:accent3>
      <a:accent4>
        <a:srgbClr val="000000"/>
      </a:accent4>
      <a:accent5>
        <a:srgbClr val="DBE2EF"/>
      </a:accent5>
      <a:accent6>
        <a:srgbClr val="E7E7E7"/>
      </a:accent6>
      <a:hlink>
        <a:srgbClr val="5C81AA"/>
      </a:hlink>
      <a:folHlink>
        <a:srgbClr val="F51D30"/>
      </a:folHlink>
    </a:clrScheme>
    <a:fontScheme name="ThermoFisherScientificPowerPoint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hermoFisherScientificPowerPoint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rmoFisherScientificPowerPoint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rmoFisherScientificPowerPoint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rmoFisherScientificPowerPoint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rmoFisherScientificPowerPoint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rmoFisherScientificPowerPoint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rmoFisherScientificPowerPoint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rmoFisherScientificPowerPointTemplate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rmoFisherScientificPowerPointTemplate 9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66CCFF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B8E2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3386</TotalTime>
  <Words>1924</Words>
  <Application>Microsoft Office PowerPoint</Application>
  <PresentationFormat>Předvádění na obrazovce (4:3)</PresentationFormat>
  <Paragraphs>310</Paragraphs>
  <Slides>40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7</vt:i4>
      </vt:variant>
      <vt:variant>
        <vt:lpstr>Nadpisy snímků</vt:lpstr>
      </vt:variant>
      <vt:variant>
        <vt:i4>40</vt:i4>
      </vt:variant>
    </vt:vector>
  </HeadingPairs>
  <TitlesOfParts>
    <vt:vector size="47" baseType="lpstr">
      <vt:lpstr>Motiv1</vt:lpstr>
      <vt:lpstr>Motiv sady Office</vt:lpstr>
      <vt:lpstr>ThermoFisherScientificPowerPointTemplate</vt:lpstr>
      <vt:lpstr>2_Motiv sady Office</vt:lpstr>
      <vt:lpstr>1_Motiv sady Office</vt:lpstr>
      <vt:lpstr>3_Motiv sady Office</vt:lpstr>
      <vt:lpstr>4_Motiv sady Office</vt:lpstr>
      <vt:lpstr>Prezentace aplikace PowerPoint</vt:lpstr>
      <vt:lpstr>Molekulová spektroskopie, nejčastější dělení</vt:lpstr>
      <vt:lpstr>Molekulová spektroskopie</vt:lpstr>
      <vt:lpstr>Prezentace aplikace PowerPoint</vt:lpstr>
      <vt:lpstr>Prezentace aplikace PowerPoint</vt:lpstr>
      <vt:lpstr>Kombinace Ramanovy spektroskopie a dalších technik</vt:lpstr>
      <vt:lpstr>Raman mikroskopie + FT-IR mikroskopie</vt:lpstr>
      <vt:lpstr>Raman mikroskopie + FT-IR mikroskopie</vt:lpstr>
      <vt:lpstr>Raman mikroskopie + FT-IR mikroskopie</vt:lpstr>
      <vt:lpstr>Raman mikroskopie + FT-IR mikroskopie</vt:lpstr>
      <vt:lpstr>Raman mikroskopie + FT-IR mikroskopie</vt:lpstr>
      <vt:lpstr>Raman + XPS / ARXPS</vt:lpstr>
      <vt:lpstr>Raman + XPS</vt:lpstr>
      <vt:lpstr>Raman + XPS</vt:lpstr>
      <vt:lpstr>Raman + polymer stretching</vt:lpstr>
      <vt:lpstr>Raman + Rheometr</vt:lpstr>
      <vt:lpstr>HAAKE MARS RheoRaman</vt:lpstr>
      <vt:lpstr>HAAKE MARS RheoRaman: Příklad Polyethylen (HDPE)</vt:lpstr>
      <vt:lpstr>HAAKE MARS RheoRaman: Příklad Polyethylen (HDPE)</vt:lpstr>
      <vt:lpstr>HAAKE MARS RheoRaman: Příklad = Kakaové máslo</vt:lpstr>
      <vt:lpstr>HAAKE MARS RheoRaman: Příklad = Kakaové máslo</vt:lpstr>
      <vt:lpstr>HAAKE MARS RheoRaman: Příklad = Kakaové máslo</vt:lpstr>
      <vt:lpstr>HAAKE MARS RheoRaman: Příklad = Kakaové máslo</vt:lpstr>
      <vt:lpstr>HAAKE MARS RheoRaman: Příklad = Kakaové máslo</vt:lpstr>
      <vt:lpstr>Ramanova mikroskopie + SPM (STM, AFM, MFM, FMM…)</vt:lpstr>
      <vt:lpstr>Ramanova mikroskopie + SPM</vt:lpstr>
      <vt:lpstr>Ramanova mikroskopie + SPM</vt:lpstr>
      <vt:lpstr>Ramanova mikroskopie + SPM: CO-LOCALIZED  ANALYSIS příklad: polymerní blendy</vt:lpstr>
      <vt:lpstr>Ramanova mikroskopie + SPM: CO-LOCALIZED  ANALYSIS příklad: polymerní blendy</vt:lpstr>
      <vt:lpstr>Ramanova mikroskopie + SPM / TERS</vt:lpstr>
      <vt:lpstr>Ramanova mikroskopie + SEM, EDS</vt:lpstr>
      <vt:lpstr>Ramanova mikroskopie + SEM, EDS</vt:lpstr>
      <vt:lpstr>Ramanova mikroskopie + SEM, EDS. Příklady</vt:lpstr>
      <vt:lpstr>Ramanova mikroskopie + SEM, EDS. Příklady</vt:lpstr>
      <vt:lpstr>Ramanova mikroskopie + SEM, EDS. Příklady</vt:lpstr>
      <vt:lpstr>Ramanova mikroskopie + SEM, EDS. Příklady</vt:lpstr>
      <vt:lpstr>Ramanova mikroskopie + SEM, EDS. Příklady</vt:lpstr>
      <vt:lpstr>Kombinace Ramanovy spektroskopie a dalších technik</vt:lpstr>
      <vt:lpstr>Kombinace Ramanovy spektroskopie a dalších technik</vt:lpstr>
      <vt:lpstr>Prezentace aplikace PowerPoint</vt:lpstr>
    </vt:vector>
  </TitlesOfParts>
  <Company>Thermo Fisher Scientific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SERS Webinar</dc:title>
  <dc:creator>Dick Wieboldt</dc:creator>
  <cp:lastModifiedBy>KAREL</cp:lastModifiedBy>
  <cp:revision>643</cp:revision>
  <cp:lastPrinted>2006-11-06T20:55:56Z</cp:lastPrinted>
  <dcterms:created xsi:type="dcterms:W3CDTF">2009-10-13T15:06:28Z</dcterms:created>
  <dcterms:modified xsi:type="dcterms:W3CDTF">2021-11-12T08:24:19Z</dcterms:modified>
</cp:coreProperties>
</file>