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8" r:id="rId2"/>
    <p:sldId id="389" r:id="rId3"/>
    <p:sldId id="406" r:id="rId4"/>
    <p:sldId id="357" r:id="rId5"/>
    <p:sldId id="390" r:id="rId6"/>
    <p:sldId id="392" r:id="rId7"/>
    <p:sldId id="398" r:id="rId8"/>
    <p:sldId id="399" r:id="rId9"/>
    <p:sldId id="393" r:id="rId10"/>
    <p:sldId id="404" r:id="rId11"/>
    <p:sldId id="397" r:id="rId12"/>
    <p:sldId id="405" r:id="rId13"/>
    <p:sldId id="407" r:id="rId14"/>
    <p:sldId id="408" r:id="rId15"/>
    <p:sldId id="409" r:id="rId16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1FF09"/>
    <a:srgbClr val="FF00FF"/>
    <a:srgbClr val="0A0A80"/>
    <a:srgbClr val="FF0000"/>
    <a:srgbClr val="000066"/>
    <a:srgbClr val="A4B3C0"/>
    <a:srgbClr val="778DA1"/>
    <a:srgbClr val="BFCAD3"/>
    <a:srgbClr val="C4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83005" autoAdjust="0"/>
  </p:normalViewPr>
  <p:slideViewPr>
    <p:cSldViewPr>
      <p:cViewPr varScale="1">
        <p:scale>
          <a:sx n="69" d="100"/>
          <a:sy n="69" d="100"/>
        </p:scale>
        <p:origin x="-1459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CDF876-9FD6-41D1-8CCA-A0206FECEB3F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CB82FF7-426D-4029-8BC4-7399F20101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8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25" tIns="49512" rIns="99025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572" indent="-3094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802" indent="-24755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2924" indent="-24755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045" indent="-24755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166" indent="-247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288" indent="-247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408" indent="-247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8528" indent="-247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654D127-AA10-4167-95E0-1A74DD5288B3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CFCE-42E8-429D-81EA-131855090F9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07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mi.cz/files/portal/docs/uoco/web_generator/aqindex_slide1/mp_ALEGA_CZ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vNsKih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27196"/>
            <a:ext cx="3547032" cy="1261167"/>
          </a:xfrm>
          <a:prstGeom prst="rect">
            <a:avLst/>
          </a:prstGeom>
        </p:spPr>
      </p:pic>
      <p:pic>
        <p:nvPicPr>
          <p:cNvPr id="6" name="Picture 2" descr="C:\Users\prochazka\Desktop\2015\EBA2015\National Champion 2015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30" y="315343"/>
            <a:ext cx="983855" cy="23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67" y="5972005"/>
            <a:ext cx="5761887" cy="69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Bob\Desktop\2019\EBA 2019\EBA Notification of judging result – National Winner - 197001010100001\EBA_NationalWinner_Ribbon_2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637" y="327196"/>
            <a:ext cx="965658" cy="230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91472" y="1772816"/>
            <a:ext cx="8233135" cy="20621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ÚLOHA FOTOKATALYTICKÝCH NÁTĚRŮ VE SMART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CITIES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				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Ing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. Jan Pro</a:t>
            </a:r>
            <a:r>
              <a:rPr lang="cs-CZ" sz="2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cházka, Ph.D</a:t>
            </a:r>
            <a:r>
              <a:rPr lang="cs-CZ" sz="3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.</a:t>
            </a:r>
            <a:endParaRPr lang="en-US" sz="32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2" name="Picture 11" descr="C:\Users\prochazka\Desktop\Certifikace_FN_nateru 2018\certifikacni_placky\STITKY\PNG certifikacni stitky\2018-09-Stitek Ucinnosti-CSAF-35x35mm-v8-CZ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806" y="3690014"/>
            <a:ext cx="1058989" cy="10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rochazka\Desktop\Certifikace_FN_nateru 2018\certifikacni_placky\STITKY\PNG certifikacni stitky\2018-09-Stitek Ucinnosti-CSAF-35x35mm-v8-CZ-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795" y="2548449"/>
            <a:ext cx="1149205" cy="10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prochazka\Desktop\Certifikace_FN_nateru 2018\certifikacni_placky\STITKY\PNG certifikacni stitky\2018-09-Stitek Ucinnosti-CSAF-35x35mm-v8-CZ-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70" y="3631503"/>
            <a:ext cx="1087054" cy="10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prochazka\Desktop\Certifikace_FN_nateru 2018\certifikacni_placky\STITKY\PNG certifikacni stitky\2018-09-Stitek Ucinnosti-CSAF-35x35mm-v8-CZ-0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30" y="2633414"/>
            <a:ext cx="1058989" cy="10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37925" y="5001619"/>
            <a:ext cx="1416025" cy="3491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8168" y="5032107"/>
            <a:ext cx="719947" cy="318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898050"/>
            <a:ext cx="2232248" cy="53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6074260"/>
            <a:ext cx="842768" cy="491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ob\Desktop\Trio Vzduch\clearcities web\Clear Cities logo\clear-cities-h-2kpx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680808"/>
            <a:ext cx="2860269" cy="7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80" y="6074260"/>
            <a:ext cx="1343660" cy="482385"/>
          </a:xfrm>
          <a:prstGeom prst="rect">
            <a:avLst/>
          </a:prstGeom>
        </p:spPr>
      </p:pic>
      <p:sp>
        <p:nvSpPr>
          <p:cNvPr id="3" name="AutoShape 2" descr="Konference pigmenty a poj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145088"/>
            <a:ext cx="2857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6196483"/>
            <a:ext cx="232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ob\AppData\Local\Microsoft\Windows\Temporary Internet Files\Content.IE5\Y5XVLGLJ\the-sun-4-14685111738i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62801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420888"/>
            <a:ext cx="6192688" cy="344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452379"/>
            <a:ext cx="5759413" cy="341846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5" name="Picture 2" descr="C:\Users\Bob\AppData\Local\Microsoft\Windows\Temporary Internet Files\Content.IE5\Y5XVLGLJ\the-sun-4-14685111738i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58824"/>
            <a:ext cx="2132856" cy="213285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3575720" y="94456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světlo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303922" y="96364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tma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67608" y="20608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Velmi vysoká účinnost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94286" y="199954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Pouze vliv adsorpce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51384" y="5780782"/>
            <a:ext cx="1094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200" dirty="0">
                <a:solidFill>
                  <a:prstClr val="black"/>
                </a:solidFill>
              </a:rPr>
              <a:t>Redukce polutantů </a:t>
            </a:r>
            <a:r>
              <a:rPr lang="cs-CZ" sz="3200" dirty="0" smtClean="0">
                <a:solidFill>
                  <a:prstClr val="black"/>
                </a:solidFill>
              </a:rPr>
              <a:t>ze vzduchu na aktivním povrchu FN NANO®2  často přes 50% při kontaktu.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black algae on yellow facade FN2 6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648180"/>
            <a:ext cx="6336703" cy="35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5"/>
          <p:cNvSpPr txBox="1"/>
          <p:nvPr/>
        </p:nvSpPr>
        <p:spPr>
          <a:xfrm>
            <a:off x="6744073" y="1321917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Ochranu proti UV záření</a:t>
            </a:r>
            <a:r>
              <a:rPr lang="en-US" sz="2800" b="1" dirty="0" smtClean="0"/>
              <a:t>- </a:t>
            </a:r>
            <a:r>
              <a:rPr lang="cs-CZ" sz="2800" dirty="0" smtClean="0"/>
              <a:t>zabraňuje degradaci a zajišťuje </a:t>
            </a:r>
            <a:r>
              <a:rPr lang="cs-CZ" sz="2800" dirty="0"/>
              <a:t>barevnostálost povrchu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Ochranu proti špíně </a:t>
            </a:r>
            <a:r>
              <a:rPr lang="en-US" sz="2800" b="1" dirty="0" smtClean="0"/>
              <a:t>- </a:t>
            </a:r>
            <a:r>
              <a:rPr lang="en-US" sz="2800" dirty="0" err="1" smtClean="0"/>
              <a:t>extr</a:t>
            </a:r>
            <a:r>
              <a:rPr lang="cs-CZ" sz="2800" dirty="0"/>
              <a:t>é</a:t>
            </a:r>
            <a:r>
              <a:rPr lang="en-US" sz="2800" dirty="0" smtClean="0"/>
              <a:t>m</a:t>
            </a:r>
            <a:r>
              <a:rPr lang="cs-CZ" sz="2800" dirty="0" smtClean="0"/>
              <a:t>ně</a:t>
            </a:r>
            <a:r>
              <a:rPr lang="en-US" sz="2800" dirty="0" smtClean="0"/>
              <a:t> </a:t>
            </a:r>
            <a:r>
              <a:rPr lang="cs-CZ" sz="2800" dirty="0" smtClean="0"/>
              <a:t>silný samočistící efekt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Ochranu proti mikroorganismům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0096" y="367810"/>
            <a:ext cx="5211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 smtClean="0">
                <a:solidFill>
                  <a:srgbClr val="0A0A80"/>
                </a:solidFill>
              </a:rPr>
              <a:t>Kromě dekontaminace vzduchu fotokatalýza zajišťuje:</a:t>
            </a:r>
            <a:endParaRPr lang="en-US" sz="2800" b="1" dirty="0">
              <a:solidFill>
                <a:srgbClr val="0A0A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5540" y="5806980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 smtClean="0">
                <a:solidFill>
                  <a:srgbClr val="0000CC"/>
                </a:solidFill>
              </a:rPr>
              <a:t>Bez ohledu na kvalitu vzduchu venku může každý ochránit před smogem svoji rodinu  a dýchat doma čistý vzduch</a:t>
            </a:r>
            <a:endParaRPr lang="cs-CZ" sz="2800" b="1" dirty="0">
              <a:solidFill>
                <a:srgbClr val="0000CC"/>
              </a:solidFill>
            </a:endParaRPr>
          </a:p>
        </p:txBody>
      </p:sp>
      <p:sp>
        <p:nvSpPr>
          <p:cNvPr id="10" name="Homepage"/>
          <p:cNvSpPr>
            <a:spLocks noEditPoints="1" noChangeArrowheads="1"/>
          </p:cNvSpPr>
          <p:nvPr/>
        </p:nvSpPr>
        <p:spPr bwMode="auto">
          <a:xfrm>
            <a:off x="335360" y="4884662"/>
            <a:ext cx="1362075" cy="1876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3353" y="260649"/>
            <a:ext cx="406920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76809"/>
            <a:ext cx="5500047" cy="46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3432100">
            <a:off x="9421517" y="1609535"/>
            <a:ext cx="484632" cy="978408"/>
          </a:xfrm>
          <a:prstGeom prst="downArrow">
            <a:avLst/>
          </a:prstGeom>
          <a:solidFill>
            <a:srgbClr val="61FF09"/>
          </a:solidFill>
          <a:ln>
            <a:solidFill>
              <a:srgbClr val="61F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368" y="5115891"/>
            <a:ext cx="113525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 jakoukoli oblast města lze vytvořit model umístěný v reaktoru a určit, jaký vliv bude mít natření XXX metrů čtverečních fotokatalytické plochy.</a:t>
            </a:r>
          </a:p>
          <a:p>
            <a:r>
              <a:rPr lang="cs-CZ" sz="3600" dirty="0" smtClean="0"/>
              <a:t>Stanovení ekologického  a ekonomického přínosu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28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10"/>
          <p:cNvSpPr txBox="1"/>
          <p:nvPr/>
        </p:nvSpPr>
        <p:spPr>
          <a:xfrm>
            <a:off x="570427" y="280939"/>
            <a:ext cx="1086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sz="2800" b="1" dirty="0" smtClean="0">
                <a:solidFill>
                  <a:srgbClr val="0000CC"/>
                </a:solidFill>
              </a:rPr>
              <a:t>FN</a:t>
            </a:r>
            <a:r>
              <a:rPr lang="cs-CZ" sz="28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®</a:t>
            </a:r>
            <a:r>
              <a:rPr lang="cs-CZ" sz="2800" b="1" dirty="0" smtClean="0">
                <a:solidFill>
                  <a:srgbClr val="0000CC"/>
                </a:solidFill>
              </a:rPr>
              <a:t> nátěry – technologie FN-NANO vyčistí 1 milion m</a:t>
            </a:r>
            <a:r>
              <a:rPr lang="cs-CZ" sz="2800" b="1" baseline="30000" dirty="0" smtClean="0">
                <a:solidFill>
                  <a:srgbClr val="0000CC"/>
                </a:solidFill>
              </a:rPr>
              <a:t>3</a:t>
            </a:r>
            <a:r>
              <a:rPr lang="cs-CZ" sz="2800" b="1" dirty="0" smtClean="0">
                <a:solidFill>
                  <a:srgbClr val="0000CC"/>
                </a:solidFill>
              </a:rPr>
              <a:t> vzduchu za 24 Kč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0263" y="1320111"/>
            <a:ext cx="4005484" cy="49094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57348" y="1781775"/>
            <a:ext cx="383131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Pouze tímto způsobem lze vyčistit 1 milion m</a:t>
            </a:r>
            <a:r>
              <a:rPr lang="cs-CZ" sz="2800" baseline="30000" dirty="0" smtClean="0">
                <a:solidFill>
                  <a:schemeClr val="bg1"/>
                </a:solidFill>
              </a:rPr>
              <a:t>3</a:t>
            </a:r>
            <a:r>
              <a:rPr lang="cs-CZ" sz="2800" dirty="0" smtClean="0">
                <a:solidFill>
                  <a:schemeClr val="bg1"/>
                </a:solidFill>
              </a:rPr>
              <a:t> kontaminovaného vzduchu od znečisťujících látek za pouhých 24 Kč a zároveň tyto náklady mnohonásobně získat zpět formou úspor na  údržbu fasád a konstrukcí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prochazka\AppData\Local\Microsoft\Windows\Temporary Internet Files\Content.IE5\1MHZ773C\money-e12835218048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7" y="800031"/>
            <a:ext cx="7158539" cy="370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83832" y="4077072"/>
            <a:ext cx="715853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Ú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sporou nákladů při údržbě fasád se investice do ekologické technologie FN NANO® zaplatí sama. Veřejná podpora vlastníkům domů může uplatnění této ekotechnologie ještě urychlit a podpořit tak  zdravé životní prostředí a krásný vzhled obcí a měst.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4871864" y="1988840"/>
            <a:ext cx="7248128" cy="4824536"/>
          </a:xfrm>
          <a:prstGeom prst="frame">
            <a:avLst>
              <a:gd name="adj1" fmla="val 3374"/>
            </a:avLst>
          </a:prstGeom>
          <a:solidFill>
            <a:srgbClr val="00B050"/>
          </a:solidFill>
          <a:ln>
            <a:solidFill>
              <a:srgbClr val="61F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195998"/>
            <a:ext cx="5862786" cy="279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321666"/>
            <a:ext cx="4248472" cy="26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384" y="23387"/>
            <a:ext cx="1144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Každému z </a:t>
            </a:r>
            <a:r>
              <a:rPr lang="cs-CZ" sz="3600" dirty="0"/>
              <a:t>nás ve městě v</a:t>
            </a:r>
            <a:r>
              <a:rPr lang="en-US" sz="3600" dirty="0" smtClean="0"/>
              <a:t> </a:t>
            </a:r>
            <a:r>
              <a:rPr lang="en-US" sz="3600" dirty="0" err="1" smtClean="0"/>
              <a:t>pr</a:t>
            </a:r>
            <a:r>
              <a:rPr lang="cs-CZ" sz="3600" dirty="0" smtClean="0"/>
              <a:t>ůměru stačí</a:t>
            </a:r>
            <a:r>
              <a:rPr lang="en-US" sz="3600" dirty="0" smtClean="0"/>
              <a:t> </a:t>
            </a:r>
            <a:r>
              <a:rPr lang="en-US" sz="5400" b="1" u="sng" dirty="0" smtClean="0"/>
              <a:t>15m</a:t>
            </a:r>
            <a:r>
              <a:rPr lang="en-US" sz="5400" b="1" u="sng" baseline="30000" dirty="0" smtClean="0"/>
              <a:t>2</a:t>
            </a:r>
            <a:r>
              <a:rPr lang="en-US" sz="5400" dirty="0" smtClean="0"/>
              <a:t> </a:t>
            </a:r>
            <a:r>
              <a:rPr lang="cs-CZ" sz="3600" dirty="0" smtClean="0"/>
              <a:t>fotokatalytického povrchu FN NANO® k </a:t>
            </a:r>
            <a:r>
              <a:rPr lang="en-US" sz="3600" b="1" dirty="0" err="1" smtClean="0"/>
              <a:t>elimina</a:t>
            </a:r>
            <a:r>
              <a:rPr lang="cs-CZ" sz="3600" b="1" dirty="0" smtClean="0"/>
              <a:t>ci</a:t>
            </a:r>
            <a:r>
              <a:rPr lang="en-US" sz="3600" b="1" dirty="0" smtClean="0"/>
              <a:t> </a:t>
            </a:r>
            <a:r>
              <a:rPr lang="cs-CZ" sz="3600" b="1" dirty="0" smtClean="0"/>
              <a:t>dopadů provozu našeho automobilu na kvalitu ovzduší.</a:t>
            </a:r>
            <a:endParaRPr lang="en-US" sz="3600" b="1" dirty="0"/>
          </a:p>
        </p:txBody>
      </p:sp>
      <p:sp>
        <p:nvSpPr>
          <p:cNvPr id="6" name="Cross 5"/>
          <p:cNvSpPr/>
          <p:nvPr/>
        </p:nvSpPr>
        <p:spPr>
          <a:xfrm rot="2632867">
            <a:off x="10693181" y="4458289"/>
            <a:ext cx="1284603" cy="1261816"/>
          </a:xfrm>
          <a:prstGeom prst="plus">
            <a:avLst>
              <a:gd name="adj" fmla="val 423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74610" y="2276872"/>
            <a:ext cx="4968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0000CC"/>
                </a:solidFill>
              </a:rPr>
              <a:t>Technolog</a:t>
            </a:r>
            <a:r>
              <a:rPr lang="cs-CZ" sz="2300" b="1" dirty="0" smtClean="0">
                <a:solidFill>
                  <a:srgbClr val="0000CC"/>
                </a:solidFill>
              </a:rPr>
              <a:t>ie k čištění vzduchu 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cs-CZ" sz="2300" b="1" dirty="0" smtClean="0">
                <a:solidFill>
                  <a:srgbClr val="0000CC"/>
                </a:solidFill>
              </a:rPr>
              <a:t>od exhalací z našich automibilů je zde!</a:t>
            </a:r>
            <a:endParaRPr lang="en-US" sz="23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448" y="1052736"/>
            <a:ext cx="102971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Jeden</a:t>
            </a:r>
            <a:r>
              <a:rPr lang="en-US" sz="2800" dirty="0"/>
              <a:t> </a:t>
            </a:r>
            <a:r>
              <a:rPr lang="en-US" sz="2800" dirty="0" err="1"/>
              <a:t>metr</a:t>
            </a:r>
            <a:r>
              <a:rPr lang="en-US" sz="2800" dirty="0"/>
              <a:t> </a:t>
            </a:r>
            <a:r>
              <a:rPr lang="en-US" sz="2800" dirty="0" err="1"/>
              <a:t>čtvereční</a:t>
            </a:r>
            <a:r>
              <a:rPr lang="en-US" sz="2800" dirty="0"/>
              <a:t> </a:t>
            </a:r>
            <a:r>
              <a:rPr lang="en-US" sz="2800" dirty="0" err="1"/>
              <a:t>fasády</a:t>
            </a:r>
            <a:r>
              <a:rPr lang="en-US" sz="2800" dirty="0"/>
              <a:t> </a:t>
            </a:r>
            <a:r>
              <a:rPr lang="en-US" sz="2800" dirty="0" err="1"/>
              <a:t>natřené</a:t>
            </a:r>
            <a:r>
              <a:rPr lang="en-US" sz="2800" dirty="0"/>
              <a:t> </a:t>
            </a:r>
            <a:r>
              <a:rPr lang="en-US" sz="2800" dirty="0" err="1"/>
              <a:t>fotokatalytickým</a:t>
            </a:r>
            <a:r>
              <a:rPr lang="en-US" sz="2800" dirty="0"/>
              <a:t> </a:t>
            </a:r>
            <a:r>
              <a:rPr lang="en-US" sz="2800" dirty="0" err="1"/>
              <a:t>nátěrem</a:t>
            </a:r>
            <a:r>
              <a:rPr lang="en-US" sz="2800" dirty="0"/>
              <a:t> (FN-NANO®)  </a:t>
            </a:r>
            <a:r>
              <a:rPr lang="en-US" sz="2800" dirty="0" err="1"/>
              <a:t>dokáže</a:t>
            </a:r>
            <a:r>
              <a:rPr lang="en-US" sz="2800" dirty="0"/>
              <a:t> </a:t>
            </a:r>
            <a:r>
              <a:rPr lang="en-US" sz="2800" dirty="0" err="1"/>
              <a:t>dekontaminovat</a:t>
            </a:r>
            <a:r>
              <a:rPr lang="en-US" sz="2800" dirty="0"/>
              <a:t> </a:t>
            </a:r>
            <a:r>
              <a:rPr lang="en-US" sz="2800" dirty="0" err="1"/>
              <a:t>přes</a:t>
            </a:r>
            <a:r>
              <a:rPr lang="en-US" sz="2800" dirty="0"/>
              <a:t> 3 </a:t>
            </a:r>
            <a:r>
              <a:rPr lang="en-US" sz="2800" dirty="0" err="1"/>
              <a:t>miliony</a:t>
            </a:r>
            <a:r>
              <a:rPr lang="en-US" sz="2800" dirty="0"/>
              <a:t> </a:t>
            </a:r>
            <a:r>
              <a:rPr lang="en-US" sz="2800" dirty="0" err="1"/>
              <a:t>kubických</a:t>
            </a:r>
            <a:r>
              <a:rPr lang="en-US" sz="2800" dirty="0"/>
              <a:t> </a:t>
            </a:r>
            <a:r>
              <a:rPr lang="en-US" sz="2800" dirty="0" err="1"/>
              <a:t>metrů</a:t>
            </a:r>
            <a:r>
              <a:rPr lang="en-US" sz="2800" dirty="0"/>
              <a:t> </a:t>
            </a:r>
            <a:r>
              <a:rPr lang="en-US" sz="2800" dirty="0" err="1"/>
              <a:t>vzduchu</a:t>
            </a:r>
            <a:r>
              <a:rPr lang="en-US" sz="2800" dirty="0"/>
              <a:t> </a:t>
            </a:r>
            <a:r>
              <a:rPr lang="en-US" sz="2800" dirty="0" err="1"/>
              <a:t>ročně</a:t>
            </a:r>
            <a:r>
              <a:rPr lang="en-US" sz="2800" dirty="0"/>
              <a:t> a </a:t>
            </a:r>
            <a:r>
              <a:rPr lang="en-US" sz="2800" dirty="0" err="1"/>
              <a:t>vyčistit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dostatek</a:t>
            </a:r>
            <a:r>
              <a:rPr lang="en-US" sz="2800" dirty="0"/>
              <a:t> </a:t>
            </a:r>
            <a:r>
              <a:rPr lang="en-US" sz="2800" dirty="0" err="1"/>
              <a:t>vzduchu</a:t>
            </a:r>
            <a:r>
              <a:rPr lang="en-US" sz="2800" dirty="0"/>
              <a:t> </a:t>
            </a:r>
            <a:r>
              <a:rPr lang="en-US" sz="2800" b="1" dirty="0" err="1"/>
              <a:t>za</a:t>
            </a:r>
            <a:r>
              <a:rPr lang="en-US" sz="2800" b="1" dirty="0"/>
              <a:t> den</a:t>
            </a:r>
            <a:r>
              <a:rPr lang="en-US" sz="2800" dirty="0"/>
              <a:t>, </a:t>
            </a:r>
            <a:r>
              <a:rPr lang="en-US" sz="2800" dirty="0" err="1"/>
              <a:t>kolik</a:t>
            </a:r>
            <a:r>
              <a:rPr lang="en-US" sz="2800" dirty="0"/>
              <a:t> </a:t>
            </a:r>
            <a:r>
              <a:rPr lang="en-US" sz="2800" dirty="0" err="1"/>
              <a:t>spotřebuje</a:t>
            </a:r>
            <a:r>
              <a:rPr lang="en-US" sz="2800" dirty="0"/>
              <a:t> </a:t>
            </a:r>
            <a:r>
              <a:rPr lang="en-US" sz="2800" dirty="0" err="1"/>
              <a:t>jeden</a:t>
            </a:r>
            <a:r>
              <a:rPr lang="en-US" sz="2800" dirty="0"/>
              <a:t> </a:t>
            </a:r>
            <a:r>
              <a:rPr lang="en-US" sz="2800" dirty="0" err="1"/>
              <a:t>člověk</a:t>
            </a:r>
            <a:r>
              <a:rPr lang="en-US" sz="2800" dirty="0"/>
              <a:t> k </a:t>
            </a:r>
            <a:r>
              <a:rPr lang="en-US" sz="2800" dirty="0" err="1"/>
              <a:t>dýchání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b="1" dirty="0" err="1"/>
              <a:t>celý</a:t>
            </a:r>
            <a:r>
              <a:rPr lang="en-US" sz="2800" b="1" dirty="0"/>
              <a:t> </a:t>
            </a:r>
            <a:r>
              <a:rPr lang="en-US" sz="2800" b="1" dirty="0" err="1"/>
              <a:t>rok</a:t>
            </a:r>
            <a:r>
              <a:rPr lang="en-US" sz="28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3792" y="363244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DĚKUJI ZA POZORNOST</a:t>
            </a:r>
            <a:endParaRPr lang="en-US" sz="3200" dirty="0"/>
          </a:p>
        </p:txBody>
      </p:sp>
      <p:pic>
        <p:nvPicPr>
          <p:cNvPr id="4" name="Picture 2" descr="C:\Users\Bob\Desktop\Trio Vzduch\clearcities web\Clear Cities logo\clear-cities-h-2k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915" y="6021288"/>
            <a:ext cx="1944216" cy="5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6101" y="4941168"/>
            <a:ext cx="2859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Práce vznikla za finančního příspěvku MPO, projekt TRIO FV 40209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60496" y="1268760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r">
              <a:buFont typeface="Wingdings" panose="05000000000000000000" pitchFamily="2" charset="2"/>
              <a:buChar char="ü"/>
            </a:pPr>
            <a:r>
              <a:rPr lang="en-US" sz="9600" dirty="0" smtClean="0">
                <a:solidFill>
                  <a:srgbClr val="00B050"/>
                </a:solidFill>
              </a:rPr>
              <a:t> 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368" y="441538"/>
            <a:ext cx="1144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Chytrá</a:t>
            </a:r>
            <a:r>
              <a:rPr lang="en-US" sz="3600" dirty="0"/>
              <a:t> </a:t>
            </a:r>
            <a:r>
              <a:rPr lang="en-US" sz="3600" dirty="0" err="1"/>
              <a:t>města</a:t>
            </a:r>
            <a:r>
              <a:rPr lang="en-US" sz="3600" dirty="0"/>
              <a:t> (Smart Cities) </a:t>
            </a:r>
            <a:r>
              <a:rPr lang="en-US" sz="3600" dirty="0" err="1"/>
              <a:t>začínají</a:t>
            </a:r>
            <a:r>
              <a:rPr lang="en-US" sz="3600" dirty="0"/>
              <a:t> u </a:t>
            </a:r>
            <a:r>
              <a:rPr lang="en-US" sz="3600" dirty="0" err="1"/>
              <a:t>čistého</a:t>
            </a:r>
            <a:r>
              <a:rPr lang="en-US" sz="3600" dirty="0"/>
              <a:t> </a:t>
            </a:r>
            <a:r>
              <a:rPr lang="en-US" sz="3600" dirty="0" err="1"/>
              <a:t>vzduchu</a:t>
            </a:r>
            <a:r>
              <a:rPr lang="en-US" sz="3600" dirty="0"/>
              <a:t>, </a:t>
            </a:r>
            <a:r>
              <a:rPr lang="en-US" sz="3600" dirty="0" err="1"/>
              <a:t>čisté</a:t>
            </a:r>
            <a:r>
              <a:rPr lang="en-US" sz="3600" dirty="0"/>
              <a:t> </a:t>
            </a:r>
            <a:r>
              <a:rPr lang="en-US" sz="3600" dirty="0" err="1"/>
              <a:t>vody</a:t>
            </a:r>
            <a:r>
              <a:rPr lang="en-US" sz="3600" dirty="0"/>
              <a:t>, </a:t>
            </a:r>
            <a:r>
              <a:rPr lang="en-US" sz="3600" dirty="0" err="1"/>
              <a:t>čistého</a:t>
            </a:r>
            <a:r>
              <a:rPr lang="en-US" sz="3600" dirty="0"/>
              <a:t> </a:t>
            </a:r>
            <a:r>
              <a:rPr lang="en-US" sz="3600" dirty="0" err="1"/>
              <a:t>vzhledu</a:t>
            </a:r>
            <a:r>
              <a:rPr lang="en-US" sz="3600" dirty="0"/>
              <a:t>, </a:t>
            </a:r>
            <a:r>
              <a:rPr lang="en-US" sz="3600" dirty="0" err="1"/>
              <a:t>příjemného</a:t>
            </a:r>
            <a:r>
              <a:rPr lang="en-US" sz="3600" dirty="0"/>
              <a:t> </a:t>
            </a:r>
            <a:r>
              <a:rPr lang="en-US" sz="3600" dirty="0" err="1"/>
              <a:t>prostředí</a:t>
            </a:r>
            <a:r>
              <a:rPr lang="en-US" sz="3600" dirty="0"/>
              <a:t> a </a:t>
            </a:r>
            <a:r>
              <a:rPr lang="en-US" sz="3600" dirty="0" err="1"/>
              <a:t>úspor</a:t>
            </a:r>
            <a:r>
              <a:rPr lang="en-US" sz="3600" dirty="0"/>
              <a:t> </a:t>
            </a:r>
            <a:r>
              <a:rPr lang="en-US" sz="3600" dirty="0" err="1"/>
              <a:t>energie</a:t>
            </a:r>
            <a:r>
              <a:rPr lang="en-US" sz="3600" dirty="0"/>
              <a:t>.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52" y="2351030"/>
            <a:ext cx="7268503" cy="422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5019809"/>
            <a:ext cx="5096967" cy="18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66062" y="5805264"/>
            <a:ext cx="57780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CRRC certifikát odrazivosti a vyzařování tepelného záření FN NANO</a:t>
            </a:r>
            <a:r>
              <a:rPr kumimoji="0" lang="cs-CZ" alt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®</a:t>
            </a:r>
            <a:r>
              <a:rPr kumimoji="0" lang="cs-CZ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nátěrové vrstvy testované podle mezinárodních metod ASTM C1549 a ASTM C1371</a:t>
            </a:r>
            <a:endParaRPr kumimoji="0" lang="cs-CZ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1063" y="256490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</a:t>
            </a:r>
            <a:r>
              <a:rPr lang="en-US" sz="2400" dirty="0" err="1" smtClean="0"/>
              <a:t>yšší</a:t>
            </a:r>
            <a:r>
              <a:rPr lang="en-US" sz="2400" dirty="0" smtClean="0"/>
              <a:t> </a:t>
            </a:r>
            <a:r>
              <a:rPr lang="en-US" sz="2400" dirty="0" err="1"/>
              <a:t>odrazivost</a:t>
            </a:r>
            <a:r>
              <a:rPr lang="en-US" sz="2400" dirty="0"/>
              <a:t> </a:t>
            </a:r>
            <a:r>
              <a:rPr lang="en-US" sz="2400" dirty="0" err="1"/>
              <a:t>tepelného</a:t>
            </a:r>
            <a:r>
              <a:rPr lang="en-US" sz="2400" dirty="0"/>
              <a:t> </a:t>
            </a:r>
            <a:r>
              <a:rPr lang="en-US" sz="2400" dirty="0" err="1"/>
              <a:t>záření</a:t>
            </a:r>
            <a:r>
              <a:rPr lang="en-US" sz="2400" dirty="0"/>
              <a:t> a </a:t>
            </a:r>
            <a:r>
              <a:rPr lang="en-US" sz="2400" dirty="0" err="1"/>
              <a:t>úspory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údržbu</a:t>
            </a:r>
            <a:r>
              <a:rPr lang="en-US" sz="2400" dirty="0"/>
              <a:t> </a:t>
            </a:r>
            <a:r>
              <a:rPr lang="en-US" sz="2400" dirty="0" err="1"/>
              <a:t>povrchů</a:t>
            </a:r>
            <a:r>
              <a:rPr lang="en-US" sz="2400" dirty="0"/>
              <a:t>. Oba </a:t>
            </a:r>
            <a:r>
              <a:rPr lang="en-US" sz="2400" dirty="0" err="1"/>
              <a:t>tyto</a:t>
            </a:r>
            <a:r>
              <a:rPr lang="en-US" sz="2400" dirty="0"/>
              <a:t> </a:t>
            </a:r>
            <a:r>
              <a:rPr lang="en-US" sz="2400" dirty="0" err="1"/>
              <a:t>faktory</a:t>
            </a:r>
            <a:r>
              <a:rPr lang="en-US" sz="2400" dirty="0"/>
              <a:t> – </a:t>
            </a:r>
            <a:r>
              <a:rPr lang="en-US" sz="2400" dirty="0" err="1"/>
              <a:t>vyšší</a:t>
            </a:r>
            <a:r>
              <a:rPr lang="en-US" sz="2400" dirty="0"/>
              <a:t> </a:t>
            </a:r>
            <a:r>
              <a:rPr lang="en-US" sz="2400" dirty="0" err="1"/>
              <a:t>odrazivost</a:t>
            </a:r>
            <a:r>
              <a:rPr lang="en-US" sz="2400" dirty="0"/>
              <a:t> </a:t>
            </a:r>
            <a:r>
              <a:rPr lang="en-US" sz="2400" dirty="0" err="1"/>
              <a:t>radiace</a:t>
            </a:r>
            <a:r>
              <a:rPr lang="en-US" sz="2400" dirty="0"/>
              <a:t> a </a:t>
            </a:r>
            <a:r>
              <a:rPr lang="en-US" sz="2400" dirty="0" err="1"/>
              <a:t>samočistící</a:t>
            </a:r>
            <a:r>
              <a:rPr lang="en-US" sz="2400" dirty="0"/>
              <a:t> </a:t>
            </a:r>
            <a:r>
              <a:rPr lang="en-US" sz="2400" dirty="0" err="1"/>
              <a:t>schopnosti</a:t>
            </a:r>
            <a:r>
              <a:rPr lang="en-US" sz="2400" dirty="0"/>
              <a:t> </a:t>
            </a:r>
            <a:r>
              <a:rPr lang="en-US" sz="2400" dirty="0" err="1"/>
              <a:t>zajišťují</a:t>
            </a:r>
            <a:r>
              <a:rPr lang="en-US" sz="2400" dirty="0"/>
              <a:t> </a:t>
            </a:r>
            <a:r>
              <a:rPr lang="en-US" sz="2400" dirty="0" err="1"/>
              <a:t>ochrané</a:t>
            </a:r>
            <a:r>
              <a:rPr lang="en-US" sz="2400" dirty="0"/>
              <a:t> </a:t>
            </a:r>
            <a:r>
              <a:rPr lang="en-US" sz="2400" dirty="0" err="1"/>
              <a:t>nátěry</a:t>
            </a:r>
            <a:r>
              <a:rPr lang="en-US" sz="2400" dirty="0"/>
              <a:t> FN NANO®. 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2" y="2029195"/>
            <a:ext cx="4429292" cy="321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23592" y="481889"/>
            <a:ext cx="1944216" cy="1570536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6099" y="481889"/>
            <a:ext cx="2187973" cy="156905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9337" y="483370"/>
            <a:ext cx="2088232" cy="156757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1384" y="1166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Regular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22245" y="144643"/>
            <a:ext cx="15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cs-CZ" dirty="0" smtClean="0"/>
              <a:t>hite</a:t>
            </a:r>
            <a:r>
              <a:rPr lang="en-US" dirty="0" smtClean="0"/>
              <a:t> painted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55840" y="1391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FN </a:t>
            </a:r>
            <a:r>
              <a:rPr lang="cs-CZ" dirty="0" smtClean="0"/>
              <a:t>Nano TiO2 coating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8128" y="478026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</a:rPr>
              <a:t>Snížení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tepelné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zátěže</a:t>
            </a:r>
            <a:r>
              <a:rPr lang="en-US" sz="3200" dirty="0">
                <a:solidFill>
                  <a:prstClr val="black"/>
                </a:solidFill>
              </a:rPr>
              <a:t> – </a:t>
            </a:r>
            <a:r>
              <a:rPr lang="cs-CZ" sz="3200" dirty="0" smtClean="0">
                <a:solidFill>
                  <a:prstClr val="black"/>
                </a:solidFill>
              </a:rPr>
              <a:t>Ochlazení přehřátých měst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01600" y="2965361"/>
            <a:ext cx="711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ORGANIC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</a:rPr>
              <a:t>KÉ LÁTKY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</a:rPr>
              <a:t>KOUŘ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MI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ROB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</a:rPr>
              <a:t>Y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</a:rPr>
              <a:t>VÝPARY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</a:rPr>
              <a:t>ATD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7276315" y="2812960"/>
            <a:ext cx="67678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7700" b="1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839200" y="327016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VZDUŠNÝ KYSLÍK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645900" y="5572036"/>
            <a:ext cx="17373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dirty="0">
                <a:solidFill>
                  <a:srgbClr val="0000FF"/>
                </a:solidFill>
              </a:rPr>
              <a:t>TiO</a:t>
            </a:r>
            <a:r>
              <a:rPr lang="en-US" sz="2700" baseline="-25000" dirty="0">
                <a:solidFill>
                  <a:srgbClr val="0000FF"/>
                </a:solidFill>
              </a:rPr>
              <a:t>2</a:t>
            </a:r>
            <a:r>
              <a:rPr lang="en-US" sz="2700" dirty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rgbClr val="0000FF"/>
                </a:solidFill>
              </a:rPr>
              <a:t>POVRCH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625600" y="3179672"/>
            <a:ext cx="406400" cy="304800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8636000" y="3362235"/>
            <a:ext cx="406400" cy="258762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398" name="Rectangle 39"/>
          <p:cNvSpPr>
            <a:spLocks noChangeArrowheads="1"/>
          </p:cNvSpPr>
          <p:nvPr/>
        </p:nvSpPr>
        <p:spPr bwMode="auto">
          <a:xfrm>
            <a:off x="570715" y="5221199"/>
            <a:ext cx="67678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7700" b="1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6399" name="Rectangle 40"/>
          <p:cNvSpPr>
            <a:spLocks noChangeArrowheads="1"/>
          </p:cNvSpPr>
          <p:nvPr/>
        </p:nvSpPr>
        <p:spPr bwMode="auto">
          <a:xfrm>
            <a:off x="570715" y="3773399"/>
            <a:ext cx="67678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7700" b="1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406400" y="4230599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</a:rPr>
              <a:t>SVĚTLO</a:t>
            </a: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401" name="Rectangle 7" descr="Solid diamond"/>
          <p:cNvSpPr>
            <a:spLocks noChangeArrowheads="1"/>
          </p:cNvSpPr>
          <p:nvPr/>
        </p:nvSpPr>
        <p:spPr bwMode="auto">
          <a:xfrm>
            <a:off x="3962400" y="5830798"/>
            <a:ext cx="6908800" cy="228600"/>
          </a:xfrm>
          <a:prstGeom prst="rect">
            <a:avLst/>
          </a:prstGeom>
          <a:pattFill prst="solidDmnd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0"/>
              </a:spcBef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9652000" y="50687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Oval 11"/>
          <p:cNvSpPr>
            <a:spLocks noChangeArrowheads="1"/>
          </p:cNvSpPr>
          <p:nvPr/>
        </p:nvSpPr>
        <p:spPr bwMode="auto">
          <a:xfrm>
            <a:off x="10464800" y="49925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4775200" y="50687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4368800" y="49925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2" name="Oval 14"/>
          <p:cNvSpPr>
            <a:spLocks noChangeArrowheads="1"/>
          </p:cNvSpPr>
          <p:nvPr/>
        </p:nvSpPr>
        <p:spPr bwMode="auto">
          <a:xfrm>
            <a:off x="4064000" y="53735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Oval 15"/>
          <p:cNvSpPr>
            <a:spLocks noChangeArrowheads="1"/>
          </p:cNvSpPr>
          <p:nvPr/>
        </p:nvSpPr>
        <p:spPr bwMode="auto">
          <a:xfrm>
            <a:off x="4775200" y="52973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Oval 16"/>
          <p:cNvSpPr>
            <a:spLocks noChangeArrowheads="1"/>
          </p:cNvSpPr>
          <p:nvPr/>
        </p:nvSpPr>
        <p:spPr bwMode="auto">
          <a:xfrm>
            <a:off x="4978400" y="54497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Oval 17"/>
          <p:cNvSpPr>
            <a:spLocks noChangeArrowheads="1"/>
          </p:cNvSpPr>
          <p:nvPr/>
        </p:nvSpPr>
        <p:spPr bwMode="auto">
          <a:xfrm>
            <a:off x="6807200" y="56783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6" name="Oval 18"/>
          <p:cNvSpPr>
            <a:spLocks noChangeArrowheads="1"/>
          </p:cNvSpPr>
          <p:nvPr/>
        </p:nvSpPr>
        <p:spPr bwMode="auto">
          <a:xfrm>
            <a:off x="6299200" y="52973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Oval 19"/>
          <p:cNvSpPr>
            <a:spLocks noChangeArrowheads="1"/>
          </p:cNvSpPr>
          <p:nvPr/>
        </p:nvSpPr>
        <p:spPr bwMode="auto">
          <a:xfrm>
            <a:off x="5689600" y="56783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Oval 20"/>
          <p:cNvSpPr>
            <a:spLocks noChangeArrowheads="1"/>
          </p:cNvSpPr>
          <p:nvPr/>
        </p:nvSpPr>
        <p:spPr bwMode="auto">
          <a:xfrm>
            <a:off x="7416800" y="50687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Oval 21"/>
          <p:cNvSpPr>
            <a:spLocks noChangeArrowheads="1"/>
          </p:cNvSpPr>
          <p:nvPr/>
        </p:nvSpPr>
        <p:spPr bwMode="auto">
          <a:xfrm>
            <a:off x="7315200" y="54497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Oval 22"/>
          <p:cNvSpPr>
            <a:spLocks noChangeArrowheads="1"/>
          </p:cNvSpPr>
          <p:nvPr/>
        </p:nvSpPr>
        <p:spPr bwMode="auto">
          <a:xfrm>
            <a:off x="7823200" y="53735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Oval 23"/>
          <p:cNvSpPr>
            <a:spLocks noChangeArrowheads="1"/>
          </p:cNvSpPr>
          <p:nvPr/>
        </p:nvSpPr>
        <p:spPr bwMode="auto">
          <a:xfrm>
            <a:off x="8534400" y="56783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Oval 24"/>
          <p:cNvSpPr>
            <a:spLocks noChangeArrowheads="1"/>
          </p:cNvSpPr>
          <p:nvPr/>
        </p:nvSpPr>
        <p:spPr bwMode="auto">
          <a:xfrm>
            <a:off x="9855200" y="55259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10566400" y="52211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Oval 26"/>
          <p:cNvSpPr>
            <a:spLocks noChangeArrowheads="1"/>
          </p:cNvSpPr>
          <p:nvPr/>
        </p:nvSpPr>
        <p:spPr bwMode="auto">
          <a:xfrm>
            <a:off x="4978400" y="52211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Oval 28"/>
          <p:cNvSpPr>
            <a:spLocks noChangeArrowheads="1"/>
          </p:cNvSpPr>
          <p:nvPr/>
        </p:nvSpPr>
        <p:spPr bwMode="auto">
          <a:xfrm>
            <a:off x="4267200" y="55259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Oval 29"/>
          <p:cNvSpPr>
            <a:spLocks noChangeArrowheads="1"/>
          </p:cNvSpPr>
          <p:nvPr/>
        </p:nvSpPr>
        <p:spPr bwMode="auto">
          <a:xfrm>
            <a:off x="5384800" y="52973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Oval 30"/>
          <p:cNvSpPr>
            <a:spLocks noChangeArrowheads="1"/>
          </p:cNvSpPr>
          <p:nvPr/>
        </p:nvSpPr>
        <p:spPr bwMode="auto">
          <a:xfrm>
            <a:off x="5181600" y="56021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Oval 31"/>
          <p:cNvSpPr>
            <a:spLocks noChangeArrowheads="1"/>
          </p:cNvSpPr>
          <p:nvPr/>
        </p:nvSpPr>
        <p:spPr bwMode="auto">
          <a:xfrm>
            <a:off x="5994400" y="50687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9" name="Oval 32"/>
          <p:cNvSpPr>
            <a:spLocks noChangeArrowheads="1"/>
          </p:cNvSpPr>
          <p:nvPr/>
        </p:nvSpPr>
        <p:spPr bwMode="auto">
          <a:xfrm>
            <a:off x="6705600" y="56021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Oval 33"/>
          <p:cNvSpPr>
            <a:spLocks noChangeArrowheads="1"/>
          </p:cNvSpPr>
          <p:nvPr/>
        </p:nvSpPr>
        <p:spPr bwMode="auto">
          <a:xfrm>
            <a:off x="9144000" y="52973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Oval 34"/>
          <p:cNvSpPr>
            <a:spLocks noChangeArrowheads="1"/>
          </p:cNvSpPr>
          <p:nvPr/>
        </p:nvSpPr>
        <p:spPr bwMode="auto">
          <a:xfrm>
            <a:off x="5791200" y="56021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Oval 35"/>
          <p:cNvSpPr>
            <a:spLocks noChangeArrowheads="1"/>
          </p:cNvSpPr>
          <p:nvPr/>
        </p:nvSpPr>
        <p:spPr bwMode="auto">
          <a:xfrm>
            <a:off x="7620000" y="52211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Oval 36"/>
          <p:cNvSpPr>
            <a:spLocks noChangeArrowheads="1"/>
          </p:cNvSpPr>
          <p:nvPr/>
        </p:nvSpPr>
        <p:spPr bwMode="auto">
          <a:xfrm>
            <a:off x="7518400" y="56021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4" name="Oval 37"/>
          <p:cNvSpPr>
            <a:spLocks noChangeArrowheads="1"/>
          </p:cNvSpPr>
          <p:nvPr/>
        </p:nvSpPr>
        <p:spPr bwMode="auto">
          <a:xfrm>
            <a:off x="8026400" y="55259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5" name="Oval 38"/>
          <p:cNvSpPr>
            <a:spLocks noChangeArrowheads="1"/>
          </p:cNvSpPr>
          <p:nvPr/>
        </p:nvSpPr>
        <p:spPr bwMode="auto">
          <a:xfrm>
            <a:off x="8737600" y="56783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AutoShape 42"/>
          <p:cNvSpPr>
            <a:spLocks noChangeArrowheads="1"/>
          </p:cNvSpPr>
          <p:nvPr/>
        </p:nvSpPr>
        <p:spPr bwMode="auto">
          <a:xfrm>
            <a:off x="3759200" y="4342511"/>
            <a:ext cx="7315200" cy="1686724"/>
          </a:xfrm>
          <a:prstGeom prst="rtTriangle">
            <a:avLst/>
          </a:prstGeom>
          <a:gradFill rotWithShape="1">
            <a:gsLst>
              <a:gs pos="0">
                <a:srgbClr val="FF66FF">
                  <a:alpha val="23000"/>
                </a:srgbClr>
              </a:gs>
              <a:gs pos="100000">
                <a:srgbClr val="FFFF00">
                  <a:alpha val="23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AutoShape 43"/>
          <p:cNvSpPr>
            <a:spLocks noChangeArrowheads="1"/>
          </p:cNvSpPr>
          <p:nvPr/>
        </p:nvSpPr>
        <p:spPr bwMode="auto">
          <a:xfrm>
            <a:off x="3149600" y="4001998"/>
            <a:ext cx="12192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50000">
                <a:srgbClr val="FFFF00"/>
              </a:gs>
              <a:gs pos="100000">
                <a:srgbClr val="FF66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AutoShape 44"/>
          <p:cNvSpPr>
            <a:spLocks noChangeArrowheads="1"/>
          </p:cNvSpPr>
          <p:nvPr/>
        </p:nvSpPr>
        <p:spPr bwMode="auto">
          <a:xfrm>
            <a:off x="6604000" y="5495835"/>
            <a:ext cx="711200" cy="609600"/>
          </a:xfrm>
          <a:prstGeom prst="irregularSeal1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09" name="AutoShape 45"/>
          <p:cNvSpPr>
            <a:spLocks noChangeArrowheads="1"/>
          </p:cNvSpPr>
          <p:nvPr/>
        </p:nvSpPr>
        <p:spPr bwMode="auto">
          <a:xfrm>
            <a:off x="8534400" y="5419635"/>
            <a:ext cx="711200" cy="609600"/>
          </a:xfrm>
          <a:prstGeom prst="irregularSeal1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0" name="AutoShape 46"/>
          <p:cNvSpPr>
            <a:spLocks noChangeArrowheads="1"/>
          </p:cNvSpPr>
          <p:nvPr/>
        </p:nvSpPr>
        <p:spPr bwMode="auto">
          <a:xfrm>
            <a:off x="5689600" y="5419635"/>
            <a:ext cx="711200" cy="609600"/>
          </a:xfrm>
          <a:prstGeom prst="irregularSeal1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1" name="Line 47"/>
          <p:cNvSpPr>
            <a:spLocks noChangeShapeType="1"/>
          </p:cNvSpPr>
          <p:nvPr/>
        </p:nvSpPr>
        <p:spPr bwMode="auto">
          <a:xfrm flipV="1">
            <a:off x="-16933" y="5510123"/>
            <a:ext cx="0" cy="533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Text Box 48"/>
          <p:cNvSpPr txBox="1">
            <a:spLocks noChangeArrowheads="1"/>
          </p:cNvSpPr>
          <p:nvPr/>
        </p:nvSpPr>
        <p:spPr bwMode="auto">
          <a:xfrm>
            <a:off x="6451600" y="4459198"/>
            <a:ext cx="3505200" cy="3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900">
                <a:solidFill>
                  <a:prstClr val="black"/>
                </a:solidFill>
              </a:rPr>
              <a:t>H</a:t>
            </a:r>
            <a:r>
              <a:rPr lang="en-US" sz="1900" baseline="-25000">
                <a:solidFill>
                  <a:prstClr val="black"/>
                </a:solidFill>
              </a:rPr>
              <a:t>2</a:t>
            </a:r>
            <a:r>
              <a:rPr lang="en-US" sz="1900">
                <a:solidFill>
                  <a:prstClr val="black"/>
                </a:solidFill>
              </a:rPr>
              <a:t>O + CO</a:t>
            </a:r>
            <a:r>
              <a:rPr lang="en-US" sz="1900" baseline="-250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3" name="Line 49"/>
          <p:cNvSpPr>
            <a:spLocks noChangeShapeType="1"/>
          </p:cNvSpPr>
          <p:nvPr/>
        </p:nvSpPr>
        <p:spPr bwMode="auto">
          <a:xfrm flipV="1">
            <a:off x="-16933" y="5510123"/>
            <a:ext cx="0" cy="533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Line 50"/>
          <p:cNvSpPr>
            <a:spLocks noChangeShapeType="1"/>
          </p:cNvSpPr>
          <p:nvPr/>
        </p:nvSpPr>
        <p:spPr bwMode="auto">
          <a:xfrm flipV="1">
            <a:off x="-16933" y="5510123"/>
            <a:ext cx="0" cy="533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Oval 51"/>
          <p:cNvSpPr>
            <a:spLocks noChangeArrowheads="1"/>
          </p:cNvSpPr>
          <p:nvPr/>
        </p:nvSpPr>
        <p:spPr bwMode="auto">
          <a:xfrm>
            <a:off x="4673600" y="52973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6" name="Oval 52"/>
          <p:cNvSpPr>
            <a:spLocks noChangeArrowheads="1"/>
          </p:cNvSpPr>
          <p:nvPr/>
        </p:nvSpPr>
        <p:spPr bwMode="auto">
          <a:xfrm>
            <a:off x="5384800" y="49925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Oval 53"/>
          <p:cNvSpPr>
            <a:spLocks noChangeArrowheads="1"/>
          </p:cNvSpPr>
          <p:nvPr/>
        </p:nvSpPr>
        <p:spPr bwMode="auto">
          <a:xfrm>
            <a:off x="3962400" y="50687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8" name="Oval 54"/>
          <p:cNvSpPr>
            <a:spLocks noChangeArrowheads="1"/>
          </p:cNvSpPr>
          <p:nvPr/>
        </p:nvSpPr>
        <p:spPr bwMode="auto">
          <a:xfrm>
            <a:off x="4876800" y="49925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9" name="Oval 55"/>
          <p:cNvSpPr>
            <a:spLocks noChangeArrowheads="1"/>
          </p:cNvSpPr>
          <p:nvPr/>
        </p:nvSpPr>
        <p:spPr bwMode="auto">
          <a:xfrm>
            <a:off x="5181600" y="47639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0" name="Oval 56"/>
          <p:cNvSpPr>
            <a:spLocks noChangeArrowheads="1"/>
          </p:cNvSpPr>
          <p:nvPr/>
        </p:nvSpPr>
        <p:spPr bwMode="auto">
          <a:xfrm>
            <a:off x="4165600" y="47639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1" name="Oval 57"/>
          <p:cNvSpPr>
            <a:spLocks noChangeArrowheads="1"/>
          </p:cNvSpPr>
          <p:nvPr/>
        </p:nvSpPr>
        <p:spPr bwMode="auto">
          <a:xfrm>
            <a:off x="4572000" y="56021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Oval 58"/>
          <p:cNvSpPr>
            <a:spLocks noChangeArrowheads="1"/>
          </p:cNvSpPr>
          <p:nvPr/>
        </p:nvSpPr>
        <p:spPr bwMode="auto">
          <a:xfrm>
            <a:off x="5283200" y="52973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Oval 59"/>
          <p:cNvSpPr>
            <a:spLocks noChangeArrowheads="1"/>
          </p:cNvSpPr>
          <p:nvPr/>
        </p:nvSpPr>
        <p:spPr bwMode="auto">
          <a:xfrm>
            <a:off x="3860800" y="53735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Oval 60"/>
          <p:cNvSpPr>
            <a:spLocks noChangeArrowheads="1"/>
          </p:cNvSpPr>
          <p:nvPr/>
        </p:nvSpPr>
        <p:spPr bwMode="auto">
          <a:xfrm>
            <a:off x="9550400" y="50687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Oval 61"/>
          <p:cNvSpPr>
            <a:spLocks noChangeArrowheads="1"/>
          </p:cNvSpPr>
          <p:nvPr/>
        </p:nvSpPr>
        <p:spPr bwMode="auto">
          <a:xfrm>
            <a:off x="10261600" y="47639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Oval 62"/>
          <p:cNvSpPr>
            <a:spLocks noChangeArrowheads="1"/>
          </p:cNvSpPr>
          <p:nvPr/>
        </p:nvSpPr>
        <p:spPr bwMode="auto">
          <a:xfrm>
            <a:off x="8026400" y="52973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Oval 64"/>
          <p:cNvSpPr>
            <a:spLocks noChangeArrowheads="1"/>
          </p:cNvSpPr>
          <p:nvPr/>
        </p:nvSpPr>
        <p:spPr bwMode="auto">
          <a:xfrm>
            <a:off x="8686800" y="55259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Oval 65"/>
          <p:cNvSpPr>
            <a:spLocks noChangeArrowheads="1"/>
          </p:cNvSpPr>
          <p:nvPr/>
        </p:nvSpPr>
        <p:spPr bwMode="auto">
          <a:xfrm>
            <a:off x="8788400" y="56021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66"/>
          <p:cNvSpPr>
            <a:spLocks noChangeArrowheads="1"/>
          </p:cNvSpPr>
          <p:nvPr/>
        </p:nvSpPr>
        <p:spPr bwMode="auto">
          <a:xfrm>
            <a:off x="6756400" y="55259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Oval 67"/>
          <p:cNvSpPr>
            <a:spLocks noChangeArrowheads="1"/>
          </p:cNvSpPr>
          <p:nvPr/>
        </p:nvSpPr>
        <p:spPr bwMode="auto">
          <a:xfrm>
            <a:off x="6858000" y="56021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Oval 68"/>
          <p:cNvSpPr>
            <a:spLocks noChangeArrowheads="1"/>
          </p:cNvSpPr>
          <p:nvPr/>
        </p:nvSpPr>
        <p:spPr bwMode="auto">
          <a:xfrm>
            <a:off x="5740400" y="56783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Oval 69"/>
          <p:cNvSpPr>
            <a:spLocks noChangeArrowheads="1"/>
          </p:cNvSpPr>
          <p:nvPr/>
        </p:nvSpPr>
        <p:spPr bwMode="auto">
          <a:xfrm>
            <a:off x="5842000" y="56021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Oval 70"/>
          <p:cNvSpPr>
            <a:spLocks noChangeArrowheads="1"/>
          </p:cNvSpPr>
          <p:nvPr/>
        </p:nvSpPr>
        <p:spPr bwMode="auto">
          <a:xfrm>
            <a:off x="8991600" y="40019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Oval 71"/>
          <p:cNvSpPr>
            <a:spLocks noChangeArrowheads="1"/>
          </p:cNvSpPr>
          <p:nvPr/>
        </p:nvSpPr>
        <p:spPr bwMode="auto">
          <a:xfrm>
            <a:off x="9296400" y="4001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Oval 72"/>
          <p:cNvSpPr>
            <a:spLocks noChangeArrowheads="1"/>
          </p:cNvSpPr>
          <p:nvPr/>
        </p:nvSpPr>
        <p:spPr bwMode="auto">
          <a:xfrm>
            <a:off x="8178800" y="39257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Oval 73"/>
          <p:cNvSpPr>
            <a:spLocks noChangeArrowheads="1"/>
          </p:cNvSpPr>
          <p:nvPr/>
        </p:nvSpPr>
        <p:spPr bwMode="auto">
          <a:xfrm>
            <a:off x="8280400" y="4001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Oval 74"/>
          <p:cNvSpPr>
            <a:spLocks noChangeArrowheads="1"/>
          </p:cNvSpPr>
          <p:nvPr/>
        </p:nvSpPr>
        <p:spPr bwMode="auto">
          <a:xfrm>
            <a:off x="7213600" y="4611597"/>
            <a:ext cx="152400" cy="122238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Oval 75"/>
          <p:cNvSpPr>
            <a:spLocks noChangeArrowheads="1"/>
          </p:cNvSpPr>
          <p:nvPr/>
        </p:nvSpPr>
        <p:spPr bwMode="auto">
          <a:xfrm>
            <a:off x="8991600" y="4611597"/>
            <a:ext cx="152400" cy="1222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Oval 76"/>
          <p:cNvSpPr>
            <a:spLocks noChangeArrowheads="1"/>
          </p:cNvSpPr>
          <p:nvPr/>
        </p:nvSpPr>
        <p:spPr bwMode="auto">
          <a:xfrm>
            <a:off x="6045200" y="41543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Oval 77"/>
          <p:cNvSpPr>
            <a:spLocks noChangeArrowheads="1"/>
          </p:cNvSpPr>
          <p:nvPr/>
        </p:nvSpPr>
        <p:spPr bwMode="auto">
          <a:xfrm>
            <a:off x="6350000" y="41543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Oval 78"/>
          <p:cNvSpPr>
            <a:spLocks noChangeArrowheads="1"/>
          </p:cNvSpPr>
          <p:nvPr/>
        </p:nvSpPr>
        <p:spPr bwMode="auto">
          <a:xfrm>
            <a:off x="5232400" y="40781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2" name="Oval 79"/>
          <p:cNvSpPr>
            <a:spLocks noChangeArrowheads="1"/>
          </p:cNvSpPr>
          <p:nvPr/>
        </p:nvSpPr>
        <p:spPr bwMode="auto">
          <a:xfrm>
            <a:off x="5334000" y="41543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" name="Oval 80"/>
          <p:cNvSpPr>
            <a:spLocks noChangeArrowheads="1"/>
          </p:cNvSpPr>
          <p:nvPr/>
        </p:nvSpPr>
        <p:spPr bwMode="auto">
          <a:xfrm>
            <a:off x="5435600" y="44591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4" name="Oval 81"/>
          <p:cNvSpPr>
            <a:spLocks noChangeArrowheads="1"/>
          </p:cNvSpPr>
          <p:nvPr/>
        </p:nvSpPr>
        <p:spPr bwMode="auto">
          <a:xfrm>
            <a:off x="5537200" y="4382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5" name="Oval 82"/>
          <p:cNvSpPr>
            <a:spLocks noChangeArrowheads="1"/>
          </p:cNvSpPr>
          <p:nvPr/>
        </p:nvSpPr>
        <p:spPr bwMode="auto">
          <a:xfrm>
            <a:off x="7772400" y="40019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6" name="Oval 83"/>
          <p:cNvSpPr>
            <a:spLocks noChangeArrowheads="1"/>
          </p:cNvSpPr>
          <p:nvPr/>
        </p:nvSpPr>
        <p:spPr bwMode="auto">
          <a:xfrm>
            <a:off x="8077200" y="4001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7" name="Oval 84"/>
          <p:cNvSpPr>
            <a:spLocks noChangeArrowheads="1"/>
          </p:cNvSpPr>
          <p:nvPr/>
        </p:nvSpPr>
        <p:spPr bwMode="auto">
          <a:xfrm>
            <a:off x="6959600" y="39257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8" name="Oval 85"/>
          <p:cNvSpPr>
            <a:spLocks noChangeArrowheads="1"/>
          </p:cNvSpPr>
          <p:nvPr/>
        </p:nvSpPr>
        <p:spPr bwMode="auto">
          <a:xfrm>
            <a:off x="7061200" y="4001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9" name="Oval 86"/>
          <p:cNvSpPr>
            <a:spLocks noChangeArrowheads="1"/>
          </p:cNvSpPr>
          <p:nvPr/>
        </p:nvSpPr>
        <p:spPr bwMode="auto">
          <a:xfrm>
            <a:off x="7162800" y="43067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0" name="Oval 87"/>
          <p:cNvSpPr>
            <a:spLocks noChangeArrowheads="1"/>
          </p:cNvSpPr>
          <p:nvPr/>
        </p:nvSpPr>
        <p:spPr bwMode="auto">
          <a:xfrm>
            <a:off x="7264400" y="42305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Oval 88"/>
          <p:cNvSpPr>
            <a:spLocks noChangeArrowheads="1"/>
          </p:cNvSpPr>
          <p:nvPr/>
        </p:nvSpPr>
        <p:spPr bwMode="auto">
          <a:xfrm>
            <a:off x="6553200" y="40019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2" name="Oval 89"/>
          <p:cNvSpPr>
            <a:spLocks noChangeArrowheads="1"/>
          </p:cNvSpPr>
          <p:nvPr/>
        </p:nvSpPr>
        <p:spPr bwMode="auto">
          <a:xfrm>
            <a:off x="6858000" y="4001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3" name="Oval 90"/>
          <p:cNvSpPr>
            <a:spLocks noChangeArrowheads="1"/>
          </p:cNvSpPr>
          <p:nvPr/>
        </p:nvSpPr>
        <p:spPr bwMode="auto">
          <a:xfrm>
            <a:off x="5740400" y="39257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4" name="Oval 91"/>
          <p:cNvSpPr>
            <a:spLocks noChangeArrowheads="1"/>
          </p:cNvSpPr>
          <p:nvPr/>
        </p:nvSpPr>
        <p:spPr bwMode="auto">
          <a:xfrm>
            <a:off x="5842000" y="4001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5" name="Oval 92"/>
          <p:cNvSpPr>
            <a:spLocks noChangeArrowheads="1"/>
          </p:cNvSpPr>
          <p:nvPr/>
        </p:nvSpPr>
        <p:spPr bwMode="auto">
          <a:xfrm>
            <a:off x="5943600" y="43067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6" name="Oval 93"/>
          <p:cNvSpPr>
            <a:spLocks noChangeArrowheads="1"/>
          </p:cNvSpPr>
          <p:nvPr/>
        </p:nvSpPr>
        <p:spPr bwMode="auto">
          <a:xfrm>
            <a:off x="6045200" y="42305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7" name="Oval 94"/>
          <p:cNvSpPr>
            <a:spLocks noChangeArrowheads="1"/>
          </p:cNvSpPr>
          <p:nvPr/>
        </p:nvSpPr>
        <p:spPr bwMode="auto">
          <a:xfrm>
            <a:off x="10007600" y="40019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8" name="Oval 95"/>
          <p:cNvSpPr>
            <a:spLocks noChangeArrowheads="1"/>
          </p:cNvSpPr>
          <p:nvPr/>
        </p:nvSpPr>
        <p:spPr bwMode="auto">
          <a:xfrm>
            <a:off x="10312400" y="4001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Oval 96"/>
          <p:cNvSpPr>
            <a:spLocks noChangeArrowheads="1"/>
          </p:cNvSpPr>
          <p:nvPr/>
        </p:nvSpPr>
        <p:spPr bwMode="auto">
          <a:xfrm>
            <a:off x="9194800" y="39257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Oval 97"/>
          <p:cNvSpPr>
            <a:spLocks noChangeArrowheads="1"/>
          </p:cNvSpPr>
          <p:nvPr/>
        </p:nvSpPr>
        <p:spPr bwMode="auto">
          <a:xfrm>
            <a:off x="9296400" y="4001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1" name="Oval 98"/>
          <p:cNvSpPr>
            <a:spLocks noChangeArrowheads="1"/>
          </p:cNvSpPr>
          <p:nvPr/>
        </p:nvSpPr>
        <p:spPr bwMode="auto">
          <a:xfrm>
            <a:off x="9398000" y="43067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Oval 99"/>
          <p:cNvSpPr>
            <a:spLocks noChangeArrowheads="1"/>
          </p:cNvSpPr>
          <p:nvPr/>
        </p:nvSpPr>
        <p:spPr bwMode="auto">
          <a:xfrm>
            <a:off x="9499600" y="42305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Oval 100"/>
          <p:cNvSpPr>
            <a:spLocks noChangeArrowheads="1"/>
          </p:cNvSpPr>
          <p:nvPr/>
        </p:nvSpPr>
        <p:spPr bwMode="auto">
          <a:xfrm>
            <a:off x="9956800" y="56021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Oval 101"/>
          <p:cNvSpPr>
            <a:spLocks noChangeArrowheads="1"/>
          </p:cNvSpPr>
          <p:nvPr/>
        </p:nvSpPr>
        <p:spPr bwMode="auto">
          <a:xfrm>
            <a:off x="10160000" y="56021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5" name="AutoShape 102"/>
          <p:cNvSpPr>
            <a:spLocks noChangeArrowheads="1"/>
          </p:cNvSpPr>
          <p:nvPr/>
        </p:nvSpPr>
        <p:spPr bwMode="auto">
          <a:xfrm>
            <a:off x="9956800" y="5343435"/>
            <a:ext cx="711200" cy="609600"/>
          </a:xfrm>
          <a:prstGeom prst="irregularSeal1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66" name="Line 103"/>
          <p:cNvSpPr>
            <a:spLocks noChangeShapeType="1"/>
          </p:cNvSpPr>
          <p:nvPr/>
        </p:nvSpPr>
        <p:spPr bwMode="auto">
          <a:xfrm flipV="1">
            <a:off x="-16933" y="5433923"/>
            <a:ext cx="0" cy="533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7" name="Oval 104"/>
          <p:cNvSpPr>
            <a:spLocks noChangeArrowheads="1"/>
          </p:cNvSpPr>
          <p:nvPr/>
        </p:nvSpPr>
        <p:spPr bwMode="auto">
          <a:xfrm>
            <a:off x="10109200" y="54497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Oval 105"/>
          <p:cNvSpPr>
            <a:spLocks noChangeArrowheads="1"/>
          </p:cNvSpPr>
          <p:nvPr/>
        </p:nvSpPr>
        <p:spPr bwMode="auto">
          <a:xfrm>
            <a:off x="10210800" y="55259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9" name="Oval 106"/>
          <p:cNvSpPr>
            <a:spLocks noChangeArrowheads="1"/>
          </p:cNvSpPr>
          <p:nvPr/>
        </p:nvSpPr>
        <p:spPr bwMode="auto">
          <a:xfrm>
            <a:off x="4470400" y="5678397"/>
            <a:ext cx="304800" cy="198438"/>
          </a:xfrm>
          <a:prstGeom prst="ellips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0" name="Oval 107"/>
          <p:cNvSpPr>
            <a:spLocks noChangeArrowheads="1"/>
          </p:cNvSpPr>
          <p:nvPr/>
        </p:nvSpPr>
        <p:spPr bwMode="auto">
          <a:xfrm>
            <a:off x="4673600" y="5678397"/>
            <a:ext cx="304800" cy="198438"/>
          </a:xfrm>
          <a:prstGeom prst="ellipse">
            <a:avLst/>
          </a:prstGeom>
          <a:solidFill>
            <a:srgbClr val="00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1" name="AutoShape 108"/>
          <p:cNvSpPr>
            <a:spLocks noChangeArrowheads="1"/>
          </p:cNvSpPr>
          <p:nvPr/>
        </p:nvSpPr>
        <p:spPr bwMode="auto">
          <a:xfrm>
            <a:off x="4470400" y="5419635"/>
            <a:ext cx="711200" cy="609600"/>
          </a:xfrm>
          <a:prstGeom prst="irregularSeal1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72" name="Line 109"/>
          <p:cNvSpPr>
            <a:spLocks noChangeShapeType="1"/>
          </p:cNvSpPr>
          <p:nvPr/>
        </p:nvSpPr>
        <p:spPr bwMode="auto">
          <a:xfrm flipV="1">
            <a:off x="-16933" y="5510123"/>
            <a:ext cx="0" cy="533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3" name="Oval 110"/>
          <p:cNvSpPr>
            <a:spLocks noChangeArrowheads="1"/>
          </p:cNvSpPr>
          <p:nvPr/>
        </p:nvSpPr>
        <p:spPr bwMode="auto">
          <a:xfrm>
            <a:off x="4622800" y="5525997"/>
            <a:ext cx="152400" cy="9922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4" name="Oval 111"/>
          <p:cNvSpPr>
            <a:spLocks noChangeArrowheads="1"/>
          </p:cNvSpPr>
          <p:nvPr/>
        </p:nvSpPr>
        <p:spPr bwMode="auto">
          <a:xfrm>
            <a:off x="4724400" y="5602197"/>
            <a:ext cx="152400" cy="9922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1663700" y="5982182"/>
            <a:ext cx="5511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Eg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~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3.2eV</a:t>
            </a:r>
            <a:endParaRPr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517" name="TextovéPole 174"/>
          <p:cNvSpPr txBox="1">
            <a:spLocks noChangeArrowheads="1"/>
          </p:cNvSpPr>
          <p:nvPr/>
        </p:nvSpPr>
        <p:spPr bwMode="auto">
          <a:xfrm>
            <a:off x="660400" y="280389"/>
            <a:ext cx="11412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fotokatalytick</a:t>
            </a:r>
            <a:r>
              <a:rPr lang="cs-CZ" sz="32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funkční nátěry </a:t>
            </a:r>
          </a:p>
          <a:p>
            <a:pPr>
              <a:defRPr/>
            </a:pPr>
            <a:r>
              <a:rPr lang="cs-CZ" sz="32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IDEÁLNÍ TECHNOLOGIE PRO čištění vzduchu </a:t>
            </a:r>
            <a:endParaRPr lang="cs-CZ" sz="32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ovéPole 175"/>
          <p:cNvSpPr txBox="1">
            <a:spLocks noChangeArrowheads="1"/>
          </p:cNvSpPr>
          <p:nvPr/>
        </p:nvSpPr>
        <p:spPr bwMode="auto">
          <a:xfrm>
            <a:off x="263352" y="6334868"/>
            <a:ext cx="11545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022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022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022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022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022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22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22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22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22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2400" b="1" dirty="0" smtClean="0">
                <a:solidFill>
                  <a:srgbClr val="0000CC"/>
                </a:solidFill>
                <a:latin typeface="Calibri" pitchFamily="34" charset="0"/>
              </a:rPr>
              <a:t>Oxidační potenciál na aktivovaném </a:t>
            </a: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T</a:t>
            </a:r>
            <a:r>
              <a:rPr lang="cs-CZ" sz="2400" b="1" dirty="0" smtClean="0">
                <a:solidFill>
                  <a:srgbClr val="0000CC"/>
                </a:solidFill>
                <a:latin typeface="Calibri" pitchFamily="34" charset="0"/>
              </a:rPr>
              <a:t>i</a:t>
            </a: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cs-CZ" sz="2400" b="1" dirty="0" smtClean="0">
                <a:solidFill>
                  <a:srgbClr val="0000CC"/>
                </a:solidFill>
                <a:latin typeface="Calibri" pitchFamily="34" charset="0"/>
              </a:rPr>
              <a:t> povrchu </a:t>
            </a:r>
            <a:r>
              <a:rPr lang="cs-CZ" sz="2400" b="1" u="sng" dirty="0" smtClean="0">
                <a:solidFill>
                  <a:srgbClr val="0000CC"/>
                </a:solidFill>
                <a:latin typeface="Calibri" pitchFamily="34" charset="0"/>
              </a:rPr>
              <a:t>je vyšší než na chlóru nebo ozónu!</a:t>
            </a:r>
            <a:endParaRPr lang="cs-CZ" sz="2400" u="sng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646" y="2228185"/>
            <a:ext cx="1101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POLOVODIČOVÝ JEV – ODSTRAŇUJE NEČISTOTY ZE VZDUCHU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33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4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5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5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5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5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5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7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7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65" grpId="0" animBg="1"/>
      <p:bldP spid="1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ob\Desktop\2015\EBA2015\video verze 3 - obrazky a upravy\smog pra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2169"/>
            <a:ext cx="12168199" cy="29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rochazka\AppData\Local\Microsoft\Windows\Temporary Internet Files\Content.IE5\K92AJ0Y6\Zeichen_270_-_Zonenverkehrsverbot_bei_Smog,_StVO_1976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620688"/>
            <a:ext cx="2342861" cy="231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7648" y="556846"/>
            <a:ext cx="8968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Prakticky všechny exhaláty se tvoří na zemi. </a:t>
            </a:r>
          </a:p>
          <a:p>
            <a:r>
              <a:rPr lang="cs-CZ" sz="5400" b="1" dirty="0" smtClean="0">
                <a:solidFill>
                  <a:srgbClr val="FF0000"/>
                </a:solidFill>
              </a:rPr>
              <a:t>Hlavní zdroj-doprava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24" y="3368950"/>
            <a:ext cx="9600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>
                <a:solidFill>
                  <a:srgbClr val="FF0000"/>
                </a:solidFill>
              </a:rPr>
              <a:t>vrstva </a:t>
            </a:r>
            <a:r>
              <a:rPr lang="cs-CZ" sz="4000" b="1" dirty="0" smtClean="0">
                <a:solidFill>
                  <a:srgbClr val="FF0000"/>
                </a:solidFill>
              </a:rPr>
              <a:t>smogu v desítkách až stovkách metrů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" y="4293730"/>
            <a:ext cx="12168197" cy="84782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8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b\Desktop\Trio Vzduch\Trio Vzduch 2021\Legerova mereni\umrti emise Pra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-1"/>
            <a:ext cx="7272808" cy="67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6160" y="260648"/>
            <a:ext cx="4752528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ZDRAVOTNÍ PROBLÉMY SE ŠPATNOU KVALITOU VZDUCHU JSOU ZÁSADNÍ A NIKDO JE TECHNICKY NEŘEŠÍ.</a:t>
            </a:r>
          </a:p>
          <a:p>
            <a:endParaRPr lang="cs-CZ" sz="1100" dirty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FF0000"/>
                </a:solidFill>
              </a:rPr>
              <a:t>ZRUŠENÍ PRUHŮ A DALŠÍ RESTRIKCE NAPŘ. V LEGEROVĚ ULICI NIC NEVYŘEŠILY. </a:t>
            </a:r>
          </a:p>
          <a:p>
            <a:endParaRPr lang="cs-CZ" sz="1100" dirty="0"/>
          </a:p>
          <a:p>
            <a:r>
              <a:rPr lang="cs-CZ" sz="2400" dirty="0" smtClean="0"/>
              <a:t>ZA ČISTOTU VZDUCHU JE ZODPOVĚDNÝ STÁT.  STÁT JE POVINEN ZABEZPEČIT, ABY IMISE VŠUDE BYLY V RÁMCI KONCENTRAČNÍCH LIMITŮ </a:t>
            </a:r>
          </a:p>
          <a:p>
            <a:endParaRPr lang="cs-CZ" sz="900" dirty="0">
              <a:solidFill>
                <a:srgbClr val="0A0A80"/>
              </a:solidFill>
            </a:endParaRPr>
          </a:p>
          <a:p>
            <a:r>
              <a:rPr lang="cs-CZ" sz="2400" dirty="0" smtClean="0">
                <a:solidFill>
                  <a:srgbClr val="0A0A80"/>
                </a:solidFill>
              </a:rPr>
              <a:t>RESTRIKCE, NAŘÍZENÍ ANI DOPOSUD POUŽÍVANÉ ZPŮSOBY NEJSOU SCHOPNY ZAJISTIT  ZLEPŠENÍ-  JEDINÁ CESTA JE ČIŠTĚNÍ VZDUCHU POMOCÍ FOTOKATALÝZY.</a:t>
            </a:r>
          </a:p>
        </p:txBody>
      </p:sp>
    </p:spTree>
    <p:extLst>
      <p:ext uri="{BB962C8B-B14F-4D97-AF65-F5344CB8AC3E}">
        <p14:creationId xmlns:p14="http://schemas.microsoft.com/office/powerpoint/2010/main" val="25762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b\Desktop\Trio Vzduch\Trio Vzduch 2021\Legerova mereni\20210618_080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8640"/>
            <a:ext cx="6263680" cy="46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b\Desktop\Trio Vzduch\Trio Vzduch 2021\Legerova mereni\20210618_083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18" y="188640"/>
            <a:ext cx="4981482" cy="66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88087" y="4886400"/>
            <a:ext cx="5332475" cy="19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1384" y="5103674"/>
            <a:ext cx="11377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>
                <a:solidFill>
                  <a:prstClr val="black"/>
                </a:solidFill>
              </a:rPr>
              <a:t>Kaňon Legerovy ulice v Praze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prstClr val="black"/>
                </a:solidFill>
              </a:rPr>
              <a:t>Každý semafor – zhoršení </a:t>
            </a:r>
            <a:r>
              <a:rPr lang="cs-CZ" sz="3600" dirty="0" smtClean="0">
                <a:solidFill>
                  <a:prstClr val="black"/>
                </a:solidFill>
              </a:rPr>
              <a:t>podmínek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prstClr val="black"/>
                </a:solidFill>
              </a:rPr>
              <a:t>Vysoká koncentrace ozónu v odpoledních hodinách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442" y="4230000"/>
            <a:ext cx="3920085" cy="186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1384" y="4145012"/>
            <a:ext cx="4073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 </a:t>
            </a:r>
            <a:r>
              <a:rPr lang="en-US" dirty="0" err="1"/>
              <a:t>dokreslení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 v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lokalitě</a:t>
            </a:r>
            <a:r>
              <a:rPr lang="en-US" dirty="0"/>
              <a:t> je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sledovat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z </a:t>
            </a:r>
            <a:r>
              <a:rPr lang="en-US" dirty="0" err="1"/>
              <a:t>meteologické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 ČHMÚ,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hodinové</a:t>
            </a:r>
            <a:r>
              <a:rPr lang="en-US" dirty="0"/>
              <a:t> a </a:t>
            </a:r>
            <a:r>
              <a:rPr lang="en-US" dirty="0" err="1"/>
              <a:t>reportují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omezené</a:t>
            </a:r>
            <a:r>
              <a:rPr lang="en-US" dirty="0"/>
              <a:t> </a:t>
            </a:r>
            <a:r>
              <a:rPr lang="en-US" dirty="0" err="1"/>
              <a:t>parametry</a:t>
            </a:r>
            <a:r>
              <a:rPr lang="en-US" dirty="0"/>
              <a:t> </a:t>
            </a:r>
            <a:r>
              <a:rPr lang="en-US" dirty="0" err="1"/>
              <a:t>znečištění</a:t>
            </a:r>
            <a:r>
              <a:rPr lang="en-US" dirty="0"/>
              <a:t> </a:t>
            </a:r>
            <a:r>
              <a:rPr lang="en-US" dirty="0" err="1"/>
              <a:t>vzduchu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www.chmi.cz/files/portal/docs/uoco/web_generator/aqindex_slide1/mp_ALEGA_CZ.html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243267"/>
            <a:ext cx="4217024" cy="1763032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7712427" y="5910372"/>
            <a:ext cx="6480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Bob\Desktop\Trio Vzduch\Trio Vzduch 2021\Legerova mereni\20210713_082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4302008"/>
            <a:ext cx="2336507" cy="17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3266" y="44624"/>
            <a:ext cx="1175873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MĚŘENÍ POLUTANTŮ NA FN NANO® FOTOKATALYTICKÝCH PLOCHÁCH V REÁLNÝCH PODMÍNKÁCH LEGEROVY ULICE V PRAZE </a:t>
            </a:r>
            <a:endParaRPr lang="en-US" sz="4000" dirty="0"/>
          </a:p>
          <a:p>
            <a:r>
              <a:rPr lang="cs-CZ" sz="3200" dirty="0" smtClean="0"/>
              <a:t>                     						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08570" y="5126782"/>
            <a:ext cx="282940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Doprovodné informace:</a:t>
            </a:r>
          </a:p>
          <a:p>
            <a:r>
              <a:rPr lang="cs-CZ" dirty="0" smtClean="0"/>
              <a:t>Meteologická stanice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bit.ly/3vNsKih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59896" y="2251973"/>
            <a:ext cx="6833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Jednotlivé ulice – mikroklima v závislosti na dopravě a rozptylových podmínkách.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830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ob\Desktop\Trio Vzduch\Trio Vzduch 2021\Legerova mereni\legerka den a n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360" y="686718"/>
            <a:ext cx="1142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18.10.2021 – průběh likvidace NOx v rámci 24 hodin 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1384" y="1700808"/>
            <a:ext cx="1008112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1384" y="2132856"/>
            <a:ext cx="1008112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03512" y="191683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Koncentrace NOx na aktivní ploše FN2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67682" y="1516142"/>
            <a:ext cx="338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Koncentrace NOx v ovzduší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12061</TotalTime>
  <Words>619</Words>
  <Application>Microsoft Office PowerPoint</Application>
  <PresentationFormat>Custom</PresentationFormat>
  <Paragraphs>71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Motiv sady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Betonové kontejnery na zeleň MČ Praha 5</dc:title>
  <dc:creator>Pavel</dc:creator>
  <cp:lastModifiedBy>Bob</cp:lastModifiedBy>
  <cp:revision>484</cp:revision>
  <cp:lastPrinted>2014-12-11T14:21:58Z</cp:lastPrinted>
  <dcterms:created xsi:type="dcterms:W3CDTF">2013-03-27T10:24:58Z</dcterms:created>
  <dcterms:modified xsi:type="dcterms:W3CDTF">2021-11-15T09:49:44Z</dcterms:modified>
</cp:coreProperties>
</file>