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58" r:id="rId21"/>
  </p:sldIdLst>
  <p:sldSz cx="12192000" cy="6858000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precheza.precheza.cz\ROOT$\&#218;K&#344;\TECHSERVIS\TEC\Utvar\RaVReseni\VyzkumneZpravy\rozpracovane\kalcinace\PZ2%20anatas%20velikost%20prim&#225;rn&#237;ch%20&#269;&#225;stic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precheza.precheza.cz\ROOT$\&#218;K&#344;\TECHSERVIS\TEC\Utvar\RaVReseni\VyzkumneZpravy\rozpracovane\kalcinace\PZ2%20anatas%20velikost%20prim&#225;rn&#237;ch%20&#269;&#225;stic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precheza.precheza.cz\ROOT$\&#218;K&#344;\TECHSERVIS\TEC\Utvar\RaVReseni\VyzkumneZpravy\rozpracovane\kalcinace\PZ2%20anatas%20velikost%20prim&#225;rn&#237;ch%20&#269;&#225;stic\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precheza.precheza.cz\ROOT$\&#218;K&#344;\TECHSERVIS\TEC\Utvar\RaVReseni\VyzkumneZpravy\rozpracovane\kalcinace\PZ2%20anatas%20velikost%20prim&#225;rn&#237;ch%20&#269;&#225;stic\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precheza.precheza.cz\ROOT$\&#218;K&#344;\TECHSERVIS\TEC\Utvar\RaVReseni\VyzkumneZpravy\rozpracovane\kalcinace\PZ2%20anatas%20velikost%20prim&#225;rn&#237;ch%20&#269;&#225;stic\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Závislost velikosti částic (LD) </a:t>
            </a:r>
            <a:br>
              <a:rPr lang="cs-CZ" dirty="0"/>
            </a:br>
            <a:r>
              <a:rPr lang="cs-CZ" dirty="0"/>
              <a:t>na střední velikosti primárních částic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4726333695091633E-2"/>
                  <c:y val="0.3739720251231571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List1!$BG$3:$BG$18</c:f>
              <c:numCache>
                <c:formatCode>General</c:formatCode>
                <c:ptCount val="16"/>
                <c:pt idx="0">
                  <c:v>111</c:v>
                </c:pt>
                <c:pt idx="1">
                  <c:v>126</c:v>
                </c:pt>
                <c:pt idx="2">
                  <c:v>99</c:v>
                </c:pt>
                <c:pt idx="3">
                  <c:v>114</c:v>
                </c:pt>
                <c:pt idx="4">
                  <c:v>107</c:v>
                </c:pt>
                <c:pt idx="5">
                  <c:v>128</c:v>
                </c:pt>
                <c:pt idx="6">
                  <c:v>113</c:v>
                </c:pt>
                <c:pt idx="7">
                  <c:v>103</c:v>
                </c:pt>
                <c:pt idx="8">
                  <c:v>98</c:v>
                </c:pt>
                <c:pt idx="9">
                  <c:v>132</c:v>
                </c:pt>
                <c:pt idx="10">
                  <c:v>122</c:v>
                </c:pt>
                <c:pt idx="11">
                  <c:v>118</c:v>
                </c:pt>
                <c:pt idx="12">
                  <c:v>118</c:v>
                </c:pt>
                <c:pt idx="13">
                  <c:v>109</c:v>
                </c:pt>
                <c:pt idx="14">
                  <c:v>111</c:v>
                </c:pt>
                <c:pt idx="15">
                  <c:v>110</c:v>
                </c:pt>
              </c:numCache>
            </c:numRef>
          </c:xVal>
          <c:yVal>
            <c:numRef>
              <c:f>List1!$BU$3:$BU$18</c:f>
              <c:numCache>
                <c:formatCode>General</c:formatCode>
                <c:ptCount val="16"/>
                <c:pt idx="0">
                  <c:v>534</c:v>
                </c:pt>
                <c:pt idx="7">
                  <c:v>453</c:v>
                </c:pt>
                <c:pt idx="8">
                  <c:v>429</c:v>
                </c:pt>
                <c:pt idx="9">
                  <c:v>501</c:v>
                </c:pt>
                <c:pt idx="10">
                  <c:v>486</c:v>
                </c:pt>
                <c:pt idx="11">
                  <c:v>519</c:v>
                </c:pt>
                <c:pt idx="12">
                  <c:v>511</c:v>
                </c:pt>
                <c:pt idx="13">
                  <c:v>498</c:v>
                </c:pt>
                <c:pt idx="14">
                  <c:v>509</c:v>
                </c:pt>
                <c:pt idx="15">
                  <c:v>506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CA-4179-9322-130094A6C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330144"/>
        <c:axId val="788331128"/>
      </c:scatterChart>
      <c:valAx>
        <c:axId val="788330144"/>
        <c:scaling>
          <c:orientation val="minMax"/>
          <c:min val="9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d50</a:t>
                </a:r>
                <a:r>
                  <a:rPr lang="cs-CZ" baseline="-25000" dirty="0"/>
                  <a:t>MinFeret</a:t>
                </a:r>
                <a:r>
                  <a:rPr lang="cs-CZ" dirty="0"/>
                  <a:t>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8331128"/>
        <c:crosses val="autoZero"/>
        <c:crossBetween val="midCat"/>
      </c:valAx>
      <c:valAx>
        <c:axId val="788331128"/>
        <c:scaling>
          <c:orientation val="minMax"/>
          <c:min val="4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d50</a:t>
                </a:r>
                <a:r>
                  <a:rPr lang="cs-CZ" baseline="-25000" dirty="0"/>
                  <a:t>LD</a:t>
                </a:r>
                <a:r>
                  <a:rPr lang="cs-CZ" dirty="0"/>
                  <a:t>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833014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Závislost velikosti částic (DLS) </a:t>
            </a:r>
            <a:br>
              <a:rPr lang="cs-CZ" dirty="0"/>
            </a:br>
            <a:r>
              <a:rPr lang="cs-CZ" dirty="0"/>
              <a:t>na střední velikosti primárních částic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4726333695091633E-2"/>
                  <c:y val="0.3739720251231571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List1!$BG$3:$BG$18</c:f>
              <c:numCache>
                <c:formatCode>General</c:formatCode>
                <c:ptCount val="16"/>
                <c:pt idx="0">
                  <c:v>111</c:v>
                </c:pt>
                <c:pt idx="1">
                  <c:v>126</c:v>
                </c:pt>
                <c:pt idx="2">
                  <c:v>99</c:v>
                </c:pt>
                <c:pt idx="3">
                  <c:v>114</c:v>
                </c:pt>
                <c:pt idx="4">
                  <c:v>107</c:v>
                </c:pt>
                <c:pt idx="5">
                  <c:v>128</c:v>
                </c:pt>
                <c:pt idx="6">
                  <c:v>113</c:v>
                </c:pt>
                <c:pt idx="7">
                  <c:v>103</c:v>
                </c:pt>
                <c:pt idx="8">
                  <c:v>98</c:v>
                </c:pt>
                <c:pt idx="9">
                  <c:v>132</c:v>
                </c:pt>
                <c:pt idx="10">
                  <c:v>122</c:v>
                </c:pt>
                <c:pt idx="11">
                  <c:v>118</c:v>
                </c:pt>
                <c:pt idx="12">
                  <c:v>118</c:v>
                </c:pt>
                <c:pt idx="13">
                  <c:v>109</c:v>
                </c:pt>
                <c:pt idx="14">
                  <c:v>111</c:v>
                </c:pt>
                <c:pt idx="15">
                  <c:v>110</c:v>
                </c:pt>
              </c:numCache>
            </c:numRef>
          </c:xVal>
          <c:yVal>
            <c:numRef>
              <c:f>List1!$BR$3:$BR$18</c:f>
              <c:numCache>
                <c:formatCode>General</c:formatCode>
                <c:ptCount val="16"/>
                <c:pt idx="0">
                  <c:v>294</c:v>
                </c:pt>
                <c:pt idx="1">
                  <c:v>314</c:v>
                </c:pt>
                <c:pt idx="2">
                  <c:v>307</c:v>
                </c:pt>
                <c:pt idx="3">
                  <c:v>314</c:v>
                </c:pt>
                <c:pt idx="4">
                  <c:v>308</c:v>
                </c:pt>
                <c:pt idx="5">
                  <c:v>344</c:v>
                </c:pt>
                <c:pt idx="6">
                  <c:v>342</c:v>
                </c:pt>
                <c:pt idx="7">
                  <c:v>282</c:v>
                </c:pt>
                <c:pt idx="8">
                  <c:v>273</c:v>
                </c:pt>
                <c:pt idx="9">
                  <c:v>312</c:v>
                </c:pt>
                <c:pt idx="10">
                  <c:v>354</c:v>
                </c:pt>
                <c:pt idx="11">
                  <c:v>345</c:v>
                </c:pt>
                <c:pt idx="12">
                  <c:v>337</c:v>
                </c:pt>
                <c:pt idx="13">
                  <c:v>332</c:v>
                </c:pt>
                <c:pt idx="14">
                  <c:v>299</c:v>
                </c:pt>
                <c:pt idx="15">
                  <c:v>334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A1A-46CF-9AAF-CA5E055CE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330144"/>
        <c:axId val="788331128"/>
      </c:scatterChart>
      <c:valAx>
        <c:axId val="788330144"/>
        <c:scaling>
          <c:orientation val="minMax"/>
          <c:min val="9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d50</a:t>
                </a:r>
                <a:r>
                  <a:rPr lang="cs-CZ" baseline="-25000" dirty="0"/>
                  <a:t>MinFeret</a:t>
                </a:r>
                <a:r>
                  <a:rPr lang="cs-CZ" dirty="0"/>
                  <a:t>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8331128"/>
        <c:crosses val="autoZero"/>
        <c:crossBetween val="midCat"/>
      </c:valAx>
      <c:valAx>
        <c:axId val="788331128"/>
        <c:scaling>
          <c:orientation val="minMax"/>
          <c:min val="2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d50</a:t>
                </a:r>
                <a:r>
                  <a:rPr lang="cs-CZ" baseline="-25000" dirty="0"/>
                  <a:t>DLS</a:t>
                </a:r>
                <a:r>
                  <a:rPr lang="cs-CZ" dirty="0"/>
                  <a:t>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833014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Závislost velikosti krystalových domén (XRD) na střední velikosti primárních částic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4726333695091633E-2"/>
                  <c:y val="0.3739720251231571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List1!$BG$3:$BG$18</c:f>
              <c:numCache>
                <c:formatCode>General</c:formatCode>
                <c:ptCount val="16"/>
                <c:pt idx="0">
                  <c:v>111</c:v>
                </c:pt>
                <c:pt idx="1">
                  <c:v>126</c:v>
                </c:pt>
                <c:pt idx="2">
                  <c:v>99</c:v>
                </c:pt>
                <c:pt idx="3">
                  <c:v>114</c:v>
                </c:pt>
                <c:pt idx="4">
                  <c:v>107</c:v>
                </c:pt>
                <c:pt idx="5">
                  <c:v>128</c:v>
                </c:pt>
                <c:pt idx="6">
                  <c:v>113</c:v>
                </c:pt>
                <c:pt idx="7">
                  <c:v>103</c:v>
                </c:pt>
                <c:pt idx="8">
                  <c:v>98</c:v>
                </c:pt>
                <c:pt idx="9">
                  <c:v>132</c:v>
                </c:pt>
                <c:pt idx="10">
                  <c:v>122</c:v>
                </c:pt>
                <c:pt idx="11">
                  <c:v>118</c:v>
                </c:pt>
                <c:pt idx="12">
                  <c:v>118</c:v>
                </c:pt>
                <c:pt idx="13">
                  <c:v>109</c:v>
                </c:pt>
                <c:pt idx="14">
                  <c:v>111</c:v>
                </c:pt>
                <c:pt idx="15">
                  <c:v>110</c:v>
                </c:pt>
              </c:numCache>
            </c:numRef>
          </c:xVal>
          <c:yVal>
            <c:numRef>
              <c:f>List1!$BP$3:$BP$18</c:f>
              <c:numCache>
                <c:formatCode>General</c:formatCode>
                <c:ptCount val="16"/>
                <c:pt idx="0">
                  <c:v>175.4</c:v>
                </c:pt>
                <c:pt idx="1">
                  <c:v>220.5</c:v>
                </c:pt>
                <c:pt idx="2">
                  <c:v>152.4</c:v>
                </c:pt>
                <c:pt idx="3">
                  <c:v>194.8</c:v>
                </c:pt>
                <c:pt idx="4">
                  <c:v>174.7</c:v>
                </c:pt>
                <c:pt idx="5">
                  <c:v>234.2</c:v>
                </c:pt>
                <c:pt idx="6">
                  <c:v>184.2</c:v>
                </c:pt>
                <c:pt idx="7">
                  <c:v>146</c:v>
                </c:pt>
                <c:pt idx="8">
                  <c:v>159.9</c:v>
                </c:pt>
                <c:pt idx="9">
                  <c:v>249.8</c:v>
                </c:pt>
                <c:pt idx="10">
                  <c:v>191.3</c:v>
                </c:pt>
                <c:pt idx="11">
                  <c:v>204.3</c:v>
                </c:pt>
                <c:pt idx="12">
                  <c:v>195.6</c:v>
                </c:pt>
                <c:pt idx="13">
                  <c:v>171.1</c:v>
                </c:pt>
                <c:pt idx="14">
                  <c:v>191.2</c:v>
                </c:pt>
                <c:pt idx="15">
                  <c:v>187.6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BCD-4CB3-BF9B-879A31475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330144"/>
        <c:axId val="788331128"/>
      </c:scatterChart>
      <c:valAx>
        <c:axId val="788330144"/>
        <c:scaling>
          <c:orientation val="minMax"/>
          <c:min val="9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d50</a:t>
                </a:r>
                <a:r>
                  <a:rPr lang="cs-CZ" baseline="-25000" dirty="0"/>
                  <a:t>MinFeret</a:t>
                </a:r>
                <a:r>
                  <a:rPr lang="cs-CZ" dirty="0"/>
                  <a:t>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8331128"/>
        <c:crosses val="autoZero"/>
        <c:crossBetween val="midCat"/>
      </c:valAx>
      <c:valAx>
        <c:axId val="788331128"/>
        <c:scaling>
          <c:orientation val="minMax"/>
          <c:min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d50</a:t>
                </a:r>
                <a:r>
                  <a:rPr lang="cs-CZ" baseline="-25000" dirty="0"/>
                  <a:t>XRD</a:t>
                </a:r>
                <a:r>
                  <a:rPr lang="cs-CZ" dirty="0"/>
                  <a:t>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833014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Závislost podtónu na střední velikosti primárních částic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4.8339837285735252E-2"/>
                  <c:y val="-0.3189647141858132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List1!$BG$3:$BG$18</c:f>
              <c:numCache>
                <c:formatCode>General</c:formatCode>
                <c:ptCount val="16"/>
                <c:pt idx="0">
                  <c:v>111</c:v>
                </c:pt>
                <c:pt idx="1">
                  <c:v>126</c:v>
                </c:pt>
                <c:pt idx="2">
                  <c:v>99</c:v>
                </c:pt>
                <c:pt idx="3">
                  <c:v>114</c:v>
                </c:pt>
                <c:pt idx="4">
                  <c:v>107</c:v>
                </c:pt>
                <c:pt idx="5">
                  <c:v>128</c:v>
                </c:pt>
                <c:pt idx="6">
                  <c:v>113</c:v>
                </c:pt>
                <c:pt idx="7">
                  <c:v>103</c:v>
                </c:pt>
                <c:pt idx="8">
                  <c:v>98</c:v>
                </c:pt>
                <c:pt idx="9">
                  <c:v>132</c:v>
                </c:pt>
                <c:pt idx="10">
                  <c:v>122</c:v>
                </c:pt>
                <c:pt idx="11">
                  <c:v>118</c:v>
                </c:pt>
                <c:pt idx="12">
                  <c:v>118</c:v>
                </c:pt>
                <c:pt idx="13">
                  <c:v>109</c:v>
                </c:pt>
                <c:pt idx="14">
                  <c:v>111</c:v>
                </c:pt>
                <c:pt idx="15">
                  <c:v>110</c:v>
                </c:pt>
              </c:numCache>
            </c:numRef>
          </c:xVal>
          <c:yVal>
            <c:numRef>
              <c:f>List1!$BM$3:$BM$18</c:f>
              <c:numCache>
                <c:formatCode>General</c:formatCode>
                <c:ptCount val="16"/>
                <c:pt idx="0">
                  <c:v>9.6999999999999993</c:v>
                </c:pt>
                <c:pt idx="1">
                  <c:v>7.9</c:v>
                </c:pt>
                <c:pt idx="2">
                  <c:v>10.4</c:v>
                </c:pt>
                <c:pt idx="3">
                  <c:v>8.6</c:v>
                </c:pt>
                <c:pt idx="4">
                  <c:v>8.75</c:v>
                </c:pt>
                <c:pt idx="5">
                  <c:v>5.7</c:v>
                </c:pt>
                <c:pt idx="6">
                  <c:v>7.2</c:v>
                </c:pt>
                <c:pt idx="7">
                  <c:v>12.75</c:v>
                </c:pt>
                <c:pt idx="8">
                  <c:v>12.5</c:v>
                </c:pt>
                <c:pt idx="9">
                  <c:v>3.4</c:v>
                </c:pt>
                <c:pt idx="10">
                  <c:v>6.95</c:v>
                </c:pt>
                <c:pt idx="11">
                  <c:v>7.65</c:v>
                </c:pt>
                <c:pt idx="12">
                  <c:v>6.9</c:v>
                </c:pt>
                <c:pt idx="13">
                  <c:v>9.9</c:v>
                </c:pt>
                <c:pt idx="14">
                  <c:v>9.1</c:v>
                </c:pt>
                <c:pt idx="15">
                  <c:v>8.5500000000000007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FD-4DD0-A95D-132FD213A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330144"/>
        <c:axId val="788331128"/>
      </c:scatterChart>
      <c:valAx>
        <c:axId val="788330144"/>
        <c:scaling>
          <c:orientation val="minMax"/>
          <c:min val="9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d50</a:t>
                </a:r>
                <a:r>
                  <a:rPr lang="cs-CZ" baseline="-25000" dirty="0"/>
                  <a:t>MinFeret</a:t>
                </a:r>
                <a:r>
                  <a:rPr lang="cs-CZ" dirty="0"/>
                  <a:t>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8331128"/>
        <c:crosses val="autoZero"/>
        <c:crossBetween val="midCat"/>
      </c:valAx>
      <c:valAx>
        <c:axId val="788331128"/>
        <c:scaling>
          <c:orientation val="minMax"/>
          <c:min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Podtón (st.)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833014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Závislost střední velikosti primárních částic na SFM2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4.8339837285735252E-2"/>
                  <c:y val="-0.3189647141858132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List1!$BG$3:$BG$18</c:f>
              <c:numCache>
                <c:formatCode>General</c:formatCode>
                <c:ptCount val="16"/>
                <c:pt idx="0">
                  <c:v>111</c:v>
                </c:pt>
                <c:pt idx="1">
                  <c:v>126</c:v>
                </c:pt>
                <c:pt idx="2">
                  <c:v>99</c:v>
                </c:pt>
                <c:pt idx="3">
                  <c:v>114</c:v>
                </c:pt>
                <c:pt idx="4">
                  <c:v>107</c:v>
                </c:pt>
                <c:pt idx="5">
                  <c:v>128</c:v>
                </c:pt>
                <c:pt idx="6">
                  <c:v>113</c:v>
                </c:pt>
                <c:pt idx="7">
                  <c:v>103</c:v>
                </c:pt>
                <c:pt idx="8">
                  <c:v>98</c:v>
                </c:pt>
                <c:pt idx="9">
                  <c:v>132</c:v>
                </c:pt>
                <c:pt idx="10">
                  <c:v>122</c:v>
                </c:pt>
                <c:pt idx="11">
                  <c:v>118</c:v>
                </c:pt>
                <c:pt idx="12">
                  <c:v>118</c:v>
                </c:pt>
                <c:pt idx="13">
                  <c:v>109</c:v>
                </c:pt>
                <c:pt idx="14">
                  <c:v>111</c:v>
                </c:pt>
                <c:pt idx="15">
                  <c:v>110</c:v>
                </c:pt>
              </c:numCache>
            </c:numRef>
          </c:xVal>
          <c:yVal>
            <c:numRef>
              <c:f>List1!$BO$3:$BO$18</c:f>
              <c:numCache>
                <c:formatCode>General</c:formatCode>
                <c:ptCount val="16"/>
                <c:pt idx="0">
                  <c:v>137.71</c:v>
                </c:pt>
                <c:pt idx="1">
                  <c:v>125.16</c:v>
                </c:pt>
                <c:pt idx="2">
                  <c:v>144.33000000000001</c:v>
                </c:pt>
                <c:pt idx="3">
                  <c:v>129.04</c:v>
                </c:pt>
                <c:pt idx="4">
                  <c:v>130.85</c:v>
                </c:pt>
                <c:pt idx="5">
                  <c:v>117.98</c:v>
                </c:pt>
                <c:pt idx="6">
                  <c:v>131.94</c:v>
                </c:pt>
                <c:pt idx="7">
                  <c:v>155.30000000000001</c:v>
                </c:pt>
                <c:pt idx="8">
                  <c:v>151.88999999999999</c:v>
                </c:pt>
                <c:pt idx="9">
                  <c:v>111.39</c:v>
                </c:pt>
                <c:pt idx="10">
                  <c:v>123.47</c:v>
                </c:pt>
                <c:pt idx="11">
                  <c:v>125.88</c:v>
                </c:pt>
                <c:pt idx="12">
                  <c:v>123.96</c:v>
                </c:pt>
                <c:pt idx="13">
                  <c:v>137.01</c:v>
                </c:pt>
                <c:pt idx="14">
                  <c:v>132.97</c:v>
                </c:pt>
                <c:pt idx="15">
                  <c:v>130.02000000000001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5E8-412D-86E3-7ADFDA499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330144"/>
        <c:axId val="788331128"/>
      </c:scatterChart>
      <c:valAx>
        <c:axId val="788330144"/>
        <c:scaling>
          <c:orientation val="minMax"/>
          <c:min val="9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d50</a:t>
                </a:r>
                <a:r>
                  <a:rPr lang="cs-CZ" baseline="-25000" dirty="0"/>
                  <a:t>MinFeret</a:t>
                </a:r>
                <a:r>
                  <a:rPr lang="cs-CZ" dirty="0"/>
                  <a:t>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8331128"/>
        <c:crosses val="autoZero"/>
        <c:crossBetween val="midCat"/>
      </c:valAx>
      <c:valAx>
        <c:axId val="788331128"/>
        <c:scaling>
          <c:orientation val="minMax"/>
          <c:min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SFM2 (-)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833014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93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03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38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57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85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29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30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64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23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53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04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0C498-6557-4BC1-85A9-3E0F6F304CB9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1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40023" y="955954"/>
            <a:ext cx="9144000" cy="819688"/>
          </a:xfrm>
        </p:spPr>
        <p:txBody>
          <a:bodyPr>
            <a:normAutofit fontScale="90000"/>
          </a:bodyPr>
          <a:lstStyle/>
          <a:p>
            <a:pPr algn="l"/>
            <a:r>
              <a:rPr lang="cs-CZ" sz="4800" b="1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Hodnocení velikosti primárních částic titanové běloby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0023" y="3791664"/>
            <a:ext cx="9144000" cy="824581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Marek Ostrčil</a:t>
            </a:r>
          </a:p>
          <a:p>
            <a:pPr algn="l">
              <a:spcBef>
                <a:spcPts val="600"/>
              </a:spcBef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. listopadu 2021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EAA703D-0844-4504-8EBF-AC2DC768E628}"/>
              </a:ext>
            </a:extLst>
          </p:cNvPr>
          <p:cNvSpPr txBox="1">
            <a:spLocks/>
          </p:cNvSpPr>
          <p:nvPr/>
        </p:nvSpPr>
        <p:spPr>
          <a:xfrm>
            <a:off x="940023" y="1775642"/>
            <a:ext cx="10741904" cy="819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Evaluation the size of primary particles of titanium white</a:t>
            </a:r>
            <a:endParaRPr lang="cs-CZ" sz="2800" b="1" dirty="0">
              <a:solidFill>
                <a:srgbClr val="0070C0"/>
              </a:solidFill>
              <a:latin typeface="Arial Nadpi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0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Alternativy k SEM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0D5C1CA-3B5C-4876-BF97-FEA0A3460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48006"/>
            <a:ext cx="10515600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Pro řízení výroby a výstupní kontrolu produktů je hodnocení velikosti primárních částic zcela nevyhovující: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časová náročnost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finanční náročnost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technické vybavení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Dostupné alternativní metody?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velikost částic – LD, DLS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krystalové domény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pigmentové vlastnosti – podtón, SFM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7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Testování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0D5C1CA-3B5C-4876-BF97-FEA0A3460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48006"/>
            <a:ext cx="10515600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Vytypováno 16 vzorků anatasu s rozdílnými pigmentovými vlastnostmi.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Hodnocení těchto vzorků pomocí vybraných metodik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Zjištění korelací mezi získanými výsledky a výsledky z hodnocení velikosti primárních částic ze snímků SEM.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Zhodnocení náročnosti alternativního (nepřímého) měření velikosti primárních částic.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Velikost částic - Laserová difrakce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419564B-10E8-4D44-8E0E-2A8EF4C8F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443344"/>
              </p:ext>
            </p:extLst>
          </p:nvPr>
        </p:nvGraphicFramePr>
        <p:xfrm>
          <a:off x="2136000" y="1502092"/>
          <a:ext cx="7920000" cy="4698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331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Velikost částic – Dynamický rozptyl světla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539F106-D3B0-4876-AE76-9509FAA62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903343"/>
              </p:ext>
            </p:extLst>
          </p:nvPr>
        </p:nvGraphicFramePr>
        <p:xfrm>
          <a:off x="2136000" y="1502092"/>
          <a:ext cx="7920000" cy="4698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808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Velikost částic – Krystalové domény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0054246-E15B-47B1-A983-3F19DCAA1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000432"/>
              </p:ext>
            </p:extLst>
          </p:nvPr>
        </p:nvGraphicFramePr>
        <p:xfrm>
          <a:off x="2136000" y="1500187"/>
          <a:ext cx="7920000" cy="470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607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Optické vlastnosti - Podtón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99A587AA-EDA6-4954-A72B-9715594C93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832073"/>
              </p:ext>
            </p:extLst>
          </p:nvPr>
        </p:nvGraphicFramePr>
        <p:xfrm>
          <a:off x="2136000" y="1502092"/>
          <a:ext cx="7920000" cy="4698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Šipka: doprava 2">
            <a:extLst>
              <a:ext uri="{FF2B5EF4-FFF2-40B4-BE49-F238E27FC236}">
                <a16:creationId xmlns:a16="http://schemas.microsoft.com/office/drawing/2014/main" id="{C2AECFFA-F7EA-4076-A1E8-6CD99EE52AB3}"/>
              </a:ext>
            </a:extLst>
          </p:cNvPr>
          <p:cNvSpPr/>
          <p:nvPr/>
        </p:nvSpPr>
        <p:spPr>
          <a:xfrm rot="5400000">
            <a:off x="-193967" y="3401011"/>
            <a:ext cx="3275049" cy="671804"/>
          </a:xfrm>
          <a:prstGeom prst="rightArrow">
            <a:avLst/>
          </a:prstGeom>
          <a:gradFill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rgbClr val="FFFF97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1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Optické vlastnosti – SFM2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54DDE573-16EB-4638-A68E-904723FAD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28581"/>
              </p:ext>
            </p:extLst>
          </p:nvPr>
        </p:nvGraphicFramePr>
        <p:xfrm>
          <a:off x="2136000" y="1502092"/>
          <a:ext cx="7920000" cy="4698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103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Velikost částic – Dynamický rozptyl světla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643928E-9571-45C9-8629-A38925FB9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03695"/>
              </p:ext>
            </p:extLst>
          </p:nvPr>
        </p:nvGraphicFramePr>
        <p:xfrm>
          <a:off x="838200" y="2134818"/>
          <a:ext cx="10515599" cy="2545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7245">
                  <a:extLst>
                    <a:ext uri="{9D8B030D-6E8A-4147-A177-3AD203B41FA5}">
                      <a16:colId xmlns:a16="http://schemas.microsoft.com/office/drawing/2014/main" val="2699071378"/>
                    </a:ext>
                  </a:extLst>
                </a:gridCol>
                <a:gridCol w="1255814">
                  <a:extLst>
                    <a:ext uri="{9D8B030D-6E8A-4147-A177-3AD203B41FA5}">
                      <a16:colId xmlns:a16="http://schemas.microsoft.com/office/drawing/2014/main" val="3196732571"/>
                    </a:ext>
                  </a:extLst>
                </a:gridCol>
                <a:gridCol w="1424097">
                  <a:extLst>
                    <a:ext uri="{9D8B030D-6E8A-4147-A177-3AD203B41FA5}">
                      <a16:colId xmlns:a16="http://schemas.microsoft.com/office/drawing/2014/main" val="2874147891"/>
                    </a:ext>
                  </a:extLst>
                </a:gridCol>
                <a:gridCol w="1287366">
                  <a:extLst>
                    <a:ext uri="{9D8B030D-6E8A-4147-A177-3AD203B41FA5}">
                      <a16:colId xmlns:a16="http://schemas.microsoft.com/office/drawing/2014/main" val="3431887041"/>
                    </a:ext>
                  </a:extLst>
                </a:gridCol>
                <a:gridCol w="1285263">
                  <a:extLst>
                    <a:ext uri="{9D8B030D-6E8A-4147-A177-3AD203B41FA5}">
                      <a16:colId xmlns:a16="http://schemas.microsoft.com/office/drawing/2014/main" val="4155165028"/>
                    </a:ext>
                  </a:extLst>
                </a:gridCol>
                <a:gridCol w="1255814">
                  <a:extLst>
                    <a:ext uri="{9D8B030D-6E8A-4147-A177-3AD203B41FA5}">
                      <a16:colId xmlns:a16="http://schemas.microsoft.com/office/drawing/2014/main" val="1630773287"/>
                    </a:ext>
                  </a:extLst>
                </a:gridCol>
              </a:tblGrid>
              <a:tr h="850642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>
                          <a:effectLst/>
                        </a:rPr>
                        <a:t> </a:t>
                      </a:r>
                      <a:endParaRPr lang="cs-CZ" sz="24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 dirty="0">
                          <a:effectLst/>
                        </a:rPr>
                        <a:t>d50</a:t>
                      </a:r>
                      <a:r>
                        <a:rPr lang="cs-CZ" sz="2400" baseline="-25000" dirty="0">
                          <a:effectLst/>
                        </a:rPr>
                        <a:t>LD</a:t>
                      </a:r>
                      <a:endParaRPr lang="cs-CZ" sz="24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 dirty="0">
                          <a:effectLst/>
                        </a:rPr>
                        <a:t>d50</a:t>
                      </a:r>
                      <a:r>
                        <a:rPr lang="cs-CZ" sz="2400" baseline="-25000" dirty="0">
                          <a:effectLst/>
                        </a:rPr>
                        <a:t>DLS</a:t>
                      </a:r>
                      <a:endParaRPr lang="cs-CZ" sz="24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 dirty="0">
                          <a:effectLst/>
                        </a:rPr>
                        <a:t>d50</a:t>
                      </a:r>
                      <a:r>
                        <a:rPr lang="cs-CZ" sz="2400" baseline="-25000" dirty="0">
                          <a:effectLst/>
                        </a:rPr>
                        <a:t>XRD</a:t>
                      </a:r>
                      <a:endParaRPr lang="cs-CZ" sz="24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>
                          <a:effectLst/>
                        </a:rPr>
                        <a:t>Podtón</a:t>
                      </a:r>
                      <a:endParaRPr lang="cs-CZ" sz="24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>
                          <a:effectLst/>
                        </a:rPr>
                        <a:t>SFM2</a:t>
                      </a:r>
                      <a:endParaRPr lang="cs-CZ" sz="24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933123"/>
                  </a:ext>
                </a:extLst>
              </a:tr>
              <a:tr h="84734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>
                          <a:effectLst/>
                        </a:rPr>
                        <a:t>Korelační koeficient R</a:t>
                      </a:r>
                      <a:endParaRPr lang="cs-CZ" sz="24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 dirty="0">
                          <a:effectLst/>
                        </a:rPr>
                        <a:t>0,5424</a:t>
                      </a:r>
                      <a:endParaRPr lang="cs-CZ" sz="2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 dirty="0">
                          <a:solidFill>
                            <a:srgbClr val="FF0000"/>
                          </a:solidFill>
                          <a:effectLst/>
                        </a:rPr>
                        <a:t>0,5622*</a:t>
                      </a:r>
                      <a:endParaRPr lang="cs-CZ" sz="24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 dirty="0">
                          <a:effectLst/>
                        </a:rPr>
                        <a:t>0,9445</a:t>
                      </a:r>
                      <a:endParaRPr lang="cs-CZ" sz="2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 dirty="0">
                          <a:effectLst/>
                        </a:rPr>
                        <a:t>0,8994</a:t>
                      </a:r>
                      <a:endParaRPr lang="cs-CZ" sz="2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 dirty="0">
                          <a:effectLst/>
                        </a:rPr>
                        <a:t>0,9109</a:t>
                      </a:r>
                      <a:endParaRPr lang="cs-CZ" sz="2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7049458"/>
                  </a:ext>
                </a:extLst>
              </a:tr>
              <a:tr h="84734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 dirty="0">
                          <a:effectLst/>
                        </a:rPr>
                        <a:t>Determinační koeficient R</a:t>
                      </a:r>
                      <a:r>
                        <a:rPr lang="cs-CZ" sz="2400" baseline="30000" dirty="0">
                          <a:effectLst/>
                        </a:rPr>
                        <a:t>2</a:t>
                      </a:r>
                      <a:endParaRPr lang="cs-CZ" sz="24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>
                          <a:effectLst/>
                        </a:rPr>
                        <a:t>0,2942</a:t>
                      </a:r>
                      <a:endParaRPr lang="cs-CZ" sz="24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 dirty="0">
                          <a:solidFill>
                            <a:srgbClr val="FF0000"/>
                          </a:solidFill>
                          <a:effectLst/>
                        </a:rPr>
                        <a:t>0,3161*</a:t>
                      </a:r>
                      <a:endParaRPr lang="cs-CZ" sz="24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 dirty="0">
                          <a:effectLst/>
                        </a:rPr>
                        <a:t>0,8920</a:t>
                      </a:r>
                      <a:endParaRPr lang="cs-CZ" sz="2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>
                          <a:effectLst/>
                        </a:rPr>
                        <a:t>0,8009</a:t>
                      </a:r>
                      <a:endParaRPr lang="cs-CZ" sz="24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400" baseline="0" dirty="0">
                          <a:effectLst/>
                        </a:rPr>
                        <a:t>0,8297</a:t>
                      </a:r>
                      <a:endParaRPr lang="cs-CZ" sz="2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3746587"/>
                  </a:ext>
                </a:extLst>
              </a:tr>
            </a:tbl>
          </a:graphicData>
        </a:graphic>
      </p:graphicFrame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AFDD6AD-BD46-4AB8-91FC-7027B2CB3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5089306"/>
            <a:ext cx="10515600" cy="147865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Kritické hodnoty korelačního koeficientu r	0,497 (0,632)	95% interval spolehlivosti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1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Časová náročnost jednotlivých měření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0D5C1CA-3B5C-4876-BF97-FEA0A3460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48006"/>
            <a:ext cx="10515600" cy="37499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Měření střední velikosti primárních částic (SEM)			cca 2 dny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Měření velikosti částic DLS a LD					cca 30 minut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B050"/>
                </a:solidFill>
                <a:latin typeface="Arial základní"/>
                <a:cs typeface="Arial" panose="020B0604020202020204" pitchFamily="34" charset="0"/>
              </a:rPr>
              <a:t>Měření velikosti krystalových domén				cca 10 minut</a:t>
            </a:r>
          </a:p>
          <a:p>
            <a:pPr marL="0" indent="0">
              <a:buNone/>
            </a:pPr>
            <a:endParaRPr lang="cs-CZ" sz="2000" b="1" dirty="0">
              <a:solidFill>
                <a:srgbClr val="00B050"/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B050"/>
                </a:solidFill>
                <a:latin typeface="Arial základní"/>
                <a:cs typeface="Arial" panose="020B0604020202020204" pitchFamily="34" charset="0"/>
              </a:rPr>
              <a:t>Měření SFM2							cca 30 minut</a:t>
            </a:r>
          </a:p>
          <a:p>
            <a:pPr marL="0" indent="0">
              <a:buNone/>
            </a:pPr>
            <a:endParaRPr lang="cs-CZ" sz="2000" b="1" dirty="0">
              <a:solidFill>
                <a:srgbClr val="00B050"/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B050"/>
                </a:solidFill>
                <a:latin typeface="Arial základní"/>
                <a:cs typeface="Arial" panose="020B0604020202020204" pitchFamily="34" charset="0"/>
              </a:rPr>
              <a:t>Měření podtónu						cca 30 minut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9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Závěr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0D5C1CA-3B5C-4876-BF97-FEA0A3460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48006"/>
            <a:ext cx="10515600" cy="374990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Srovnáním několika metodik hodnocení velikosti částic titanové běloby a jejich pigmentových vlastností vyplynulo, že nejlepší korelace mezi střední velikostí primárních částic ze snímků SEM bylo dosaženo při měření velikosti krystalových domén pomocí XRD. 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Tato analýza je současně také časově nenáročná a může být s úspěchem využita při mezioperační kontrole pro řízení výrobního procesu i pro výstupní kontrolu vyráběného pigmentu. 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Dobrých výsledků bylo dosaženo i v případě hodnocení podtónu nebo SFM2.</a:t>
            </a:r>
          </a:p>
          <a:p>
            <a:pPr marL="0" indent="0" algn="just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Potvrdila se skutečnost, že případný požadavek na zvýšení velikosti primárních částic titanové běloby bude mít dopad i do optických parametrů pigmentu, konkrétně ke zvýšení žlutosti.</a:t>
            </a:r>
          </a:p>
          <a:p>
            <a:pPr marL="0" indent="0" algn="just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6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Připravovaná legislativa EU 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550" y="1648006"/>
            <a:ext cx="10515600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E171 – TiO</a:t>
            </a:r>
            <a:r>
              <a:rPr lang="cs-CZ" sz="2000" baseline="-25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2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, potravinářské barvivo, nejčastěji anatas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Příprava legislativy o nutnosti označení TiO</a:t>
            </a:r>
            <a:r>
              <a:rPr lang="cs-CZ" sz="2000" baseline="-25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2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 jako nanomateriálu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	&gt; 50 % částic pod 50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m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Úplný zákaz E171?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Potencionální karcinogen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Nevyloučena genotoxicita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Nepodloženo relevantními vědeckými studiemi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RAC – Výbor pro posuzování rizik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Potencionálním inhalačním karcinogenem jsou všechny práškové materiály.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54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662" y="3107812"/>
            <a:ext cx="4148138" cy="26463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100" b="1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PRECHEZA a. s.</a:t>
            </a:r>
            <a:endParaRPr lang="cs-CZ" sz="1100" dirty="0">
              <a:solidFill>
                <a:srgbClr val="7D9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100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nábř. Dr. Edvarda Beneše 1170/24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100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02 Přerov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100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 Republic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+420 581 252</a:t>
            </a:r>
            <a:r>
              <a:rPr lang="cs-CZ" sz="1100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247</a:t>
            </a:r>
            <a:endParaRPr lang="de-DE" sz="1100" dirty="0">
              <a:solidFill>
                <a:srgbClr val="7D9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100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marek.ostrcil@precheza.cz</a:t>
            </a:r>
          </a:p>
          <a:p>
            <a:endParaRPr lang="cs-CZ" sz="1400" b="1" dirty="0">
              <a:solidFill>
                <a:srgbClr val="7D9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6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Připravovaná legislativa EU 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550" y="1648006"/>
            <a:ext cx="10515600" cy="435133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cs-CZ" sz="2000" i="1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2000" i="1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200" i="1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„Všechny látky jsou jedy; není žádný, který není jedem. </a:t>
            </a:r>
          </a:p>
          <a:p>
            <a:pPr marL="0" indent="0" algn="ctr">
              <a:buNone/>
            </a:pPr>
            <a:r>
              <a:rPr lang="cs-CZ" sz="3200" i="1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Správné dávkování rozlišuje jed a lék.“ 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Philippus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Aureolus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Theophrastu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Paracelsus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 švýcarský lékař a alchymista 1493 - 1541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9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Použití TiO</a:t>
            </a:r>
            <a:r>
              <a:rPr lang="cs-CZ" sz="3200" baseline="-250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2</a:t>
            </a: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 – v potravinách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DB6FDB-BC90-4F77-8A68-D9F0A00C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78" y="1558211"/>
            <a:ext cx="2356563" cy="41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A8FCB53-C7A2-4EF3-93AA-3C3D072B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18" y="1558211"/>
            <a:ext cx="1945433" cy="259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rafie - Orbit Spearmint žvýkačka">
            <a:extLst>
              <a:ext uri="{FF2B5EF4-FFF2-40B4-BE49-F238E27FC236}">
                <a16:creationId xmlns:a16="http://schemas.microsoft.com/office/drawing/2014/main" id="{66CCDF3A-FA3C-4D1C-B15B-D7DF2FDFA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62" y="4256659"/>
            <a:ext cx="4923453" cy="190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ografie - Skittles Crazy Sours">
            <a:extLst>
              <a:ext uri="{FF2B5EF4-FFF2-40B4-BE49-F238E27FC236}">
                <a16:creationId xmlns:a16="http://schemas.microsoft.com/office/drawing/2014/main" id="{EBF5C040-4714-47C7-9218-AEA77F991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415" y="1558211"/>
            <a:ext cx="2149728" cy="16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otografie - Lindt mini pralines">
            <a:extLst>
              <a:ext uri="{FF2B5EF4-FFF2-40B4-BE49-F238E27FC236}">
                <a16:creationId xmlns:a16="http://schemas.microsoft.com/office/drawing/2014/main" id="{66D7788D-A662-4703-B820-0A7F0FA6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614" y="3652933"/>
            <a:ext cx="2063055" cy="24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63A78AB-BEEF-46B7-B115-64676250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10" y="1484482"/>
            <a:ext cx="1951006" cy="26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3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Použití TiO</a:t>
            </a:r>
            <a:r>
              <a:rPr lang="cs-CZ" sz="3200" baseline="-250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2</a:t>
            </a: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 – v potravinářském a dalších oborech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550" y="1648006"/>
            <a:ext cx="10515600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Kvalitativní požadavky E171	Potraviny – již velmi omezené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			Obalové materiály pro potraviny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			Kosmetika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			Farmacie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Ostatní				Nátěrové hmoty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			Plasty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			Gumárenský průmysl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			Stavební průmysl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			Papírenský průmysl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6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Precheza jako výrobce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550" y="1648006"/>
            <a:ext cx="10515600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Nutnost přizpůsobit se novým požadavkům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Plnění zákonných povinností – označování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Inovace portfolia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Vývoj testovacích metodik pro řízení výroby a výstupní kontrolu produktů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u="sng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Rychlé a spolehlivé hodnocení střední velikosti primárních částic.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8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Proces výroby titanové běloby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ABA97392-0296-47FE-A8FB-A136AE28DC98}"/>
              </a:ext>
            </a:extLst>
          </p:cNvPr>
          <p:cNvSpPr/>
          <p:nvPr/>
        </p:nvSpPr>
        <p:spPr>
          <a:xfrm>
            <a:off x="6229350" y="1511559"/>
            <a:ext cx="2041424" cy="132681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30D9757-88EA-4918-B76C-2F69C5B5907D}"/>
              </a:ext>
            </a:extLst>
          </p:cNvPr>
          <p:cNvSpPr/>
          <p:nvPr/>
        </p:nvSpPr>
        <p:spPr>
          <a:xfrm>
            <a:off x="1101012" y="1884784"/>
            <a:ext cx="1362270" cy="578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Ilmenit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E9521109-BB51-4B02-8984-913DCCB806DF}"/>
              </a:ext>
            </a:extLst>
          </p:cNvPr>
          <p:cNvSpPr/>
          <p:nvPr/>
        </p:nvSpPr>
        <p:spPr>
          <a:xfrm>
            <a:off x="2936052" y="1894115"/>
            <a:ext cx="1362270" cy="578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Rozklad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242FD69C-6B0A-40C8-9672-D18DDD412142}"/>
              </a:ext>
            </a:extLst>
          </p:cNvPr>
          <p:cNvSpPr/>
          <p:nvPr/>
        </p:nvSpPr>
        <p:spPr>
          <a:xfrm>
            <a:off x="4771092" y="1886650"/>
            <a:ext cx="1362270" cy="578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Hydrolýza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8A7982F9-14FA-4B6F-AB35-228C0E253CE0}"/>
              </a:ext>
            </a:extLst>
          </p:cNvPr>
          <p:cNvSpPr/>
          <p:nvPr/>
        </p:nvSpPr>
        <p:spPr>
          <a:xfrm>
            <a:off x="6606132" y="1888516"/>
            <a:ext cx="1362270" cy="578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Kalcinace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9105C026-3D5C-40E2-A92D-2ABDD2557345}"/>
              </a:ext>
            </a:extLst>
          </p:cNvPr>
          <p:cNvSpPr/>
          <p:nvPr/>
        </p:nvSpPr>
        <p:spPr>
          <a:xfrm>
            <a:off x="8441172" y="1890382"/>
            <a:ext cx="1362270" cy="578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Mletí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CDA886F6-30C2-4C8E-8F89-A59AE88F292F}"/>
              </a:ext>
            </a:extLst>
          </p:cNvPr>
          <p:cNvSpPr/>
          <p:nvPr/>
        </p:nvSpPr>
        <p:spPr>
          <a:xfrm>
            <a:off x="10276210" y="1892248"/>
            <a:ext cx="1362270" cy="578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Povrchová úprava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AEA1F219-83F7-4759-96EF-404CE9834499}"/>
              </a:ext>
            </a:extLst>
          </p:cNvPr>
          <p:cNvSpPr/>
          <p:nvPr/>
        </p:nvSpPr>
        <p:spPr>
          <a:xfrm>
            <a:off x="10276210" y="3052461"/>
            <a:ext cx="1362270" cy="578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Mikronizace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29B0894-1D9C-4B49-B317-D20B20FDA739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2463282" y="2174033"/>
            <a:ext cx="472770" cy="93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CC3AB2DF-F12D-496E-8B7B-C49573B0B2C9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4298322" y="2175899"/>
            <a:ext cx="472770" cy="74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DEE5B23A-5BAF-48BB-85AB-28A12845DA21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6133362" y="2175899"/>
            <a:ext cx="472770" cy="1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F4463E2C-E32B-4153-91D5-B65C60F44D24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7968402" y="2177765"/>
            <a:ext cx="472770" cy="1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5D58C670-5DD8-4E73-B0F8-694CD0C7EBC4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9803442" y="2179631"/>
            <a:ext cx="472768" cy="1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960617BF-F13D-4B3C-B1C3-B672C5DE7728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10957345" y="2470746"/>
            <a:ext cx="0" cy="5817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Šipka: dolů 29">
            <a:extLst>
              <a:ext uri="{FF2B5EF4-FFF2-40B4-BE49-F238E27FC236}">
                <a16:creationId xmlns:a16="http://schemas.microsoft.com/office/drawing/2014/main" id="{32D98DC4-C786-40C4-A31B-29DFC9F49352}"/>
              </a:ext>
            </a:extLst>
          </p:cNvPr>
          <p:cNvSpPr/>
          <p:nvPr/>
        </p:nvSpPr>
        <p:spPr>
          <a:xfrm rot="2570574">
            <a:off x="5540221" y="2562660"/>
            <a:ext cx="695900" cy="152948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ástupný symbol pro obsah 2">
            <a:extLst>
              <a:ext uri="{FF2B5EF4-FFF2-40B4-BE49-F238E27FC236}">
                <a16:creationId xmlns:a16="http://schemas.microsoft.com/office/drawing/2014/main" id="{8C236255-285C-442F-AF7E-4CA8C965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4402637"/>
            <a:ext cx="10515600" cy="208048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Hydratovaný TiO</a:t>
            </a:r>
            <a:r>
              <a:rPr lang="cs-CZ" sz="2000" baseline="-25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2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 – dehydratace a krystalizace anatasu / rutilu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Primární částice = krystaly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Krystalizace je ovlivněna zejména teplotou a časem.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S velikostí primárních částic jsou úzce spjaté pigmentové vlastnosti.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8188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Hodnocení primární velikosti částic - SEM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550" y="1648006"/>
            <a:ext cx="10515600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V současné době nejpřesnější a nejspolehlivější metoda je hodnocení snímků ze skenovacího elektronového mikroskopu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ruční zakroužkování jednotlivých částic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882062-E269-495D-A31A-69CE2D317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19" y="2217396"/>
            <a:ext cx="5043487" cy="3781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4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10515600" cy="948520"/>
          </a:xfrm>
        </p:spPr>
        <p:txBody>
          <a:bodyPr anchor="b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>
                <a:solidFill>
                  <a:srgbClr val="0070C0"/>
                </a:solidFill>
                <a:latin typeface="Arial Nadpis"/>
                <a:cs typeface="Arial" panose="020B0604020202020204" pitchFamily="34" charset="0"/>
              </a:rPr>
              <a:t>Hodnocení primární velikosti částic - SEM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269036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KONFERENCE PIGMENTY A POJIVA </a:t>
            </a:r>
            <a:r>
              <a:rPr lang="cs-CZ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 15. – 16. LISTOPADU 2021  SEČ </a:t>
            </a:r>
            <a:endParaRPr lang="cs-CZ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0D5C1CA-3B5C-4876-BF97-FEA0A3460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48006"/>
            <a:ext cx="10515600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V současné době nejpřesnější a nejspolehlivější metoda je hodnocení snímků ze skenovacího elektronového mikroskopu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ruční zakroužkování jednotlivých částic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statické vyhodnocení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nutná spolupráce s vědeckými pracovišti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základní"/>
                <a:cs typeface="Arial" panose="020B0604020202020204" pitchFamily="34" charset="0"/>
              </a:rPr>
              <a:t>časová náročnost – min. 2 dny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základní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FE637C-760A-4149-AE33-F750955DAE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"/>
          <a:stretch/>
        </p:blipFill>
        <p:spPr bwMode="auto">
          <a:xfrm>
            <a:off x="5991419" y="2217396"/>
            <a:ext cx="5049426" cy="3781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93920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CHEZA ppt_vzor_universal" id="{FDDD84B4-04B7-4E6B-84E7-E25D64BCAF91}" vid="{57253873-4FA8-4610-ADB3-B069431040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PRECHEZA ppt_vzor_universal</Template>
  <TotalTime>210</TotalTime>
  <Words>1078</Words>
  <Application>Microsoft Office PowerPoint</Application>
  <PresentationFormat>Širokoúhlá obrazovka</PresentationFormat>
  <Paragraphs>174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Arial Nadpis</vt:lpstr>
      <vt:lpstr>Arial základní</vt:lpstr>
      <vt:lpstr>Calibri</vt:lpstr>
      <vt:lpstr>Calibri Light</vt:lpstr>
      <vt:lpstr>Symbol</vt:lpstr>
      <vt:lpstr>Times New Roman</vt:lpstr>
      <vt:lpstr>Motiv Office</vt:lpstr>
      <vt:lpstr>Hodnocení velikosti primárních částic titanové běloby</vt:lpstr>
      <vt:lpstr>Připravovaná legislativa EU </vt:lpstr>
      <vt:lpstr>Připravovaná legislativa EU </vt:lpstr>
      <vt:lpstr>Použití TiO2 – v potravinách</vt:lpstr>
      <vt:lpstr>Použití TiO2 – v potravinářském a dalších oborech</vt:lpstr>
      <vt:lpstr>Precheza jako výrobce</vt:lpstr>
      <vt:lpstr>Proces výroby titanové běloby</vt:lpstr>
      <vt:lpstr>Hodnocení primární velikosti částic - SEM</vt:lpstr>
      <vt:lpstr>Hodnocení primární velikosti částic - SEM</vt:lpstr>
      <vt:lpstr>Alternativy k SEM</vt:lpstr>
      <vt:lpstr>Testování</vt:lpstr>
      <vt:lpstr>Velikost částic - Laserová difrakce</vt:lpstr>
      <vt:lpstr>Velikost částic – Dynamický rozptyl světla</vt:lpstr>
      <vt:lpstr>Velikost částic – Krystalové domény</vt:lpstr>
      <vt:lpstr>Optické vlastnosti - Podtón</vt:lpstr>
      <vt:lpstr>Optické vlastnosti – SFM2</vt:lpstr>
      <vt:lpstr>Velikost částic – Dynamický rozptyl světla</vt:lpstr>
      <vt:lpstr>Časová náročnost jednotlivých měření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velikosti primárních částic titanové běloby</dc:title>
  <dc:creator>Marek Ostrčil</dc:creator>
  <cp:lastModifiedBy>Marek Ostrčil</cp:lastModifiedBy>
  <cp:revision>4</cp:revision>
  <cp:lastPrinted>2014-09-05T10:11:09Z</cp:lastPrinted>
  <dcterms:created xsi:type="dcterms:W3CDTF">2021-11-15T11:51:56Z</dcterms:created>
  <dcterms:modified xsi:type="dcterms:W3CDTF">2021-11-16T07:40:04Z</dcterms:modified>
</cp:coreProperties>
</file>