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85" r:id="rId3"/>
    <p:sldId id="259" r:id="rId4"/>
    <p:sldId id="263" r:id="rId5"/>
    <p:sldId id="261" r:id="rId6"/>
    <p:sldId id="262" r:id="rId7"/>
    <p:sldId id="260" r:id="rId8"/>
    <p:sldId id="283" r:id="rId9"/>
    <p:sldId id="264" r:id="rId10"/>
    <p:sldId id="282" r:id="rId11"/>
    <p:sldId id="265" r:id="rId12"/>
    <p:sldId id="281" r:id="rId13"/>
    <p:sldId id="289" r:id="rId14"/>
    <p:sldId id="290" r:id="rId15"/>
    <p:sldId id="280" r:id="rId16"/>
    <p:sldId id="291" r:id="rId17"/>
    <p:sldId id="292" r:id="rId18"/>
    <p:sldId id="293" r:id="rId19"/>
    <p:sldId id="294" r:id="rId20"/>
    <p:sldId id="295" r:id="rId21"/>
    <p:sldId id="298" r:id="rId22"/>
    <p:sldId id="296" r:id="rId23"/>
    <p:sldId id="297" r:id="rId24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960" autoAdjust="0"/>
    <p:restoredTop sz="94699" autoAdjust="0"/>
  </p:normalViewPr>
  <p:slideViewPr>
    <p:cSldViewPr snapToGrid="0">
      <p:cViewPr varScale="1">
        <p:scale>
          <a:sx n="107" d="100"/>
          <a:sy n="107" d="100"/>
        </p:scale>
        <p:origin x="-38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2172" y="90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4F72C-1F33-4ACB-90D0-125C48CB8AFA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FBF78-09C1-4E41-BDE1-25DA49244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88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FD9-90D9-415F-BD7C-6ABDC1F20C14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36E5-55F6-42C0-BF69-141C094C1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9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FD9-90D9-415F-BD7C-6ABDC1F20C14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36E5-55F6-42C0-BF69-141C094C1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9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FD9-90D9-415F-BD7C-6ABDC1F20C14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36E5-55F6-42C0-BF69-141C094C1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3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FD9-90D9-415F-BD7C-6ABDC1F20C14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36E5-55F6-42C0-BF69-141C094C1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5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FD9-90D9-415F-BD7C-6ABDC1F20C14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36E5-55F6-42C0-BF69-141C094C1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7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FD9-90D9-415F-BD7C-6ABDC1F20C14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36E5-55F6-42C0-BF69-141C094C1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1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FD9-90D9-415F-BD7C-6ABDC1F20C14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36E5-55F6-42C0-BF69-141C094C1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1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FD9-90D9-415F-BD7C-6ABDC1F20C14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36E5-55F6-42C0-BF69-141C094C1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77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FD9-90D9-415F-BD7C-6ABDC1F20C14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36E5-55F6-42C0-BF69-141C094C1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6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FD9-90D9-415F-BD7C-6ABDC1F20C14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36E5-55F6-42C0-BF69-141C094C1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9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FD9-90D9-415F-BD7C-6ABDC1F20C14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36E5-55F6-42C0-BF69-141C094C1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5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0EFD9-90D9-415F-BD7C-6ABDC1F20C14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636E5-55F6-42C0-BF69-141C094C1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81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B03376D9-E252-4CF3-A742-61BE1EF55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29">
            <a:extLst>
              <a:ext uri="{FF2B5EF4-FFF2-40B4-BE49-F238E27FC236}">
                <a16:creationId xmlns:a16="http://schemas.microsoft.com/office/drawing/2014/main" xmlns="" id="{C8D5CD39-CFD8-4CEE-AEBD-6CC9204F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6345238"/>
            <a:ext cx="143410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50000"/>
              </a:spcBef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3DD32C-F91D-428F-B718-3A476FDA752B}" type="slidenum">
              <a:rPr lang="cs-CZ" altLang="cs-CZ">
                <a:latin typeface="Candara" panose="020E0502030303020204" pitchFamily="34" charset="0"/>
              </a:rPr>
              <a:pPr/>
              <a:t>1</a:t>
            </a:fld>
            <a:endParaRPr lang="cs-CZ" altLang="cs-CZ" dirty="0">
              <a:latin typeface="Candara" panose="020E0502030303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894B7818-421E-4F3C-9ACF-BB2032B5F293}"/>
              </a:ext>
            </a:extLst>
          </p:cNvPr>
          <p:cNvSpPr txBox="1"/>
          <p:nvPr/>
        </p:nvSpPr>
        <p:spPr>
          <a:xfrm>
            <a:off x="527538" y="322035"/>
            <a:ext cx="11660386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ndara" panose="020E0502030303020204" pitchFamily="34" charset="0"/>
              </a:rPr>
              <a:t>VÝVOJ POLYMERNÍCH SYSTÉMŮ PRO POVRCHOVOU ÚPRAVU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ndara" panose="020E0502030303020204" pitchFamily="34" charset="0"/>
              </a:rPr>
              <a:t>VÝZNAMNĚ EXPONOVANÝCH PLOCH</a:t>
            </a:r>
            <a:endParaRPr lang="cs-CZ" dirty="0">
              <a:latin typeface="Candara" panose="020E0502030303020204" pitchFamily="34" charset="0"/>
            </a:endParaRPr>
          </a:p>
          <a:p>
            <a:endParaRPr lang="cs-CZ" dirty="0">
              <a:latin typeface="Candara" panose="020E0502030303020204" pitchFamily="34" charset="0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Candara" panose="020E0502030303020204" pitchFamily="34" charset="0"/>
              </a:rPr>
              <a:t>J. Opršal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</a:rPr>
              <a:t>, K. </a:t>
            </a:r>
            <a:r>
              <a:rPr lang="en-US" sz="3200" dirty="0" err="1" smtClean="0">
                <a:solidFill>
                  <a:srgbClr val="000000"/>
                </a:solidFill>
                <a:latin typeface="Candara" panose="020E0502030303020204" pitchFamily="34" charset="0"/>
              </a:rPr>
              <a:t>Zetková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</a:rPr>
              <a:t>	</a:t>
            </a:r>
          </a:p>
          <a:p>
            <a:pPr algn="ctr"/>
            <a:endParaRPr lang="cs-CZ" sz="2400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algn="ctr"/>
            <a:endParaRPr lang="cs-CZ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algn="ctr"/>
            <a:endParaRPr lang="cs-CZ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algn="ctr"/>
            <a:endParaRPr lang="cs-CZ" sz="2400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cs-CZ" sz="2400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Projekt „</a:t>
            </a:r>
            <a:r>
              <a:rPr lang="cs-CZ" sz="2400" b="1" dirty="0" err="1">
                <a:latin typeface="Candara" panose="020E0502030303020204" pitchFamily="34" charset="0"/>
                <a:ea typeface="Times New Roman" panose="02020603050405020304" pitchFamily="18" charset="0"/>
              </a:rPr>
              <a:t>CleanTouch</a:t>
            </a:r>
            <a:r>
              <a:rPr lang="cs-CZ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cs-CZ" sz="2400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“</a:t>
            </a:r>
          </a:p>
          <a:p>
            <a:pPr algn="ctr"/>
            <a:r>
              <a:rPr lang="cs-CZ" sz="2400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TA </a:t>
            </a:r>
            <a:r>
              <a:rPr lang="cs-CZ" sz="2400" dirty="0">
                <a:latin typeface="Candara" panose="020E0502030303020204" pitchFamily="34" charset="0"/>
                <a:ea typeface="Times New Roman" panose="02020603050405020304" pitchFamily="18" charset="0"/>
              </a:rPr>
              <a:t>ČR No. </a:t>
            </a:r>
            <a:r>
              <a:rPr lang="en-US" altLang="cs-CZ" sz="2400" dirty="0">
                <a:latin typeface="Candara" panose="020E0502030303020204" pitchFamily="34" charset="0"/>
                <a:cs typeface="Times New Roman" pitchFamily="18" charset="0"/>
              </a:rPr>
              <a:t>FW03010006</a:t>
            </a: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A4B5BEDC-7D1C-471C-AF16-3B35F8121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580" y="6281159"/>
            <a:ext cx="2130344" cy="57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8">
            <a:extLst>
              <a:ext uri="{FF2B5EF4-FFF2-40B4-BE49-F238E27FC236}">
                <a16:creationId xmlns:a16="http://schemas.microsoft.com/office/drawing/2014/main" xmlns="" id="{B8BE44AC-8B63-4F94-803C-EC1B44F09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31" y="6360262"/>
            <a:ext cx="6600686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err="1" smtClean="0">
                <a:latin typeface="Candara" panose="020E0502030303020204" pitchFamily="34" charset="0"/>
              </a:rPr>
              <a:t>Clean</a:t>
            </a:r>
            <a:r>
              <a:rPr lang="cs-CZ" altLang="cs-CZ" dirty="0" smtClean="0">
                <a:latin typeface="Candara" panose="020E0502030303020204" pitchFamily="34" charset="0"/>
              </a:rPr>
              <a:t> </a:t>
            </a:r>
            <a:r>
              <a:rPr lang="cs-CZ" altLang="cs-CZ" dirty="0" err="1" smtClean="0">
                <a:latin typeface="Candara" panose="020E0502030303020204" pitchFamily="34" charset="0"/>
              </a:rPr>
              <a:t>Touch</a:t>
            </a:r>
            <a:endParaRPr lang="en-US" altLang="cs-CZ" dirty="0">
              <a:latin typeface="Candara" panose="020E0502030303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94C9FCC0-EE0B-475E-96CD-1203E4D77BD0}"/>
              </a:ext>
            </a:extLst>
          </p:cNvPr>
          <p:cNvSpPr txBox="1"/>
          <p:nvPr/>
        </p:nvSpPr>
        <p:spPr>
          <a:xfrm>
            <a:off x="425054" y="6568586"/>
            <a:ext cx="1485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andara" panose="020E0502030303020204" pitchFamily="34" charset="0"/>
              </a:rPr>
              <a:t>15.11.2021</a:t>
            </a:r>
          </a:p>
        </p:txBody>
      </p:sp>
    </p:spTree>
    <p:extLst>
      <p:ext uri="{BB962C8B-B14F-4D97-AF65-F5344CB8AC3E}">
        <p14:creationId xmlns:p14="http://schemas.microsoft.com/office/powerpoint/2010/main" val="353249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xmlns="" id="{77A590DD-56BB-4594-A6B4-E8A950DF8914}"/>
              </a:ext>
            </a:extLst>
          </p:cNvPr>
          <p:cNvGrpSpPr/>
          <p:nvPr/>
        </p:nvGrpSpPr>
        <p:grpSpPr>
          <a:xfrm>
            <a:off x="0" y="0"/>
            <a:ext cx="12192000" cy="6860373"/>
            <a:chOff x="0" y="0"/>
            <a:chExt cx="12192000" cy="6860373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xmlns="" id="{4D02323B-ED59-4347-9EBF-E1A3A3DD2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CCDC94CC-3655-4397-A914-123C7D026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7580" y="6281159"/>
              <a:ext cx="2130344" cy="57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8">
            <a:extLst>
              <a:ext uri="{FF2B5EF4-FFF2-40B4-BE49-F238E27FC236}">
                <a16:creationId xmlns:a16="http://schemas.microsoft.com/office/drawing/2014/main" xmlns="" id="{B8BE44AC-8B63-4F94-803C-EC1B44F09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31" y="6360262"/>
            <a:ext cx="6600686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err="1" smtClean="0">
                <a:latin typeface="Candara" panose="020E0502030303020204" pitchFamily="34" charset="0"/>
              </a:rPr>
              <a:t>Clean</a:t>
            </a:r>
            <a:r>
              <a:rPr lang="cs-CZ" altLang="cs-CZ" dirty="0" smtClean="0">
                <a:latin typeface="Candara" panose="020E0502030303020204" pitchFamily="34" charset="0"/>
              </a:rPr>
              <a:t> </a:t>
            </a:r>
            <a:r>
              <a:rPr lang="cs-CZ" altLang="cs-CZ" dirty="0" err="1" smtClean="0">
                <a:latin typeface="Candara" panose="020E0502030303020204" pitchFamily="34" charset="0"/>
              </a:rPr>
              <a:t>Touch</a:t>
            </a:r>
            <a:endParaRPr lang="en-US" altLang="cs-CZ" dirty="0">
              <a:latin typeface="Candara" panose="020E0502030303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94C9FCC0-EE0B-475E-96CD-1203E4D77BD0}"/>
              </a:ext>
            </a:extLst>
          </p:cNvPr>
          <p:cNvSpPr txBox="1"/>
          <p:nvPr/>
        </p:nvSpPr>
        <p:spPr>
          <a:xfrm>
            <a:off x="425054" y="6568586"/>
            <a:ext cx="1485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andara" panose="020E0502030303020204" pitchFamily="34" charset="0"/>
              </a:rPr>
              <a:t>15.11.2021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xmlns="" id="{C8D5CD39-CFD8-4CEE-AEBD-6CC9204F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6345238"/>
            <a:ext cx="143410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50000"/>
              </a:spcBef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3DD32C-F91D-428F-B718-3A476FDA752B}" type="slidenum">
              <a:rPr lang="cs-CZ" altLang="cs-CZ">
                <a:latin typeface="Candara" panose="020E0502030303020204" pitchFamily="34" charset="0"/>
              </a:rPr>
              <a:pPr/>
              <a:t>10</a:t>
            </a:fld>
            <a:endParaRPr lang="cs-CZ" altLang="cs-CZ" dirty="0">
              <a:latin typeface="Candara" panose="020E0502030303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98EB4C32-2379-4F68-AA18-B4DC0148AF7E}"/>
              </a:ext>
            </a:extLst>
          </p:cNvPr>
          <p:cNvSpPr txBox="1"/>
          <p:nvPr/>
        </p:nvSpPr>
        <p:spPr>
          <a:xfrm>
            <a:off x="1029789" y="508508"/>
            <a:ext cx="506621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Způsoby řešení:</a:t>
            </a:r>
          </a:p>
          <a:p>
            <a:endParaRPr lang="cs-CZ" b="1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ditivac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průmyslový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biocid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(nařízení (EU) č. 528/2012)</a:t>
            </a:r>
            <a:endParaRPr lang="cs-CZ" dirty="0" smtClean="0">
              <a:solidFill>
                <a:schemeClr val="bg1">
                  <a:lumMod val="65000"/>
                </a:schemeClr>
              </a:solidFill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 smtClean="0">
              <a:solidFill>
                <a:schemeClr val="bg1">
                  <a:lumMod val="65000"/>
                </a:schemeClr>
              </a:solidFill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Fotokatalýza -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tvorba 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volných radikálů</a:t>
            </a:r>
          </a:p>
          <a:p>
            <a:pPr marL="285750" indent="-285750">
              <a:buFontTx/>
              <a:buChar char="-"/>
            </a:pPr>
            <a:endParaRPr lang="cs-CZ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 err="1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Fotosenzibilizace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organické fotoaktivní systémy 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porfyriny nebo </a:t>
            </a:r>
            <a:r>
              <a:rPr lang="cs-CZ" dirty="0" err="1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ftalocyaniny</a:t>
            </a:r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s://vesmir.cz/images/gallery/archiv/2011/3/ftalocyaniny-a-azaftalocyaniny-nejenom-barevne-molekuly/page/2011_134_0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20"/>
          <a:stretch/>
        </p:blipFill>
        <p:spPr bwMode="auto">
          <a:xfrm>
            <a:off x="7086822" y="825333"/>
            <a:ext cx="4962304" cy="545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06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xmlns="" id="{77A590DD-56BB-4594-A6B4-E8A950DF8914}"/>
              </a:ext>
            </a:extLst>
          </p:cNvPr>
          <p:cNvGrpSpPr/>
          <p:nvPr/>
        </p:nvGrpSpPr>
        <p:grpSpPr>
          <a:xfrm>
            <a:off x="0" y="0"/>
            <a:ext cx="12192000" cy="6860373"/>
            <a:chOff x="0" y="0"/>
            <a:chExt cx="12192000" cy="6860373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xmlns="" id="{4D02323B-ED59-4347-9EBF-E1A3A3DD2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CCDC94CC-3655-4397-A914-123C7D026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7580" y="6281159"/>
              <a:ext cx="2130344" cy="57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8">
            <a:extLst>
              <a:ext uri="{FF2B5EF4-FFF2-40B4-BE49-F238E27FC236}">
                <a16:creationId xmlns:a16="http://schemas.microsoft.com/office/drawing/2014/main" xmlns="" id="{B8BE44AC-8B63-4F94-803C-EC1B44F09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31" y="6360262"/>
            <a:ext cx="6600686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err="1" smtClean="0">
                <a:latin typeface="Candara" panose="020E0502030303020204" pitchFamily="34" charset="0"/>
              </a:rPr>
              <a:t>Clean</a:t>
            </a:r>
            <a:r>
              <a:rPr lang="cs-CZ" altLang="cs-CZ" dirty="0" smtClean="0">
                <a:latin typeface="Candara" panose="020E0502030303020204" pitchFamily="34" charset="0"/>
              </a:rPr>
              <a:t> </a:t>
            </a:r>
            <a:r>
              <a:rPr lang="cs-CZ" altLang="cs-CZ" dirty="0" err="1" smtClean="0">
                <a:latin typeface="Candara" panose="020E0502030303020204" pitchFamily="34" charset="0"/>
              </a:rPr>
              <a:t>Touch</a:t>
            </a:r>
            <a:endParaRPr lang="en-US" altLang="cs-CZ" dirty="0">
              <a:latin typeface="Candara" panose="020E0502030303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94C9FCC0-EE0B-475E-96CD-1203E4D77BD0}"/>
              </a:ext>
            </a:extLst>
          </p:cNvPr>
          <p:cNvSpPr txBox="1"/>
          <p:nvPr/>
        </p:nvSpPr>
        <p:spPr>
          <a:xfrm>
            <a:off x="425054" y="6568586"/>
            <a:ext cx="1485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andara" panose="020E0502030303020204" pitchFamily="34" charset="0"/>
              </a:rPr>
              <a:t>15.11.2021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xmlns="" id="{C8D5CD39-CFD8-4CEE-AEBD-6CC9204F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6345238"/>
            <a:ext cx="143410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50000"/>
              </a:spcBef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3DD32C-F91D-428F-B718-3A476FDA752B}" type="slidenum">
              <a:rPr lang="cs-CZ" altLang="cs-CZ">
                <a:latin typeface="Candara" panose="020E0502030303020204" pitchFamily="34" charset="0"/>
              </a:rPr>
              <a:pPr/>
              <a:t>11</a:t>
            </a:fld>
            <a:endParaRPr lang="cs-CZ" altLang="cs-CZ" dirty="0">
              <a:latin typeface="Candara" panose="020E0502030303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98EB4C32-2379-4F68-AA18-B4DC0148AF7E}"/>
              </a:ext>
            </a:extLst>
          </p:cNvPr>
          <p:cNvSpPr txBox="1"/>
          <p:nvPr/>
        </p:nvSpPr>
        <p:spPr>
          <a:xfrm>
            <a:off x="1029789" y="508508"/>
            <a:ext cx="358983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err="1" smtClean="0">
                <a:latin typeface="Candara" panose="020E0502030303020204" pitchFamily="34" charset="0"/>
                <a:ea typeface="Times New Roman" panose="02020603050405020304" pitchFamily="18" charset="0"/>
              </a:rPr>
              <a:t>Ftalocyaniny</a:t>
            </a:r>
            <a:r>
              <a:rPr lang="cs-CZ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 - COC:</a:t>
            </a:r>
            <a:endParaRPr lang="en-US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pt-BR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ování </a:t>
            </a:r>
            <a:r>
              <a:rPr lang="pt-BR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singletního kyslíku 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pt-BR" baseline="30000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BR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baseline="-25000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 iradiaci světlem o vlnové délce 600-700 </a:t>
            </a:r>
            <a:r>
              <a:rPr lang="cs-CZ" dirty="0" err="1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nm</a:t>
            </a:r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andara" panose="020E0502030303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Výsledné </a:t>
            </a:r>
            <a:r>
              <a:rPr lang="cs-CZ" dirty="0">
                <a:latin typeface="Candara" panose="020E0502030303020204" pitchFamily="34" charset="0"/>
                <a:ea typeface="Times New Roman" panose="02020603050405020304" pitchFamily="18" charset="0"/>
              </a:rPr>
              <a:t>fyzikálně-chemické vlastnosti molekuly lze měnit modifikací </a:t>
            </a:r>
            <a:r>
              <a:rPr lang="cs-CZ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M </a:t>
            </a:r>
            <a:r>
              <a:rPr lang="cs-CZ" dirty="0">
                <a:latin typeface="Candara" panose="020E0502030303020204" pitchFamily="34" charset="0"/>
                <a:ea typeface="Times New Roman" panose="02020603050405020304" pitchFamily="18" charset="0"/>
              </a:rPr>
              <a:t>nebo substitucí </a:t>
            </a:r>
            <a:r>
              <a:rPr lang="cs-CZ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makromolekuly – COC</a:t>
            </a:r>
          </a:p>
          <a:p>
            <a:pPr marL="285750" indent="-285750">
              <a:buFontTx/>
              <a:buChar char="-"/>
            </a:pPr>
            <a:endParaRPr lang="cs-CZ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Substituce FTC – kovalentní vazba v organické matrici</a:t>
            </a:r>
            <a:endParaRPr lang="cs-CZ" dirty="0"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https://vesmir.cz/images/gallery/archiv/2011/3/ftalocyaniny-a-azaftalocyaniny-nejenom-barevne-molekuly/page/2011_134_0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438" y="590054"/>
            <a:ext cx="7648353" cy="545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8">
            <a:extLst>
              <a:ext uri="{FF2B5EF4-FFF2-40B4-BE49-F238E27FC236}">
                <a16:creationId xmlns:a16="http://schemas.microsoft.com/office/drawing/2014/main" xmlns="" id="{B8BE44AC-8B63-4F94-803C-EC1B44F09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856" y="6255430"/>
            <a:ext cx="3777519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i="1" dirty="0"/>
              <a:t>https://vesmir.cz/images/gallery/archiv/2011/3/ftalocyaniny-a-azaftalocyaniny-nejenom-barevne-molekuly/page/2011_134_02.gif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885" y="232303"/>
            <a:ext cx="28575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45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xmlns="" id="{77A590DD-56BB-4594-A6B4-E8A950DF8914}"/>
              </a:ext>
            </a:extLst>
          </p:cNvPr>
          <p:cNvGrpSpPr/>
          <p:nvPr/>
        </p:nvGrpSpPr>
        <p:grpSpPr>
          <a:xfrm>
            <a:off x="0" y="0"/>
            <a:ext cx="12192000" cy="6860373"/>
            <a:chOff x="0" y="0"/>
            <a:chExt cx="12192000" cy="6860373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xmlns="" id="{4D02323B-ED59-4347-9EBF-E1A3A3DD2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CCDC94CC-3655-4397-A914-123C7D026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7580" y="6281159"/>
              <a:ext cx="2130344" cy="57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8">
            <a:extLst>
              <a:ext uri="{FF2B5EF4-FFF2-40B4-BE49-F238E27FC236}">
                <a16:creationId xmlns:a16="http://schemas.microsoft.com/office/drawing/2014/main" xmlns="" id="{B8BE44AC-8B63-4F94-803C-EC1B44F09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31" y="6360262"/>
            <a:ext cx="6600686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err="1" smtClean="0">
                <a:latin typeface="Candara" panose="020E0502030303020204" pitchFamily="34" charset="0"/>
              </a:rPr>
              <a:t>Clean</a:t>
            </a:r>
            <a:r>
              <a:rPr lang="cs-CZ" altLang="cs-CZ" dirty="0" smtClean="0">
                <a:latin typeface="Candara" panose="020E0502030303020204" pitchFamily="34" charset="0"/>
              </a:rPr>
              <a:t> </a:t>
            </a:r>
            <a:r>
              <a:rPr lang="cs-CZ" altLang="cs-CZ" dirty="0" err="1" smtClean="0">
                <a:latin typeface="Candara" panose="020E0502030303020204" pitchFamily="34" charset="0"/>
              </a:rPr>
              <a:t>Touch</a:t>
            </a:r>
            <a:endParaRPr lang="en-US" altLang="cs-CZ" dirty="0">
              <a:latin typeface="Candara" panose="020E0502030303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94C9FCC0-EE0B-475E-96CD-1203E4D77BD0}"/>
              </a:ext>
            </a:extLst>
          </p:cNvPr>
          <p:cNvSpPr txBox="1"/>
          <p:nvPr/>
        </p:nvSpPr>
        <p:spPr>
          <a:xfrm>
            <a:off x="425054" y="6568586"/>
            <a:ext cx="1485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andara" panose="020E0502030303020204" pitchFamily="34" charset="0"/>
              </a:rPr>
              <a:t>15.11.2021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xmlns="" id="{C8D5CD39-CFD8-4CEE-AEBD-6CC9204F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6345238"/>
            <a:ext cx="143410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50000"/>
              </a:spcBef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3DD32C-F91D-428F-B718-3A476FDA752B}" type="slidenum">
              <a:rPr lang="cs-CZ" altLang="cs-CZ">
                <a:latin typeface="Candara" panose="020E0502030303020204" pitchFamily="34" charset="0"/>
              </a:rPr>
              <a:pPr/>
              <a:t>12</a:t>
            </a:fld>
            <a:endParaRPr lang="cs-CZ" altLang="cs-CZ" dirty="0">
              <a:latin typeface="Candara" panose="020E0502030303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98EB4C32-2379-4F68-AA18-B4DC0148AF7E}"/>
              </a:ext>
            </a:extLst>
          </p:cNvPr>
          <p:cNvSpPr txBox="1"/>
          <p:nvPr/>
        </p:nvSpPr>
        <p:spPr>
          <a:xfrm>
            <a:off x="1029789" y="508508"/>
            <a:ext cx="1076427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FORTES INTERACTIVE</a:t>
            </a:r>
          </a:p>
          <a:p>
            <a:r>
              <a:rPr lang="cs-CZ" b="1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cs-CZ" b="1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b="1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Výrobce 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kapacitních dotykových obrazovek 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Průzkum </a:t>
            </a:r>
            <a:r>
              <a:rPr lang="cs-CZ" dirty="0" err="1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Ultraleap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mezi britskou a americkou veřejností v květnu 2020 zjistil, že 80 % spotřebitelů si myslí, že dotykové obrazovky jsou nehygienické a chtějí se jim v budoucnu vyhnout (letiště, kiosky…)</a:t>
            </a:r>
            <a:b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Podle 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InsuranceQuotes.com obsahuje průměrná letištní obrazovka </a:t>
            </a:r>
            <a:r>
              <a:rPr lang="cs-CZ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samoodbavení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253 857 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CFU (životaschopné 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bakterie). 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klice od veřejných toalet bylo nalezeno 203 CFU</a:t>
            </a:r>
            <a:b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dirty="0" err="1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ílem</a:t>
            </a:r>
            <a:r>
              <a:rPr lang="en-US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projektu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navrhnout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krycí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polymerní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vrstvu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která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zaručí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dlouhodobou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ochranu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dotykových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displejů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proti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usazování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organických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polutantů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jejich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povrchu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současně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bude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působit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jako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prevence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proti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usazování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nebezpečných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mikroorganismů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především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bakterií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virů</a:t>
            </a:r>
            <a:r>
              <a:rPr lang="en-US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https://fortesinteractive.com/img/logo-dark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fortesinteractive.com/img/logo-dark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fortesinteractive.com/img/logo-dark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146" y="194183"/>
            <a:ext cx="2262671" cy="95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60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xmlns="" id="{77A590DD-56BB-4594-A6B4-E8A950DF8914}"/>
              </a:ext>
            </a:extLst>
          </p:cNvPr>
          <p:cNvGrpSpPr/>
          <p:nvPr/>
        </p:nvGrpSpPr>
        <p:grpSpPr>
          <a:xfrm>
            <a:off x="0" y="0"/>
            <a:ext cx="12192000" cy="6860373"/>
            <a:chOff x="0" y="0"/>
            <a:chExt cx="12192000" cy="6860373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xmlns="" id="{4D02323B-ED59-4347-9EBF-E1A3A3DD2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CCDC94CC-3655-4397-A914-123C7D026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7580" y="6281159"/>
              <a:ext cx="2130344" cy="57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8">
            <a:extLst>
              <a:ext uri="{FF2B5EF4-FFF2-40B4-BE49-F238E27FC236}">
                <a16:creationId xmlns:a16="http://schemas.microsoft.com/office/drawing/2014/main" xmlns="" id="{B8BE44AC-8B63-4F94-803C-EC1B44F09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31" y="6360262"/>
            <a:ext cx="6600686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err="1" smtClean="0">
                <a:latin typeface="Candara" panose="020E0502030303020204" pitchFamily="34" charset="0"/>
              </a:rPr>
              <a:t>Clean</a:t>
            </a:r>
            <a:r>
              <a:rPr lang="cs-CZ" altLang="cs-CZ" dirty="0" smtClean="0">
                <a:latin typeface="Candara" panose="020E0502030303020204" pitchFamily="34" charset="0"/>
              </a:rPr>
              <a:t> </a:t>
            </a:r>
            <a:r>
              <a:rPr lang="cs-CZ" altLang="cs-CZ" dirty="0" err="1" smtClean="0">
                <a:latin typeface="Candara" panose="020E0502030303020204" pitchFamily="34" charset="0"/>
              </a:rPr>
              <a:t>Touch</a:t>
            </a:r>
            <a:endParaRPr lang="en-US" altLang="cs-CZ" dirty="0">
              <a:latin typeface="Candara" panose="020E0502030303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94C9FCC0-EE0B-475E-96CD-1203E4D77BD0}"/>
              </a:ext>
            </a:extLst>
          </p:cNvPr>
          <p:cNvSpPr txBox="1"/>
          <p:nvPr/>
        </p:nvSpPr>
        <p:spPr>
          <a:xfrm>
            <a:off x="425054" y="6568586"/>
            <a:ext cx="1485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andara" panose="020E0502030303020204" pitchFamily="34" charset="0"/>
              </a:rPr>
              <a:t>15.11.2021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xmlns="" id="{C8D5CD39-CFD8-4CEE-AEBD-6CC9204F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6345238"/>
            <a:ext cx="143410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50000"/>
              </a:spcBef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3DD32C-F91D-428F-B718-3A476FDA752B}" type="slidenum">
              <a:rPr lang="cs-CZ" altLang="cs-CZ">
                <a:latin typeface="Candara" panose="020E0502030303020204" pitchFamily="34" charset="0"/>
              </a:rPr>
              <a:pPr/>
              <a:t>13</a:t>
            </a:fld>
            <a:endParaRPr lang="cs-CZ" altLang="cs-CZ" dirty="0">
              <a:latin typeface="Candara" panose="020E0502030303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98EB4C32-2379-4F68-AA18-B4DC0148AF7E}"/>
              </a:ext>
            </a:extLst>
          </p:cNvPr>
          <p:cNvSpPr txBox="1"/>
          <p:nvPr/>
        </p:nvSpPr>
        <p:spPr>
          <a:xfrm>
            <a:off x="1029789" y="508508"/>
            <a:ext cx="1076427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Vývoj polymerní matrice - laku</a:t>
            </a:r>
          </a:p>
          <a:p>
            <a:r>
              <a:rPr lang="cs-CZ" b="1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cs-CZ" b="1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Zkušenost s </a:t>
            </a:r>
            <a:r>
              <a:rPr lang="cs-CZ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jednokomponentními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vodouředitelnými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laky se zvýšenou odolností proti fotokatalytické degradaci – silikon/</a:t>
            </a:r>
            <a:r>
              <a:rPr lang="cs-CZ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urethan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/akryláty – nosiče TiO</a:t>
            </a:r>
            <a:r>
              <a:rPr lang="cs-CZ" baseline="-25000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 textilní aplikace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Silikon/</a:t>
            </a:r>
            <a:r>
              <a:rPr lang="cs-CZ" dirty="0" err="1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urethan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/akrylát + kovalentně vázaný FTC 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−&gt; 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špatná chemická odolnost laku proti desinfekci</a:t>
            </a:r>
          </a:p>
          <a:p>
            <a:pPr marL="285750" indent="-285750">
              <a:buFontTx/>
              <a:buChar char="-"/>
            </a:pPr>
            <a:endParaRPr lang="cs-CZ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současné době dochází k aplikaci dezinfekčních přípravků několikanásobně častěji 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než 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kdy dříve</a:t>
            </a:r>
          </a:p>
          <a:p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Složení biocidního přípravku </a:t>
            </a:r>
            <a:r>
              <a:rPr lang="cs-CZ" dirty="0" err="1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AntiCOVID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doporučené WHO:</a:t>
            </a:r>
            <a:b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lvl="2" indent="-285750">
              <a:buFontTx/>
              <a:buChar char="-"/>
            </a:pP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Etanol 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(denaturovaný) 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79,6 hm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%</a:t>
            </a:r>
          </a:p>
          <a:p>
            <a:pPr marL="1200150" lvl="2" indent="-285750">
              <a:buFontTx/>
              <a:buChar char="-"/>
            </a:pP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Peroxid vodíku (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3%)  5 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hm. %</a:t>
            </a:r>
          </a:p>
          <a:p>
            <a:pPr marL="1200150" lvl="2" indent="-285750">
              <a:buFontTx/>
              <a:buChar char="-"/>
            </a:pP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Glycerol (98 %) 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2,2 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hm. %</a:t>
            </a:r>
          </a:p>
          <a:p>
            <a:pPr marL="1200150" lvl="2" indent="-285750">
              <a:buFontTx/>
              <a:buChar char="-"/>
            </a:pP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Voda 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13,2 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hm. 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</a:p>
          <a:p>
            <a:pPr marL="285750" indent="-285750">
              <a:buFontTx/>
              <a:buChar char="-"/>
            </a:pPr>
            <a:endParaRPr lang="cs-CZ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Potřeba kvantifikace odolnosti laku proti kapalinám</a:t>
            </a:r>
          </a:p>
          <a:p>
            <a:pPr marL="285750" indent="-285750">
              <a:buFontTx/>
              <a:buChar char="-"/>
            </a:pPr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https://fortesinteractive.com/img/logo-dark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fortesinteractive.com/img/logo-dark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fortesinteractive.com/img/logo-dark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050" y="2976383"/>
            <a:ext cx="1578431" cy="317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34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xmlns="" id="{77A590DD-56BB-4594-A6B4-E8A950DF8914}"/>
              </a:ext>
            </a:extLst>
          </p:cNvPr>
          <p:cNvGrpSpPr/>
          <p:nvPr/>
        </p:nvGrpSpPr>
        <p:grpSpPr>
          <a:xfrm>
            <a:off x="-13745" y="-14788"/>
            <a:ext cx="12192000" cy="6860373"/>
            <a:chOff x="0" y="0"/>
            <a:chExt cx="12192000" cy="6860373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xmlns="" id="{4D02323B-ED59-4347-9EBF-E1A3A3DD2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CCDC94CC-3655-4397-A914-123C7D026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7580" y="6281159"/>
              <a:ext cx="2130344" cy="57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8">
            <a:extLst>
              <a:ext uri="{FF2B5EF4-FFF2-40B4-BE49-F238E27FC236}">
                <a16:creationId xmlns:a16="http://schemas.microsoft.com/office/drawing/2014/main" xmlns="" id="{B8BE44AC-8B63-4F94-803C-EC1B44F09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31" y="6360262"/>
            <a:ext cx="6600686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err="1" smtClean="0">
                <a:latin typeface="Candara" panose="020E0502030303020204" pitchFamily="34" charset="0"/>
              </a:rPr>
              <a:t>Clean</a:t>
            </a:r>
            <a:r>
              <a:rPr lang="cs-CZ" altLang="cs-CZ" dirty="0" smtClean="0">
                <a:latin typeface="Candara" panose="020E0502030303020204" pitchFamily="34" charset="0"/>
              </a:rPr>
              <a:t> </a:t>
            </a:r>
            <a:r>
              <a:rPr lang="cs-CZ" altLang="cs-CZ" dirty="0" err="1" smtClean="0">
                <a:latin typeface="Candara" panose="020E0502030303020204" pitchFamily="34" charset="0"/>
              </a:rPr>
              <a:t>Touch</a:t>
            </a:r>
            <a:endParaRPr lang="en-US" altLang="cs-CZ" dirty="0">
              <a:latin typeface="Candara" panose="020E0502030303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94C9FCC0-EE0B-475E-96CD-1203E4D77BD0}"/>
              </a:ext>
            </a:extLst>
          </p:cNvPr>
          <p:cNvSpPr txBox="1"/>
          <p:nvPr/>
        </p:nvSpPr>
        <p:spPr>
          <a:xfrm>
            <a:off x="425054" y="6568586"/>
            <a:ext cx="1485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andara" panose="020E0502030303020204" pitchFamily="34" charset="0"/>
              </a:rPr>
              <a:t>15.11.2021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xmlns="" id="{C8D5CD39-CFD8-4CEE-AEBD-6CC9204F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6345238"/>
            <a:ext cx="143410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50000"/>
              </a:spcBef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3DD32C-F91D-428F-B718-3A476FDA752B}" type="slidenum">
              <a:rPr lang="cs-CZ" altLang="cs-CZ">
                <a:latin typeface="Candara" panose="020E0502030303020204" pitchFamily="34" charset="0"/>
              </a:rPr>
              <a:pPr/>
              <a:t>14</a:t>
            </a:fld>
            <a:endParaRPr lang="cs-CZ" altLang="cs-CZ" dirty="0">
              <a:latin typeface="Candara" panose="020E0502030303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98EB4C32-2379-4F68-AA18-B4DC0148AF7E}"/>
              </a:ext>
            </a:extLst>
          </p:cNvPr>
          <p:cNvSpPr txBox="1"/>
          <p:nvPr/>
        </p:nvSpPr>
        <p:spPr>
          <a:xfrm>
            <a:off x="1029789" y="508508"/>
            <a:ext cx="1076427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Zvýšení chemické odolnosti laku </a:t>
            </a:r>
          </a:p>
          <a:p>
            <a:endParaRPr lang="cs-CZ" b="1" dirty="0" smtClean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 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stanovení odolnosti povrchu lze 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použít metodu 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použitím savého materiálu dle 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ČSN 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ISO 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2812-3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testovaný povrch je položen nasáknutý materiál s testovanou kapalinou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testované místo 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položen klobouček k 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zabránění odpaření testovací kapaliny</a:t>
            </a:r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 zvolené době 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expozice se terč 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odstraní, plocha se utře do sucha a nechá 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volně regenerovat 24 hodin</a:t>
            </a:r>
          </a:p>
          <a:p>
            <a:pPr marL="285750" indent="-285750">
              <a:buFontTx/>
              <a:buChar char="-"/>
            </a:pPr>
            <a:r>
              <a:rPr lang="cs-CZ" dirty="0"/>
              <a:t>Výsledek se určí na základě vizuálního </a:t>
            </a:r>
            <a:r>
              <a:rPr lang="cs-CZ" dirty="0" smtClean="0"/>
              <a:t>zhodnocení laku</a:t>
            </a:r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https://fortesinteractive.com/img/logo-dark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fortesinteractive.com/img/logo-dark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fortesinteractive.com/img/logo-dark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https://lh3.googleusercontent.com/ZrUuMAkEawGPxebAlwOfdO7VokbRyz7FvowlkzS-97YlwhdEE-0qVHMn9pcutJnv1j3GGrluwNWC5CWnjFt-VWL5p3xxVcunQ3UQf768OqkyBB34hwkUKOcEkFNQlDIl3fDJTwcd0mDf4n6n3iY2pGi4c8Xor1tNuGBDSKRF726_boekmoIEME8KFWeXDmWCezyTQY4ANiV0XUuwZWMWYuRf44u1OBSMmFvI9L4Tlltap5GKpxcrSXQV2Bznf1JRv61wyL6lh53rktX4ca5LGTLE-uAlO_vUTKFSCdbeiIixHNoi_W_uM_1beJc_XABUBJMGqS60sutTFmak_qAmD55DMMGFBLjAEq86l0OdFVViDyahrdow-i4ex-AX5ob1WlCNjdnuQYWAWqgo6qC-gwbgn-A8eHo4JYCbQ_yA4VNF2vQEDF36agVFB8VEPmnq5DD60lWlu8RDUcsbdllmRtI1_HlIbYSd59dk-v5D6uiE1T-lV5Sb3Mfy5GNY9xgpZTn4DYr2CYENG_6Hs4t1QeY5n8POiIKjsW5ZmGwY4RFCKdryXyJMyWd7N4hquukrwx9pWf4k2RHbFG7S4SmDPPhzPACjqTd_FVLpre_Yo_A3W40rkybpLHbjD06ztMIhemoHiwY_2v1kdHSb7hYYN3gLCjrgH9lRmcro34xe-kOLh--dpgfstKKejqiLp0v8HMR2aXsPapUKvmNMx4PiAvYArQ=w659-h1171-no?authuser=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0625" b="22158"/>
          <a:stretch/>
        </p:blipFill>
        <p:spPr bwMode="auto">
          <a:xfrm>
            <a:off x="1633646" y="2832697"/>
            <a:ext cx="2738192" cy="373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lh3.googleusercontent.com/sv1RjMZzyVdOh5vIxJ6o9V8tfBepkdd9C2AQQx8PDrWyVBEJ-xQis8H0yWQ7mYhQ12a9pWJLp6iwhbFupd-mmC8C0FChxcqSJe8ZYzwcI7vxftv2pUX1sNfTw6hHnblGn32IRUusyLg6SnyN8mjI3DinRcwgnDF8I9Zvtwd132WRXLe3Kio45NAcE-WMF0MPus9MLemjtqzg1YaSL6POx7KKMfCxL6YoV9qGrSzLWLuYRGAHqbeEBlzs2hbERpBWe1GgngyTPS8fRo7r13pRi7cVg_9cZ-RU4tCMTY-KcF2W_Sh5utTiN7qa1mtDDAMu113G6DetCQy1XWyI0Z3370Znrfr1vrlmSvM6G4ooly9CtzYbU0AxIJuJjCM0DbwgdYmFMbus1wP9we14-UmIeu0b7uLK20nN-37f_q5IkETr6xFEw0mYtTrxeNqAAcb0pk3bh-XDrT7auEWyCqUsrUHdNV3Z9xTj8vnGWFZAd4iysJ05zTih65PbN0jr-_h6pKJHBW1wL0zMF0IIpqRtjv3DdJzfp-HpSOor0-gu7Et_bRGH3kwYHyZdFEgmlfbvig8DnCELYbJukf_7XZsfBoEKE4ue4t0yfQ5SVN50rLGMi99-kgrA7F-mfiePAa0Qi1k713SNEE6yZ6ELyEpfl0PXNS-KJodbsgYLzGSndE7581-bVhPNOecSDmT4cOkvIw5oMp6KWYQqNbDGtlYsm51tIQ=w659-h1171-no?authuser=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6" b="31183"/>
          <a:stretch/>
        </p:blipFill>
        <p:spPr bwMode="auto">
          <a:xfrm rot="16200000">
            <a:off x="4626908" y="3264512"/>
            <a:ext cx="3575361" cy="273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4" t="41305" r="25717" b="19353"/>
          <a:stretch/>
        </p:blipFill>
        <p:spPr>
          <a:xfrm>
            <a:off x="8425062" y="2845927"/>
            <a:ext cx="2583247" cy="366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7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xmlns="" id="{77A590DD-56BB-4594-A6B4-E8A950DF8914}"/>
              </a:ext>
            </a:extLst>
          </p:cNvPr>
          <p:cNvGrpSpPr/>
          <p:nvPr/>
        </p:nvGrpSpPr>
        <p:grpSpPr>
          <a:xfrm>
            <a:off x="0" y="0"/>
            <a:ext cx="12192000" cy="6860373"/>
            <a:chOff x="0" y="0"/>
            <a:chExt cx="12192000" cy="6860373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xmlns="" id="{4D02323B-ED59-4347-9EBF-E1A3A3DD2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CCDC94CC-3655-4397-A914-123C7D026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7580" y="6281159"/>
              <a:ext cx="2130344" cy="57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8">
            <a:extLst>
              <a:ext uri="{FF2B5EF4-FFF2-40B4-BE49-F238E27FC236}">
                <a16:creationId xmlns:a16="http://schemas.microsoft.com/office/drawing/2014/main" xmlns="" id="{B8BE44AC-8B63-4F94-803C-EC1B44F09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31" y="6360262"/>
            <a:ext cx="6600686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err="1" smtClean="0">
                <a:latin typeface="Candara" panose="020E0502030303020204" pitchFamily="34" charset="0"/>
              </a:rPr>
              <a:t>Clean</a:t>
            </a:r>
            <a:r>
              <a:rPr lang="cs-CZ" altLang="cs-CZ" dirty="0" smtClean="0">
                <a:latin typeface="Candara" panose="020E0502030303020204" pitchFamily="34" charset="0"/>
              </a:rPr>
              <a:t> </a:t>
            </a:r>
            <a:r>
              <a:rPr lang="cs-CZ" altLang="cs-CZ" dirty="0" err="1" smtClean="0">
                <a:latin typeface="Candara" panose="020E0502030303020204" pitchFamily="34" charset="0"/>
              </a:rPr>
              <a:t>Touch</a:t>
            </a:r>
            <a:endParaRPr lang="en-US" altLang="cs-CZ" dirty="0">
              <a:latin typeface="Candara" panose="020E0502030303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94C9FCC0-EE0B-475E-96CD-1203E4D77BD0}"/>
              </a:ext>
            </a:extLst>
          </p:cNvPr>
          <p:cNvSpPr txBox="1"/>
          <p:nvPr/>
        </p:nvSpPr>
        <p:spPr>
          <a:xfrm>
            <a:off x="425054" y="6568586"/>
            <a:ext cx="1485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andara" panose="020E0502030303020204" pitchFamily="34" charset="0"/>
              </a:rPr>
              <a:t>15.11.2021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xmlns="" id="{C8D5CD39-CFD8-4CEE-AEBD-6CC9204F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6345238"/>
            <a:ext cx="143410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50000"/>
              </a:spcBef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3DD32C-F91D-428F-B718-3A476FDA752B}" type="slidenum">
              <a:rPr lang="cs-CZ" altLang="cs-CZ">
                <a:latin typeface="Candara" panose="020E0502030303020204" pitchFamily="34" charset="0"/>
              </a:rPr>
              <a:pPr/>
              <a:t>15</a:t>
            </a:fld>
            <a:endParaRPr lang="cs-CZ" altLang="cs-CZ" dirty="0">
              <a:latin typeface="Candara" panose="020E0502030303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98EB4C32-2379-4F68-AA18-B4DC0148AF7E}"/>
              </a:ext>
            </a:extLst>
          </p:cNvPr>
          <p:cNvSpPr txBox="1"/>
          <p:nvPr/>
        </p:nvSpPr>
        <p:spPr>
          <a:xfrm>
            <a:off x="1029788" y="508508"/>
            <a:ext cx="33380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err="1" smtClean="0">
                <a:latin typeface="Candara" panose="020E0502030303020204" pitchFamily="34" charset="0"/>
                <a:ea typeface="Times New Roman" panose="02020603050405020304" pitchFamily="18" charset="0"/>
              </a:rPr>
              <a:t>Nánosování</a:t>
            </a:r>
            <a:r>
              <a:rPr lang="cs-CZ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 – VUT FCH Brno</a:t>
            </a:r>
          </a:p>
          <a:p>
            <a:endParaRPr lang="cs-CZ" b="1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r>
              <a:rPr lang="cs-CZ" dirty="0" err="1"/>
              <a:t>Coatema</a:t>
            </a:r>
            <a:r>
              <a:rPr lang="cs-CZ" b="1" dirty="0"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cs-CZ" dirty="0" err="1" smtClean="0"/>
              <a:t>SmartCoater</a:t>
            </a:r>
            <a:r>
              <a:rPr lang="cs-CZ" dirty="0" smtClean="0"/>
              <a:t> 17</a:t>
            </a:r>
            <a:endParaRPr lang="en-US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384" y="158034"/>
            <a:ext cx="2852858" cy="70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31838"/>
            <a:ext cx="7170198" cy="476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0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xmlns="" id="{77A590DD-56BB-4594-A6B4-E8A950DF8914}"/>
              </a:ext>
            </a:extLst>
          </p:cNvPr>
          <p:cNvGrpSpPr/>
          <p:nvPr/>
        </p:nvGrpSpPr>
        <p:grpSpPr>
          <a:xfrm>
            <a:off x="0" y="0"/>
            <a:ext cx="12192000" cy="6860373"/>
            <a:chOff x="0" y="0"/>
            <a:chExt cx="12192000" cy="6860373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xmlns="" id="{4D02323B-ED59-4347-9EBF-E1A3A3DD2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CCDC94CC-3655-4397-A914-123C7D026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7580" y="6281159"/>
              <a:ext cx="2130344" cy="57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8">
            <a:extLst>
              <a:ext uri="{FF2B5EF4-FFF2-40B4-BE49-F238E27FC236}">
                <a16:creationId xmlns:a16="http://schemas.microsoft.com/office/drawing/2014/main" xmlns="" id="{B8BE44AC-8B63-4F94-803C-EC1B44F09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31" y="6360262"/>
            <a:ext cx="6600686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err="1" smtClean="0">
                <a:latin typeface="Candara" panose="020E0502030303020204" pitchFamily="34" charset="0"/>
              </a:rPr>
              <a:t>Clean</a:t>
            </a:r>
            <a:r>
              <a:rPr lang="cs-CZ" altLang="cs-CZ" dirty="0" smtClean="0">
                <a:latin typeface="Candara" panose="020E0502030303020204" pitchFamily="34" charset="0"/>
              </a:rPr>
              <a:t> </a:t>
            </a:r>
            <a:r>
              <a:rPr lang="cs-CZ" altLang="cs-CZ" dirty="0" err="1" smtClean="0">
                <a:latin typeface="Candara" panose="020E0502030303020204" pitchFamily="34" charset="0"/>
              </a:rPr>
              <a:t>Touch</a:t>
            </a:r>
            <a:endParaRPr lang="en-US" altLang="cs-CZ" dirty="0">
              <a:latin typeface="Candara" panose="020E0502030303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94C9FCC0-EE0B-475E-96CD-1203E4D77BD0}"/>
              </a:ext>
            </a:extLst>
          </p:cNvPr>
          <p:cNvSpPr txBox="1"/>
          <p:nvPr/>
        </p:nvSpPr>
        <p:spPr>
          <a:xfrm>
            <a:off x="425054" y="6568586"/>
            <a:ext cx="1485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andara" panose="020E0502030303020204" pitchFamily="34" charset="0"/>
              </a:rPr>
              <a:t>15.11.2021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xmlns="" id="{C8D5CD39-CFD8-4CEE-AEBD-6CC9204F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6345238"/>
            <a:ext cx="143410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50000"/>
              </a:spcBef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3DD32C-F91D-428F-B718-3A476FDA752B}" type="slidenum">
              <a:rPr lang="cs-CZ" altLang="cs-CZ">
                <a:latin typeface="Candara" panose="020E0502030303020204" pitchFamily="34" charset="0"/>
              </a:rPr>
              <a:pPr/>
              <a:t>16</a:t>
            </a:fld>
            <a:endParaRPr lang="cs-CZ" altLang="cs-CZ" dirty="0">
              <a:latin typeface="Candara" panose="020E0502030303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98EB4C32-2379-4F68-AA18-B4DC0148AF7E}"/>
              </a:ext>
            </a:extLst>
          </p:cNvPr>
          <p:cNvSpPr txBox="1"/>
          <p:nvPr/>
        </p:nvSpPr>
        <p:spPr>
          <a:xfrm>
            <a:off x="1029788" y="508508"/>
            <a:ext cx="10790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Aplikace folie – KFC, Albert; Zlín </a:t>
            </a:r>
          </a:p>
          <a:p>
            <a:endParaRPr lang="cs-CZ" b="1" dirty="0"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977" y="1562199"/>
            <a:ext cx="5281353" cy="396101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0037" y="1562198"/>
            <a:ext cx="5281353" cy="396101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6741" y="1562200"/>
            <a:ext cx="5281352" cy="396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xmlns="" id="{77A590DD-56BB-4594-A6B4-E8A950DF8914}"/>
              </a:ext>
            </a:extLst>
          </p:cNvPr>
          <p:cNvGrpSpPr/>
          <p:nvPr/>
        </p:nvGrpSpPr>
        <p:grpSpPr>
          <a:xfrm>
            <a:off x="0" y="0"/>
            <a:ext cx="12192000" cy="6860373"/>
            <a:chOff x="0" y="0"/>
            <a:chExt cx="12192000" cy="6860373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xmlns="" id="{4D02323B-ED59-4347-9EBF-E1A3A3DD2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CCDC94CC-3655-4397-A914-123C7D026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7580" y="6281159"/>
              <a:ext cx="2130344" cy="57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8">
            <a:extLst>
              <a:ext uri="{FF2B5EF4-FFF2-40B4-BE49-F238E27FC236}">
                <a16:creationId xmlns:a16="http://schemas.microsoft.com/office/drawing/2014/main" xmlns="" id="{B8BE44AC-8B63-4F94-803C-EC1B44F09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31" y="6360262"/>
            <a:ext cx="6600686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err="1" smtClean="0">
                <a:latin typeface="Candara" panose="020E0502030303020204" pitchFamily="34" charset="0"/>
              </a:rPr>
              <a:t>Clean</a:t>
            </a:r>
            <a:r>
              <a:rPr lang="cs-CZ" altLang="cs-CZ" dirty="0" smtClean="0">
                <a:latin typeface="Candara" panose="020E0502030303020204" pitchFamily="34" charset="0"/>
              </a:rPr>
              <a:t> </a:t>
            </a:r>
            <a:r>
              <a:rPr lang="cs-CZ" altLang="cs-CZ" dirty="0" err="1" smtClean="0">
                <a:latin typeface="Candara" panose="020E0502030303020204" pitchFamily="34" charset="0"/>
              </a:rPr>
              <a:t>Touch</a:t>
            </a:r>
            <a:endParaRPr lang="en-US" altLang="cs-CZ" dirty="0">
              <a:latin typeface="Candara" panose="020E0502030303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94C9FCC0-EE0B-475E-96CD-1203E4D77BD0}"/>
              </a:ext>
            </a:extLst>
          </p:cNvPr>
          <p:cNvSpPr txBox="1"/>
          <p:nvPr/>
        </p:nvSpPr>
        <p:spPr>
          <a:xfrm>
            <a:off x="425054" y="6568586"/>
            <a:ext cx="1485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andara" panose="020E0502030303020204" pitchFamily="34" charset="0"/>
              </a:rPr>
              <a:t>15.11.2021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xmlns="" id="{C8D5CD39-CFD8-4CEE-AEBD-6CC9204F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6345238"/>
            <a:ext cx="143410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50000"/>
              </a:spcBef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3DD32C-F91D-428F-B718-3A476FDA752B}" type="slidenum">
              <a:rPr lang="cs-CZ" altLang="cs-CZ">
                <a:latin typeface="Candara" panose="020E0502030303020204" pitchFamily="34" charset="0"/>
              </a:rPr>
              <a:pPr/>
              <a:t>17</a:t>
            </a:fld>
            <a:endParaRPr lang="cs-CZ" altLang="cs-CZ" dirty="0">
              <a:latin typeface="Candara" panose="020E0502030303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98EB4C32-2379-4F68-AA18-B4DC0148AF7E}"/>
              </a:ext>
            </a:extLst>
          </p:cNvPr>
          <p:cNvSpPr txBox="1"/>
          <p:nvPr/>
        </p:nvSpPr>
        <p:spPr>
          <a:xfrm>
            <a:off x="1029788" y="508508"/>
            <a:ext cx="107909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Folie po měsíci používání – KFC, Albert; Zlín</a:t>
            </a:r>
          </a:p>
          <a:p>
            <a:endParaRPr lang="cs-CZ" b="1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r>
              <a:rPr lang="cs-CZ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- </a:t>
            </a:r>
            <a:r>
              <a:rPr lang="en-US" dirty="0"/>
              <a:t> </a:t>
            </a:r>
            <a:r>
              <a:rPr lang="en-US" dirty="0" err="1"/>
              <a:t>Znatelné</a:t>
            </a:r>
            <a:r>
              <a:rPr lang="en-US" dirty="0"/>
              <a:t> </a:t>
            </a:r>
            <a:r>
              <a:rPr lang="en-US" dirty="0" err="1"/>
              <a:t>rýhy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 smtClean="0"/>
              <a:t>nehtech</a:t>
            </a:r>
            <a:r>
              <a:rPr lang="cs-CZ" dirty="0" smtClean="0"/>
              <a:t>, p</a:t>
            </a:r>
            <a:r>
              <a:rPr lang="en-US" dirty="0" err="1" smtClean="0"/>
              <a:t>oškození</a:t>
            </a:r>
            <a:r>
              <a:rPr lang="en-US" dirty="0" smtClean="0"/>
              <a:t> </a:t>
            </a:r>
            <a:r>
              <a:rPr lang="en-US" dirty="0" err="1" smtClean="0"/>
              <a:t>laku</a:t>
            </a:r>
            <a:r>
              <a:rPr lang="cs-CZ" dirty="0" smtClean="0"/>
              <a:t>, z</a:t>
            </a:r>
            <a:r>
              <a:rPr lang="en-US" dirty="0" err="1" smtClean="0"/>
              <a:t>natelné</a:t>
            </a:r>
            <a:r>
              <a:rPr lang="en-US" dirty="0" smtClean="0"/>
              <a:t> </a:t>
            </a:r>
            <a:r>
              <a:rPr lang="en-US" dirty="0" err="1"/>
              <a:t>otisky</a:t>
            </a:r>
            <a:r>
              <a:rPr lang="en-US" dirty="0"/>
              <a:t> </a:t>
            </a:r>
            <a:r>
              <a:rPr lang="en-US" dirty="0" err="1" smtClean="0"/>
              <a:t>prstů</a:t>
            </a:r>
            <a:endParaRPr lang="cs-CZ" b="1" dirty="0"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2" descr="https://lh4.googleusercontent.com/SaNfVnxaZ2nUJBUsrjMbMTrSxEOUUo84BOq1tdXWMNBty-HRcM6foRrqF2ns85NjD3MPsn5guXS1q11aR2QTseEWwYPNS65QfTjkZfwBrXQ_9qr-aMNWcnAJGla1t_hNFS0zKV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43" y="1431838"/>
            <a:ext cx="3590833" cy="26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lh4.googleusercontent.com/Kb4eJT5DPg9mKC-urIslaLIN9a65yB_RGcMmrlhji3kcNVMk6HNcW2q_aveStEj5TcZpATAYWSxr-3KC3dqvbi6DRbDQ7IbpmmLbRX6yT-TTp3McXHpnHy__7UonFcRK45BHWa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727" y="1427648"/>
            <a:ext cx="3596441" cy="268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1479665" y="1712422"/>
            <a:ext cx="430753" cy="4904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ál 15"/>
          <p:cNvSpPr/>
          <p:nvPr/>
        </p:nvSpPr>
        <p:spPr>
          <a:xfrm>
            <a:off x="5270270" y="1712422"/>
            <a:ext cx="1521228" cy="159604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xmlns="" id="{77A590DD-56BB-4594-A6B4-E8A950DF8914}"/>
              </a:ext>
            </a:extLst>
          </p:cNvPr>
          <p:cNvGrpSpPr/>
          <p:nvPr/>
        </p:nvGrpSpPr>
        <p:grpSpPr>
          <a:xfrm>
            <a:off x="0" y="0"/>
            <a:ext cx="12192000" cy="6860373"/>
            <a:chOff x="0" y="0"/>
            <a:chExt cx="12192000" cy="6860373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xmlns="" id="{4D02323B-ED59-4347-9EBF-E1A3A3DD2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CCDC94CC-3655-4397-A914-123C7D026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7580" y="6281159"/>
              <a:ext cx="2130344" cy="57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8">
            <a:extLst>
              <a:ext uri="{FF2B5EF4-FFF2-40B4-BE49-F238E27FC236}">
                <a16:creationId xmlns:a16="http://schemas.microsoft.com/office/drawing/2014/main" xmlns="" id="{B8BE44AC-8B63-4F94-803C-EC1B44F09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31" y="6360262"/>
            <a:ext cx="6600686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err="1" smtClean="0">
                <a:latin typeface="Candara" panose="020E0502030303020204" pitchFamily="34" charset="0"/>
              </a:rPr>
              <a:t>Clean</a:t>
            </a:r>
            <a:r>
              <a:rPr lang="cs-CZ" altLang="cs-CZ" dirty="0" smtClean="0">
                <a:latin typeface="Candara" panose="020E0502030303020204" pitchFamily="34" charset="0"/>
              </a:rPr>
              <a:t> </a:t>
            </a:r>
            <a:r>
              <a:rPr lang="cs-CZ" altLang="cs-CZ" dirty="0" err="1" smtClean="0">
                <a:latin typeface="Candara" panose="020E0502030303020204" pitchFamily="34" charset="0"/>
              </a:rPr>
              <a:t>Touch</a:t>
            </a:r>
            <a:endParaRPr lang="en-US" altLang="cs-CZ" dirty="0">
              <a:latin typeface="Candara" panose="020E0502030303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94C9FCC0-EE0B-475E-96CD-1203E4D77BD0}"/>
              </a:ext>
            </a:extLst>
          </p:cNvPr>
          <p:cNvSpPr txBox="1"/>
          <p:nvPr/>
        </p:nvSpPr>
        <p:spPr>
          <a:xfrm>
            <a:off x="425054" y="6568586"/>
            <a:ext cx="1485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andara" panose="020E0502030303020204" pitchFamily="34" charset="0"/>
              </a:rPr>
              <a:t>15.11.2021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xmlns="" id="{C8D5CD39-CFD8-4CEE-AEBD-6CC9204F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6345238"/>
            <a:ext cx="143410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50000"/>
              </a:spcBef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3DD32C-F91D-428F-B718-3A476FDA752B}" type="slidenum">
              <a:rPr lang="cs-CZ" altLang="cs-CZ">
                <a:latin typeface="Candara" panose="020E0502030303020204" pitchFamily="34" charset="0"/>
              </a:rPr>
              <a:pPr/>
              <a:t>18</a:t>
            </a:fld>
            <a:endParaRPr lang="cs-CZ" altLang="cs-CZ" dirty="0">
              <a:latin typeface="Candara" panose="020E0502030303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98EB4C32-2379-4F68-AA18-B4DC0148AF7E}"/>
              </a:ext>
            </a:extLst>
          </p:cNvPr>
          <p:cNvSpPr txBox="1"/>
          <p:nvPr/>
        </p:nvSpPr>
        <p:spPr>
          <a:xfrm>
            <a:off x="1029788" y="508508"/>
            <a:ext cx="107909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Folie po měsíci používání – KFC, Albert, Zlín</a:t>
            </a:r>
          </a:p>
          <a:p>
            <a:endParaRPr lang="cs-CZ" b="1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r>
              <a:rPr lang="cs-CZ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- </a:t>
            </a:r>
            <a:r>
              <a:rPr lang="en-US" dirty="0">
                <a:latin typeface="Candara" panose="020E0502030303020204" pitchFamily="34" charset="0"/>
              </a:rPr>
              <a:t> </a:t>
            </a:r>
            <a:r>
              <a:rPr lang="en-US" dirty="0" err="1">
                <a:latin typeface="Candara" panose="020E0502030303020204" pitchFamily="34" charset="0"/>
              </a:rPr>
              <a:t>Znatelné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rýhy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po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nehtech</a:t>
            </a:r>
            <a:r>
              <a:rPr lang="cs-CZ" dirty="0" smtClean="0">
                <a:latin typeface="Candara" panose="020E0502030303020204" pitchFamily="34" charset="0"/>
              </a:rPr>
              <a:t>, p</a:t>
            </a:r>
            <a:r>
              <a:rPr lang="en-US" dirty="0" err="1" smtClean="0">
                <a:latin typeface="Candara" panose="020E0502030303020204" pitchFamily="34" charset="0"/>
              </a:rPr>
              <a:t>oškození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laku</a:t>
            </a:r>
            <a:r>
              <a:rPr lang="cs-CZ" dirty="0" smtClean="0">
                <a:latin typeface="Candara" panose="020E0502030303020204" pitchFamily="34" charset="0"/>
              </a:rPr>
              <a:t>, z</a:t>
            </a:r>
            <a:r>
              <a:rPr lang="en-US" dirty="0" err="1" smtClean="0">
                <a:latin typeface="Candara" panose="020E0502030303020204" pitchFamily="34" charset="0"/>
              </a:rPr>
              <a:t>natelné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otisky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prstů</a:t>
            </a:r>
            <a:endParaRPr lang="cs-CZ" b="1" dirty="0"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2" descr="https://lh4.googleusercontent.com/SaNfVnxaZ2nUJBUsrjMbMTrSxEOUUo84BOq1tdXWMNBty-HRcM6foRrqF2ns85NjD3MPsn5guXS1q11aR2QTseEWwYPNS65QfTjkZfwBrXQ_9qr-aMNWcnAJGla1t_hNFS0zKV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43" y="1431838"/>
            <a:ext cx="3590833" cy="26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lh4.googleusercontent.com/Kb4eJT5DPg9mKC-urIslaLIN9a65yB_RGcMmrlhji3kcNVMk6HNcW2q_aveStEj5TcZpATAYWSxr-3KC3dqvbi6DRbDQ7IbpmmLbRX6yT-TTp3McXHpnHy__7UonFcRK45BHWa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727" y="1427648"/>
            <a:ext cx="3596441" cy="268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1479665" y="1712422"/>
            <a:ext cx="430753" cy="4904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ál 15"/>
          <p:cNvSpPr/>
          <p:nvPr/>
        </p:nvSpPr>
        <p:spPr>
          <a:xfrm>
            <a:off x="5270270" y="1712422"/>
            <a:ext cx="1521228" cy="159604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ttps://lh4.googleusercontent.com/F4OV7TAfrN1gb1IVCWYz3jD6b7CJlrXWtaxCkBtwsObsAy3kmmeN6bCUpPuBNHaDn2wouDwBMpz9iNDOobIRuQEFyRmaZ5zd_DBvinF5KmijfmGYKfd3NNIY7EqywOCkvnzsmt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6911" y="3468086"/>
            <a:ext cx="3759845" cy="280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ál 13"/>
          <p:cNvSpPr/>
          <p:nvPr/>
        </p:nvSpPr>
        <p:spPr>
          <a:xfrm>
            <a:off x="2228296" y="4416333"/>
            <a:ext cx="544440" cy="572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https://lh5.googleusercontent.com/gc1HtzY4t57b9N73chElwtuBakn7lA4HfpPxU_O2m9TP59PlwGvopDtcL8JC_Gajb8pViDjHQhFb4kbtwsqVll7zKD3JDIvWp79ZV4fJZFG4AGv9qqhONJ5guWWbEIzQFSWAAg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21737" y="2330860"/>
            <a:ext cx="4242183" cy="46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ál 16"/>
          <p:cNvSpPr/>
          <p:nvPr/>
        </p:nvSpPr>
        <p:spPr>
          <a:xfrm>
            <a:off x="5598374" y="3773978"/>
            <a:ext cx="2386248" cy="203661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2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xmlns="" id="{77A590DD-56BB-4594-A6B4-E8A950DF8914}"/>
              </a:ext>
            </a:extLst>
          </p:cNvPr>
          <p:cNvGrpSpPr/>
          <p:nvPr/>
        </p:nvGrpSpPr>
        <p:grpSpPr>
          <a:xfrm>
            <a:off x="0" y="0"/>
            <a:ext cx="12192000" cy="6860373"/>
            <a:chOff x="0" y="0"/>
            <a:chExt cx="12192000" cy="6860373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xmlns="" id="{4D02323B-ED59-4347-9EBF-E1A3A3DD2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CCDC94CC-3655-4397-A914-123C7D026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7580" y="6281159"/>
              <a:ext cx="2130344" cy="57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8">
            <a:extLst>
              <a:ext uri="{FF2B5EF4-FFF2-40B4-BE49-F238E27FC236}">
                <a16:creationId xmlns:a16="http://schemas.microsoft.com/office/drawing/2014/main" xmlns="" id="{B8BE44AC-8B63-4F94-803C-EC1B44F09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31" y="6360262"/>
            <a:ext cx="6600686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err="1" smtClean="0">
                <a:latin typeface="Candara" panose="020E0502030303020204" pitchFamily="34" charset="0"/>
              </a:rPr>
              <a:t>Clean</a:t>
            </a:r>
            <a:r>
              <a:rPr lang="cs-CZ" altLang="cs-CZ" dirty="0" smtClean="0">
                <a:latin typeface="Candara" panose="020E0502030303020204" pitchFamily="34" charset="0"/>
              </a:rPr>
              <a:t> </a:t>
            </a:r>
            <a:r>
              <a:rPr lang="cs-CZ" altLang="cs-CZ" dirty="0" err="1" smtClean="0">
                <a:latin typeface="Candara" panose="020E0502030303020204" pitchFamily="34" charset="0"/>
              </a:rPr>
              <a:t>Touch</a:t>
            </a:r>
            <a:endParaRPr lang="en-US" altLang="cs-CZ" dirty="0">
              <a:latin typeface="Candara" panose="020E0502030303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94C9FCC0-EE0B-475E-96CD-1203E4D77BD0}"/>
              </a:ext>
            </a:extLst>
          </p:cNvPr>
          <p:cNvSpPr txBox="1"/>
          <p:nvPr/>
        </p:nvSpPr>
        <p:spPr>
          <a:xfrm>
            <a:off x="425054" y="6568586"/>
            <a:ext cx="1485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andara" panose="020E0502030303020204" pitchFamily="34" charset="0"/>
              </a:rPr>
              <a:t>15.11.2021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xmlns="" id="{C8D5CD39-CFD8-4CEE-AEBD-6CC9204F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6345238"/>
            <a:ext cx="143410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50000"/>
              </a:spcBef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3DD32C-F91D-428F-B718-3A476FDA752B}" type="slidenum">
              <a:rPr lang="cs-CZ" altLang="cs-CZ">
                <a:latin typeface="Candara" panose="020E0502030303020204" pitchFamily="34" charset="0"/>
              </a:rPr>
              <a:pPr/>
              <a:t>19</a:t>
            </a:fld>
            <a:endParaRPr lang="cs-CZ" altLang="cs-CZ" dirty="0">
              <a:latin typeface="Candara" panose="020E0502030303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98EB4C32-2379-4F68-AA18-B4DC0148AF7E}"/>
              </a:ext>
            </a:extLst>
          </p:cNvPr>
          <p:cNvSpPr txBox="1"/>
          <p:nvPr/>
        </p:nvSpPr>
        <p:spPr>
          <a:xfrm>
            <a:off x="1029788" y="508508"/>
            <a:ext cx="107909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Zvýšení odolnosti laku proti poškrábání a oděru</a:t>
            </a:r>
          </a:p>
          <a:p>
            <a:endParaRPr lang="cs-CZ" b="1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r>
              <a:rPr lang="cs-CZ" dirty="0" smtClean="0">
                <a:latin typeface="Candara" panose="020E0502030303020204" pitchFamily="34" charset="0"/>
              </a:rPr>
              <a:t>T</a:t>
            </a:r>
            <a:r>
              <a:rPr lang="en-US" dirty="0" err="1" smtClean="0">
                <a:latin typeface="Candara" panose="020E0502030303020204" pitchFamily="34" charset="0"/>
              </a:rPr>
              <a:t>estovací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metoda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cs-CZ" dirty="0" smtClean="0">
                <a:latin typeface="Candara" panose="020E0502030303020204" pitchFamily="34" charset="0"/>
              </a:rPr>
              <a:t>– „</a:t>
            </a:r>
            <a:r>
              <a:rPr lang="en-US" dirty="0" err="1" smtClean="0">
                <a:latin typeface="Candara" panose="020E0502030303020204" pitchFamily="34" charset="0"/>
              </a:rPr>
              <a:t>Stanovení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tvrdosti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tužkami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dle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normy</a:t>
            </a:r>
            <a:r>
              <a:rPr lang="en-US" dirty="0">
                <a:latin typeface="Candara" panose="020E0502030303020204" pitchFamily="34" charset="0"/>
              </a:rPr>
              <a:t> ASTM D </a:t>
            </a:r>
            <a:r>
              <a:rPr lang="en-US" dirty="0" smtClean="0">
                <a:latin typeface="Candara" panose="020E0502030303020204" pitchFamily="34" charset="0"/>
              </a:rPr>
              <a:t>3363-92</a:t>
            </a:r>
            <a:r>
              <a:rPr lang="cs-CZ" dirty="0" smtClean="0">
                <a:latin typeface="Candara" panose="020E0502030303020204" pitchFamily="34" charset="0"/>
              </a:rPr>
              <a:t>“</a:t>
            </a:r>
            <a:endParaRPr lang="cs-CZ" b="1" dirty="0"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9" t="13205" r="18182" b="4646"/>
          <a:stretch/>
        </p:blipFill>
        <p:spPr>
          <a:xfrm>
            <a:off x="5342313" y="2095130"/>
            <a:ext cx="6845611" cy="4206810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xmlns="" id="{98EB4C32-2379-4F68-AA18-B4DC0148AF7E}"/>
              </a:ext>
            </a:extLst>
          </p:cNvPr>
          <p:cNvSpPr txBox="1"/>
          <p:nvPr/>
        </p:nvSpPr>
        <p:spPr>
          <a:xfrm>
            <a:off x="700545" y="1655125"/>
            <a:ext cx="457803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Candara" panose="020E0502030303020204" pitchFamily="34" charset="0"/>
              </a:rPr>
              <a:t> </a:t>
            </a:r>
            <a:r>
              <a:rPr lang="cs-CZ" dirty="0" smtClean="0">
                <a:latin typeface="Candara" panose="020E0502030303020204" pitchFamily="34" charset="0"/>
              </a:rPr>
              <a:t>Špička tužky</a:t>
            </a:r>
            <a:r>
              <a:rPr lang="cs-CZ" dirty="0">
                <a:latin typeface="Candara" panose="020E0502030303020204" pitchFamily="34" charset="0"/>
              </a:rPr>
              <a:t>, která je </a:t>
            </a:r>
            <a:r>
              <a:rPr lang="cs-CZ" dirty="0" smtClean="0">
                <a:latin typeface="Candara" panose="020E0502030303020204" pitchFamily="34" charset="0"/>
              </a:rPr>
              <a:t>osmirkována </a:t>
            </a:r>
            <a:r>
              <a:rPr lang="cs-CZ" dirty="0">
                <a:latin typeface="Candara" panose="020E0502030303020204" pitchFamily="34" charset="0"/>
              </a:rPr>
              <a:t>na </a:t>
            </a:r>
            <a:r>
              <a:rPr lang="cs-CZ" dirty="0" smtClean="0">
                <a:latin typeface="Candara" panose="020E0502030303020204" pitchFamily="34" charset="0"/>
              </a:rPr>
              <a:t>pod úhlem 90° 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Candara" panose="020E0502030303020204" pitchFamily="34" charset="0"/>
              </a:rPr>
              <a:t>Zasazena do držáku 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Candara" panose="020E0502030303020204" pitchFamily="34" charset="0"/>
              </a:rPr>
              <a:t>Pod </a:t>
            </a:r>
            <a:r>
              <a:rPr lang="cs-CZ" dirty="0">
                <a:latin typeface="Candara" panose="020E0502030303020204" pitchFamily="34" charset="0"/>
              </a:rPr>
              <a:t>úhlem </a:t>
            </a:r>
            <a:r>
              <a:rPr lang="cs-CZ" dirty="0" smtClean="0">
                <a:latin typeface="Candara" panose="020E0502030303020204" pitchFamily="34" charset="0"/>
              </a:rPr>
              <a:t>45° je vtlačována </a:t>
            </a:r>
            <a:r>
              <a:rPr lang="cs-CZ" dirty="0">
                <a:latin typeface="Candara" panose="020E0502030303020204" pitchFamily="34" charset="0"/>
              </a:rPr>
              <a:t>do testovaného podkladu a přitom se posouvá tahem </a:t>
            </a:r>
            <a:r>
              <a:rPr lang="cs-CZ" dirty="0" smtClean="0">
                <a:latin typeface="Candara" panose="020E0502030303020204" pitchFamily="34" charset="0"/>
              </a:rPr>
              <a:t>dopředu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Candara" panose="020E0502030303020204" pitchFamily="34" charset="0"/>
              </a:rPr>
              <a:t>Výsledek </a:t>
            </a:r>
            <a:r>
              <a:rPr lang="cs-CZ" dirty="0">
                <a:latin typeface="Candara" panose="020E0502030303020204" pitchFamily="34" charset="0"/>
              </a:rPr>
              <a:t>se určí na základě vizuálního </a:t>
            </a:r>
            <a:r>
              <a:rPr lang="cs-CZ" dirty="0" smtClean="0">
                <a:latin typeface="Candara" panose="020E0502030303020204" pitchFamily="34" charset="0"/>
              </a:rPr>
              <a:t>zhodnocení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Candara" panose="020E0502030303020204" pitchFamily="34" charset="0"/>
              </a:rPr>
              <a:t>Tvrdost podkladu odpovídá hodnotě tvrdosti tužky, která ještě nezpůsobí destrukci laku</a:t>
            </a:r>
          </a:p>
          <a:p>
            <a:pPr marL="285750" indent="-285750">
              <a:buFontTx/>
              <a:buChar char="-"/>
            </a:pPr>
            <a:endParaRPr lang="cs-CZ" dirty="0" smtClean="0">
              <a:latin typeface="Candara" panose="020E0502030303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Posun v tvrdosti </a:t>
            </a:r>
            <a:r>
              <a:rPr lang="cs-CZ" smtClean="0">
                <a:latin typeface="Candara" panose="020E0502030303020204" pitchFamily="34" charset="0"/>
                <a:ea typeface="Times New Roman" panose="02020603050405020304" pitchFamily="18" charset="0"/>
              </a:rPr>
              <a:t>z &lt;1 </a:t>
            </a:r>
            <a:r>
              <a:rPr lang="cs-CZ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na 6</a:t>
            </a:r>
            <a:endParaRPr lang="cs-CZ" dirty="0"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65724"/>
              </p:ext>
            </p:extLst>
          </p:nvPr>
        </p:nvGraphicFramePr>
        <p:xfrm>
          <a:off x="6096000" y="368574"/>
          <a:ext cx="5897880" cy="490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2950"/>
                <a:gridCol w="361950"/>
                <a:gridCol w="340995"/>
                <a:gridCol w="394970"/>
                <a:gridCol w="455930"/>
                <a:gridCol w="386080"/>
                <a:gridCol w="399415"/>
                <a:gridCol w="441960"/>
                <a:gridCol w="441960"/>
                <a:gridCol w="441960"/>
                <a:gridCol w="403225"/>
                <a:gridCol w="403225"/>
                <a:gridCol w="341630"/>
                <a:gridCol w="34163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+mn-lt"/>
                        </a:rPr>
                        <a:t>Stupeň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1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2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3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4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5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6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7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8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9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10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11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12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13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+mn-lt"/>
                        </a:rPr>
                        <a:t>Tvrdost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3B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2B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B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HB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F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H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3H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4H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5H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6H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7H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8H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9H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39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B03376D9-E252-4CF3-A742-61BE1EF55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29">
            <a:extLst>
              <a:ext uri="{FF2B5EF4-FFF2-40B4-BE49-F238E27FC236}">
                <a16:creationId xmlns:a16="http://schemas.microsoft.com/office/drawing/2014/main" xmlns="" id="{C8D5CD39-CFD8-4CEE-AEBD-6CC9204F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6345238"/>
            <a:ext cx="143410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50000"/>
              </a:spcBef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3DD32C-F91D-428F-B718-3A476FDA752B}" type="slidenum">
              <a:rPr lang="cs-CZ" altLang="cs-CZ">
                <a:latin typeface="Candara" panose="020E0502030303020204" pitchFamily="34" charset="0"/>
              </a:rPr>
              <a:pPr/>
              <a:t>2</a:t>
            </a:fld>
            <a:endParaRPr lang="cs-CZ" altLang="cs-CZ" dirty="0">
              <a:latin typeface="Candara" panose="020E0502030303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894B7818-421E-4F3C-9ACF-BB2032B5F293}"/>
              </a:ext>
            </a:extLst>
          </p:cNvPr>
          <p:cNvSpPr txBox="1"/>
          <p:nvPr/>
        </p:nvSpPr>
        <p:spPr>
          <a:xfrm>
            <a:off x="527538" y="322035"/>
            <a:ext cx="11660386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ndara" panose="020E0502030303020204" pitchFamily="34" charset="0"/>
              </a:rPr>
              <a:t>VÝVOJ POLYMERNÍCH SYSTÉMŮ PRO POVRCHOVOU ÚPRAVU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ndara" panose="020E0502030303020204" pitchFamily="34" charset="0"/>
              </a:rPr>
              <a:t>VÝZNAMNĚ EXPONOVANÝCH PLOCH</a:t>
            </a:r>
            <a:endParaRPr lang="cs-CZ" dirty="0">
              <a:latin typeface="Candara" panose="020E0502030303020204" pitchFamily="34" charset="0"/>
            </a:endParaRPr>
          </a:p>
          <a:p>
            <a:endParaRPr lang="cs-CZ" dirty="0">
              <a:latin typeface="Candara" panose="020E0502030303020204" pitchFamily="34" charset="0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Candara" panose="020E0502030303020204" pitchFamily="34" charset="0"/>
              </a:rPr>
              <a:t>J. Opršal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</a:rPr>
              <a:t>, K. </a:t>
            </a:r>
            <a:r>
              <a:rPr lang="en-US" sz="3200" dirty="0" err="1" smtClean="0">
                <a:solidFill>
                  <a:srgbClr val="000000"/>
                </a:solidFill>
                <a:latin typeface="Candara" panose="020E0502030303020204" pitchFamily="34" charset="0"/>
              </a:rPr>
              <a:t>Zetková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</a:rPr>
              <a:t>	</a:t>
            </a:r>
          </a:p>
          <a:p>
            <a:pPr algn="ctr"/>
            <a:endParaRPr lang="cs-CZ" sz="2400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algn="ctr"/>
            <a:endParaRPr lang="cs-CZ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algn="ctr"/>
            <a:endParaRPr lang="cs-CZ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algn="ctr"/>
            <a:endParaRPr lang="cs-CZ" sz="2400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cs-CZ" sz="2400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Projekt „</a:t>
            </a:r>
            <a:r>
              <a:rPr lang="cs-CZ" sz="2400" b="1" dirty="0" err="1">
                <a:latin typeface="Candara" panose="020E0502030303020204" pitchFamily="34" charset="0"/>
                <a:ea typeface="Times New Roman" panose="02020603050405020304" pitchFamily="18" charset="0"/>
              </a:rPr>
              <a:t>CleanTouch</a:t>
            </a:r>
            <a:r>
              <a:rPr lang="cs-CZ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cs-CZ" sz="2400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“</a:t>
            </a:r>
          </a:p>
          <a:p>
            <a:pPr algn="ctr"/>
            <a:r>
              <a:rPr lang="cs-CZ" sz="2400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TA </a:t>
            </a:r>
            <a:r>
              <a:rPr lang="cs-CZ" sz="2400" dirty="0">
                <a:latin typeface="Candara" panose="020E0502030303020204" pitchFamily="34" charset="0"/>
                <a:ea typeface="Times New Roman" panose="02020603050405020304" pitchFamily="18" charset="0"/>
              </a:rPr>
              <a:t>ČR No. </a:t>
            </a:r>
            <a:r>
              <a:rPr lang="en-US" altLang="cs-CZ" sz="2400" dirty="0">
                <a:latin typeface="Candara" panose="020E0502030303020204" pitchFamily="34" charset="0"/>
                <a:cs typeface="Times New Roman" pitchFamily="18" charset="0"/>
              </a:rPr>
              <a:t>FW03010006</a:t>
            </a: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A4B5BEDC-7D1C-471C-AF16-3B35F8121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580" y="6281159"/>
            <a:ext cx="2130344" cy="57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8">
            <a:extLst>
              <a:ext uri="{FF2B5EF4-FFF2-40B4-BE49-F238E27FC236}">
                <a16:creationId xmlns:a16="http://schemas.microsoft.com/office/drawing/2014/main" xmlns="" id="{B8BE44AC-8B63-4F94-803C-EC1B44F09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31" y="6360262"/>
            <a:ext cx="6600686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err="1" smtClean="0">
                <a:latin typeface="Candara" panose="020E0502030303020204" pitchFamily="34" charset="0"/>
              </a:rPr>
              <a:t>Clean</a:t>
            </a:r>
            <a:r>
              <a:rPr lang="cs-CZ" altLang="cs-CZ" dirty="0" smtClean="0">
                <a:latin typeface="Candara" panose="020E0502030303020204" pitchFamily="34" charset="0"/>
              </a:rPr>
              <a:t> </a:t>
            </a:r>
            <a:r>
              <a:rPr lang="cs-CZ" altLang="cs-CZ" dirty="0" err="1" smtClean="0">
                <a:latin typeface="Candara" panose="020E0502030303020204" pitchFamily="34" charset="0"/>
              </a:rPr>
              <a:t>Touch</a:t>
            </a:r>
            <a:endParaRPr lang="en-US" altLang="cs-CZ" dirty="0">
              <a:latin typeface="Candara" panose="020E0502030303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94C9FCC0-EE0B-475E-96CD-1203E4D77BD0}"/>
              </a:ext>
            </a:extLst>
          </p:cNvPr>
          <p:cNvSpPr txBox="1"/>
          <p:nvPr/>
        </p:nvSpPr>
        <p:spPr>
          <a:xfrm>
            <a:off x="425054" y="6568586"/>
            <a:ext cx="1485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andara" panose="020E0502030303020204" pitchFamily="34" charset="0"/>
              </a:rPr>
              <a:t>15.11.2021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85" y="3364969"/>
            <a:ext cx="28575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699" y="5062516"/>
            <a:ext cx="2262671" cy="95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479" y="5318852"/>
            <a:ext cx="2852858" cy="70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Web Univerzity Tomáše Bati | front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394" y="2915489"/>
            <a:ext cx="2147027" cy="214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66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xmlns="" id="{77A590DD-56BB-4594-A6B4-E8A950DF8914}"/>
              </a:ext>
            </a:extLst>
          </p:cNvPr>
          <p:cNvGrpSpPr/>
          <p:nvPr/>
        </p:nvGrpSpPr>
        <p:grpSpPr>
          <a:xfrm>
            <a:off x="0" y="0"/>
            <a:ext cx="12192000" cy="6860373"/>
            <a:chOff x="0" y="0"/>
            <a:chExt cx="12192000" cy="6860373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xmlns="" id="{4D02323B-ED59-4347-9EBF-E1A3A3DD2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CCDC94CC-3655-4397-A914-123C7D026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7580" y="6281159"/>
              <a:ext cx="2130344" cy="57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8">
            <a:extLst>
              <a:ext uri="{FF2B5EF4-FFF2-40B4-BE49-F238E27FC236}">
                <a16:creationId xmlns:a16="http://schemas.microsoft.com/office/drawing/2014/main" xmlns="" id="{B8BE44AC-8B63-4F94-803C-EC1B44F09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31" y="6360262"/>
            <a:ext cx="6600686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err="1" smtClean="0">
                <a:latin typeface="Candara" panose="020E0502030303020204" pitchFamily="34" charset="0"/>
              </a:rPr>
              <a:t>Clean</a:t>
            </a:r>
            <a:r>
              <a:rPr lang="cs-CZ" altLang="cs-CZ" dirty="0" smtClean="0">
                <a:latin typeface="Candara" panose="020E0502030303020204" pitchFamily="34" charset="0"/>
              </a:rPr>
              <a:t> </a:t>
            </a:r>
            <a:r>
              <a:rPr lang="cs-CZ" altLang="cs-CZ" dirty="0" err="1" smtClean="0">
                <a:latin typeface="Candara" panose="020E0502030303020204" pitchFamily="34" charset="0"/>
              </a:rPr>
              <a:t>Touch</a:t>
            </a:r>
            <a:endParaRPr lang="en-US" altLang="cs-CZ" dirty="0">
              <a:latin typeface="Candara" panose="020E0502030303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94C9FCC0-EE0B-475E-96CD-1203E4D77BD0}"/>
              </a:ext>
            </a:extLst>
          </p:cNvPr>
          <p:cNvSpPr txBox="1"/>
          <p:nvPr/>
        </p:nvSpPr>
        <p:spPr>
          <a:xfrm>
            <a:off x="425054" y="6568586"/>
            <a:ext cx="1485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andara" panose="020E0502030303020204" pitchFamily="34" charset="0"/>
              </a:rPr>
              <a:t>15.11.2021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xmlns="" id="{C8D5CD39-CFD8-4CEE-AEBD-6CC9204F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6345238"/>
            <a:ext cx="143410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50000"/>
              </a:spcBef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3DD32C-F91D-428F-B718-3A476FDA752B}" type="slidenum">
              <a:rPr lang="cs-CZ" altLang="cs-CZ">
                <a:latin typeface="Candara" panose="020E0502030303020204" pitchFamily="34" charset="0"/>
              </a:rPr>
              <a:pPr/>
              <a:t>20</a:t>
            </a:fld>
            <a:endParaRPr lang="cs-CZ" altLang="cs-CZ" dirty="0">
              <a:latin typeface="Candara" panose="020E0502030303020204" pitchFamily="34" charset="0"/>
            </a:endParaRPr>
          </a:p>
        </p:txBody>
      </p:sp>
      <p:pic>
        <p:nvPicPr>
          <p:cNvPr id="14" name="Picture 2" descr="Web Univerzity Tomáše Bati | fronti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580" y="238964"/>
            <a:ext cx="2147027" cy="214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98EB4C32-2379-4F68-AA18-B4DC0148AF7E}"/>
              </a:ext>
            </a:extLst>
          </p:cNvPr>
          <p:cNvSpPr txBox="1"/>
          <p:nvPr/>
        </p:nvSpPr>
        <p:spPr>
          <a:xfrm>
            <a:off x="1029788" y="508508"/>
            <a:ext cx="107909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latin typeface="Candara" panose="020E0502030303020204" pitchFamily="34" charset="0"/>
                <a:ea typeface="Times New Roman" panose="02020603050405020304" pitchFamily="18" charset="0"/>
              </a:rPr>
              <a:t>Testování dle ISO 22196 - antibakteriální aktivita na </a:t>
            </a:r>
            <a:r>
              <a:rPr lang="cs-CZ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plastech – modifikace s bakteriofágy </a:t>
            </a:r>
            <a:endParaRPr lang="cs-CZ" b="1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endParaRPr lang="cs-CZ" b="1" dirty="0">
              <a:latin typeface="Candara" panose="020E0502030303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andara" panose="020E0502030303020204" pitchFamily="34" charset="0"/>
              </a:rPr>
              <a:t>bakteriofág </a:t>
            </a:r>
            <a:r>
              <a:rPr lang="az-Cyrl-AZ" dirty="0" smtClean="0">
                <a:latin typeface="Candara" panose="020E0502030303020204" pitchFamily="34" charset="0"/>
              </a:rPr>
              <a:t>ф </a:t>
            </a:r>
            <a:r>
              <a:rPr lang="cs-CZ" dirty="0">
                <a:latin typeface="Candara" panose="020E0502030303020204" pitchFamily="34" charset="0"/>
              </a:rPr>
              <a:t>X174 </a:t>
            </a:r>
            <a:r>
              <a:rPr lang="cs-CZ" dirty="0" smtClean="0">
                <a:latin typeface="Candara" panose="020E0502030303020204" pitchFamily="34" charset="0"/>
              </a:rPr>
              <a:t>- neobalený </a:t>
            </a:r>
            <a:r>
              <a:rPr lang="cs-CZ" dirty="0" err="1">
                <a:latin typeface="Candara" panose="020E0502030303020204" pitchFamily="34" charset="0"/>
              </a:rPr>
              <a:t>jednořetězcový</a:t>
            </a:r>
            <a:r>
              <a:rPr lang="cs-CZ" dirty="0">
                <a:latin typeface="Candara" panose="020E0502030303020204" pitchFamily="34" charset="0"/>
              </a:rPr>
              <a:t> DNA virus bakteriálního kmene </a:t>
            </a:r>
            <a:r>
              <a:rPr lang="cs-CZ" i="1" dirty="0">
                <a:latin typeface="Candara" panose="020E0502030303020204" pitchFamily="34" charset="0"/>
              </a:rPr>
              <a:t>E. </a:t>
            </a:r>
            <a:r>
              <a:rPr lang="cs-CZ" i="1" dirty="0" smtClean="0">
                <a:latin typeface="Candara" panose="020E0502030303020204" pitchFamily="34" charset="0"/>
              </a:rPr>
              <a:t>coli </a:t>
            </a:r>
          </a:p>
          <a:p>
            <a:pPr marL="742950" lvl="1" indent="-285750">
              <a:buFontTx/>
              <a:buChar char="-"/>
            </a:pPr>
            <a:r>
              <a:rPr lang="cs-CZ" dirty="0">
                <a:latin typeface="Candara" panose="020E0502030303020204" pitchFamily="34" charset="0"/>
              </a:rPr>
              <a:t>odolný </a:t>
            </a:r>
            <a:r>
              <a:rPr lang="cs-CZ" dirty="0" smtClean="0">
                <a:latin typeface="Candara" panose="020E0502030303020204" pitchFamily="34" charset="0"/>
              </a:rPr>
              <a:t>bakteriofág, vlastnostmi </a:t>
            </a:r>
            <a:r>
              <a:rPr lang="cs-CZ" dirty="0">
                <a:latin typeface="Candara" panose="020E0502030303020204" pitchFamily="34" charset="0"/>
              </a:rPr>
              <a:t>odpovídá </a:t>
            </a:r>
            <a:r>
              <a:rPr lang="cs-CZ" dirty="0" smtClean="0">
                <a:latin typeface="Candara" panose="020E0502030303020204" pitchFamily="34" charset="0"/>
              </a:rPr>
              <a:t>virům </a:t>
            </a:r>
            <a:r>
              <a:rPr lang="cs-CZ" dirty="0">
                <a:latin typeface="Candara" panose="020E0502030303020204" pitchFamily="34" charset="0"/>
              </a:rPr>
              <a:t>střevní chřipky, obrny a </a:t>
            </a:r>
            <a:r>
              <a:rPr lang="cs-CZ" dirty="0" err="1" smtClean="0">
                <a:latin typeface="Candara" panose="020E0502030303020204" pitchFamily="34" charset="0"/>
              </a:rPr>
              <a:t>norovirů</a:t>
            </a:r>
            <a:endParaRPr lang="cs-CZ" dirty="0" smtClean="0">
              <a:latin typeface="Candara" panose="020E0502030303020204" pitchFamily="34" charset="0"/>
            </a:endParaRPr>
          </a:p>
          <a:p>
            <a:pPr marL="742950" lvl="1" indent="-285750">
              <a:buFontTx/>
              <a:buChar char="-"/>
            </a:pPr>
            <a:endParaRPr lang="cs-CZ" i="1" dirty="0"/>
          </a:p>
          <a:p>
            <a:pPr marL="285750" indent="-285750">
              <a:buFontTx/>
              <a:buChar char="-"/>
            </a:pPr>
            <a:r>
              <a:rPr lang="cs-CZ" dirty="0">
                <a:latin typeface="Candara" panose="020E0502030303020204" pitchFamily="34" charset="0"/>
              </a:rPr>
              <a:t>bakteriofág </a:t>
            </a:r>
            <a:r>
              <a:rPr lang="az-Cyrl-AZ" dirty="0" smtClean="0">
                <a:latin typeface="Candara" panose="020E0502030303020204" pitchFamily="34" charset="0"/>
              </a:rPr>
              <a:t>ф</a:t>
            </a:r>
            <a:r>
              <a:rPr lang="cs-CZ" dirty="0" smtClean="0">
                <a:latin typeface="Candara" panose="020E0502030303020204" pitchFamily="34" charset="0"/>
              </a:rPr>
              <a:t>6 - obalený</a:t>
            </a:r>
            <a:r>
              <a:rPr lang="az-Cyrl-AZ" dirty="0" smtClean="0">
                <a:latin typeface="Candara" panose="020E0502030303020204" pitchFamily="34" charset="0"/>
              </a:rPr>
              <a:t>, </a:t>
            </a:r>
            <a:r>
              <a:rPr lang="cs-CZ" dirty="0">
                <a:latin typeface="Candara" panose="020E0502030303020204" pitchFamily="34" charset="0"/>
              </a:rPr>
              <a:t>který je využíván jako alternativa k virům typu </a:t>
            </a:r>
            <a:r>
              <a:rPr lang="cs-CZ" dirty="0" err="1">
                <a:latin typeface="Candara" panose="020E0502030303020204" pitchFamily="34" charset="0"/>
              </a:rPr>
              <a:t>Covid</a:t>
            </a:r>
            <a:r>
              <a:rPr lang="cs-CZ" dirty="0">
                <a:latin typeface="Candara" panose="020E0502030303020204" pitchFamily="34" charset="0"/>
              </a:rPr>
              <a:t>, chřipka, HIV a </a:t>
            </a:r>
            <a:r>
              <a:rPr lang="cs-CZ" dirty="0" err="1" smtClean="0">
                <a:latin typeface="Candara" panose="020E0502030303020204" pitchFamily="34" charset="0"/>
              </a:rPr>
              <a:t>ebola</a:t>
            </a:r>
            <a:endParaRPr lang="cs-CZ" dirty="0" smtClean="0">
              <a:latin typeface="Candara" panose="020E0502030303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andara" panose="020E0502030303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 smtClean="0">
              <a:latin typeface="Candara" panose="020E0502030303020204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726293"/>
              </p:ext>
            </p:extLst>
          </p:nvPr>
        </p:nvGraphicFramePr>
        <p:xfrm>
          <a:off x="3176587" y="2423954"/>
          <a:ext cx="5838825" cy="2775839"/>
        </p:xfrm>
        <a:graphic>
          <a:graphicData uri="http://schemas.openxmlformats.org/drawingml/2006/table">
            <a:tbl>
              <a:tblPr firstRow="1" firstCol="1" bandRow="1"/>
              <a:tblGrid>
                <a:gridCol w="846561"/>
                <a:gridCol w="846561"/>
                <a:gridCol w="846561"/>
                <a:gridCol w="593010"/>
                <a:gridCol w="761249"/>
                <a:gridCol w="761249"/>
                <a:gridCol w="591817"/>
                <a:gridCol w="591817"/>
              </a:tblGrid>
              <a:tr h="203835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Vzorek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ф X174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83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N(PFU/cm</a:t>
                      </a:r>
                      <a:r>
                        <a:rPr lang="cs-CZ" sz="1200" b="1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log N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(PFU/cm</a:t>
                      </a:r>
                      <a:r>
                        <a:rPr lang="cs-CZ" sz="1100" b="1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log N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3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PET </a:t>
                      </a:r>
                      <a:r>
                        <a:rPr lang="cs-CZ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cs-CZ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blank</a:t>
                      </a:r>
                      <a:r>
                        <a:rPr lang="cs-CZ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Ihned vytřepaný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8,9.10</a:t>
                      </a:r>
                      <a:r>
                        <a:rPr lang="cs-CZ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2,3.10</a:t>
                      </a:r>
                      <a:r>
                        <a:rPr lang="cs-CZ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Osvit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1,2.10</a:t>
                      </a:r>
                      <a:r>
                        <a:rPr lang="cs-CZ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0,9*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2,3.10</a:t>
                      </a:r>
                      <a:r>
                        <a:rPr lang="cs-CZ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2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Tma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9,8.10</a:t>
                      </a:r>
                      <a:r>
                        <a:rPr lang="cs-CZ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cs-CZ" sz="1200" baseline="-25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= 5,0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2,8.10</a:t>
                      </a:r>
                      <a:r>
                        <a:rPr lang="cs-CZ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cs-CZ" sz="1200" baseline="-25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= 4,5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FTC LAK + něco </a:t>
                      </a:r>
                      <a:r>
                        <a:rPr lang="cs-CZ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  <a:sym typeface="Wingdings" panose="05000000000000000000" pitchFamily="2" charset="2"/>
                        </a:rPr>
                        <a:t>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Osvit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3,8.10</a:t>
                      </a:r>
                      <a:r>
                        <a:rPr lang="cs-CZ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˂</a:t>
                      </a: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˂</a:t>
                      </a: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56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Tma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8,8.10</a:t>
                      </a:r>
                      <a:r>
                        <a:rPr lang="cs-CZ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4,9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˂</a:t>
                      </a: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˂</a:t>
                      </a: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FTC LAK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Osvit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9,4.10</a:t>
                      </a:r>
                      <a:r>
                        <a:rPr lang="cs-CZ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˂</a:t>
                      </a: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˂</a:t>
                      </a: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32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Tma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7,0.10</a:t>
                      </a:r>
                      <a:r>
                        <a:rPr lang="cs-CZ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4,9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9,4.10</a:t>
                      </a:r>
                      <a:r>
                        <a:rPr lang="cs-CZ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877317"/>
              </p:ext>
            </p:extLst>
          </p:nvPr>
        </p:nvGraphicFramePr>
        <p:xfrm>
          <a:off x="3171825" y="5312569"/>
          <a:ext cx="5848350" cy="863600"/>
        </p:xfrm>
        <a:graphic>
          <a:graphicData uri="http://schemas.openxmlformats.org/drawingml/2006/table">
            <a:tbl>
              <a:tblPr firstRow="1" firstCol="1" bandRow="1"/>
              <a:tblGrid>
                <a:gridCol w="2924175"/>
                <a:gridCol w="2924175"/>
              </a:tblGrid>
              <a:tr h="215900">
                <a:tc>
                  <a:txBody>
                    <a:bodyPr/>
                    <a:lstStyle/>
                    <a:p>
                      <a:r>
                        <a:rPr lang="cs-CZ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Účinnost </a:t>
                      </a:r>
                      <a:r>
                        <a:rPr lang="cs-CZ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cs-CZ" sz="1200" b="1" dirty="0" err="1">
                          <a:effectLst/>
                          <a:latin typeface="Times New Roman"/>
                          <a:ea typeface="Times New Roman"/>
                          <a:cs typeface="Courier New"/>
                        </a:rPr>
                        <a:t>ntivirálních</a:t>
                      </a:r>
                      <a:r>
                        <a:rPr lang="cs-CZ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vlastností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Hodnota antiv</a:t>
                      </a: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Courier New"/>
                        </a:rPr>
                        <a:t>irálního</a:t>
                      </a: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účinku R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Slabá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 &lt; R &lt; 2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Významná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2 ≤ R &lt; 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Silná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 ≥ 3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37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xmlns="" id="{77A590DD-56BB-4594-A6B4-E8A950DF8914}"/>
              </a:ext>
            </a:extLst>
          </p:cNvPr>
          <p:cNvGrpSpPr/>
          <p:nvPr/>
        </p:nvGrpSpPr>
        <p:grpSpPr>
          <a:xfrm>
            <a:off x="0" y="0"/>
            <a:ext cx="12192000" cy="6860373"/>
            <a:chOff x="0" y="0"/>
            <a:chExt cx="12192000" cy="6860373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xmlns="" id="{4D02323B-ED59-4347-9EBF-E1A3A3DD2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CCDC94CC-3655-4397-A914-123C7D026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7580" y="6281159"/>
              <a:ext cx="2130344" cy="57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8">
            <a:extLst>
              <a:ext uri="{FF2B5EF4-FFF2-40B4-BE49-F238E27FC236}">
                <a16:creationId xmlns:a16="http://schemas.microsoft.com/office/drawing/2014/main" xmlns="" id="{B8BE44AC-8B63-4F94-803C-EC1B44F09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31" y="6360262"/>
            <a:ext cx="6600686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err="1" smtClean="0">
                <a:latin typeface="Candara" panose="020E0502030303020204" pitchFamily="34" charset="0"/>
              </a:rPr>
              <a:t>Clean</a:t>
            </a:r>
            <a:r>
              <a:rPr lang="cs-CZ" altLang="cs-CZ" dirty="0" smtClean="0">
                <a:latin typeface="Candara" panose="020E0502030303020204" pitchFamily="34" charset="0"/>
              </a:rPr>
              <a:t> </a:t>
            </a:r>
            <a:r>
              <a:rPr lang="cs-CZ" altLang="cs-CZ" dirty="0" err="1" smtClean="0">
                <a:latin typeface="Candara" panose="020E0502030303020204" pitchFamily="34" charset="0"/>
              </a:rPr>
              <a:t>Touch</a:t>
            </a:r>
            <a:endParaRPr lang="en-US" altLang="cs-CZ" dirty="0">
              <a:latin typeface="Candara" panose="020E0502030303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94C9FCC0-EE0B-475E-96CD-1203E4D77BD0}"/>
              </a:ext>
            </a:extLst>
          </p:cNvPr>
          <p:cNvSpPr txBox="1"/>
          <p:nvPr/>
        </p:nvSpPr>
        <p:spPr>
          <a:xfrm>
            <a:off x="425054" y="6568586"/>
            <a:ext cx="1485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andara" panose="020E0502030303020204" pitchFamily="34" charset="0"/>
              </a:rPr>
              <a:t>15.11.2021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xmlns="" id="{C8D5CD39-CFD8-4CEE-AEBD-6CC9204F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6345238"/>
            <a:ext cx="143410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50000"/>
              </a:spcBef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3DD32C-F91D-428F-B718-3A476FDA752B}" type="slidenum">
              <a:rPr lang="cs-CZ" altLang="cs-CZ">
                <a:latin typeface="Candara" panose="020E0502030303020204" pitchFamily="34" charset="0"/>
              </a:rPr>
              <a:pPr/>
              <a:t>21</a:t>
            </a:fld>
            <a:endParaRPr lang="cs-CZ" altLang="cs-CZ" dirty="0">
              <a:latin typeface="Candara" panose="020E0502030303020204" pitchFamily="34" charset="0"/>
            </a:endParaRPr>
          </a:p>
        </p:txBody>
      </p:sp>
      <p:pic>
        <p:nvPicPr>
          <p:cNvPr id="14" name="Picture 2" descr="Web Univerzity Tomáše Bati | fronti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580" y="238964"/>
            <a:ext cx="2147027" cy="214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98EB4C32-2379-4F68-AA18-B4DC0148AF7E}"/>
              </a:ext>
            </a:extLst>
          </p:cNvPr>
          <p:cNvSpPr txBox="1"/>
          <p:nvPr/>
        </p:nvSpPr>
        <p:spPr>
          <a:xfrm>
            <a:off x="1029788" y="508508"/>
            <a:ext cx="107909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latin typeface="Candara" panose="020E0502030303020204" pitchFamily="34" charset="0"/>
                <a:ea typeface="Times New Roman" panose="02020603050405020304" pitchFamily="18" charset="0"/>
              </a:rPr>
              <a:t>Testování dle ISO 22196 - antibakteriální aktivita na </a:t>
            </a:r>
            <a:r>
              <a:rPr lang="cs-CZ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plastech – modifikace s bakteriofágy </a:t>
            </a:r>
            <a:endParaRPr lang="cs-CZ" b="1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endParaRPr lang="cs-CZ" b="1" dirty="0">
              <a:latin typeface="Candara" panose="020E0502030303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andara" panose="020E0502030303020204" pitchFamily="34" charset="0"/>
              </a:rPr>
              <a:t>bakteriofág </a:t>
            </a:r>
            <a:r>
              <a:rPr lang="az-Cyrl-AZ" dirty="0" smtClean="0">
                <a:latin typeface="Candara" panose="020E0502030303020204" pitchFamily="34" charset="0"/>
              </a:rPr>
              <a:t>ф </a:t>
            </a:r>
            <a:r>
              <a:rPr lang="cs-CZ" dirty="0">
                <a:latin typeface="Candara" panose="020E0502030303020204" pitchFamily="34" charset="0"/>
              </a:rPr>
              <a:t>X174 </a:t>
            </a:r>
            <a:r>
              <a:rPr lang="cs-CZ" dirty="0" smtClean="0">
                <a:latin typeface="Candara" panose="020E0502030303020204" pitchFamily="34" charset="0"/>
              </a:rPr>
              <a:t>- neobalený </a:t>
            </a:r>
            <a:r>
              <a:rPr lang="cs-CZ" dirty="0" err="1">
                <a:latin typeface="Candara" panose="020E0502030303020204" pitchFamily="34" charset="0"/>
              </a:rPr>
              <a:t>jednořetězcový</a:t>
            </a:r>
            <a:r>
              <a:rPr lang="cs-CZ" dirty="0">
                <a:latin typeface="Candara" panose="020E0502030303020204" pitchFamily="34" charset="0"/>
              </a:rPr>
              <a:t> DNA virus bakteriálního kmene </a:t>
            </a:r>
            <a:r>
              <a:rPr lang="cs-CZ" i="1" dirty="0">
                <a:latin typeface="Candara" panose="020E0502030303020204" pitchFamily="34" charset="0"/>
              </a:rPr>
              <a:t>E. </a:t>
            </a:r>
            <a:r>
              <a:rPr lang="cs-CZ" i="1" dirty="0" smtClean="0">
                <a:latin typeface="Candara" panose="020E0502030303020204" pitchFamily="34" charset="0"/>
              </a:rPr>
              <a:t>coli </a:t>
            </a:r>
          </a:p>
          <a:p>
            <a:pPr marL="742950" lvl="1" indent="-285750">
              <a:buFontTx/>
              <a:buChar char="-"/>
            </a:pPr>
            <a:r>
              <a:rPr lang="cs-CZ" dirty="0">
                <a:latin typeface="Candara" panose="020E0502030303020204" pitchFamily="34" charset="0"/>
              </a:rPr>
              <a:t>odolný </a:t>
            </a:r>
            <a:r>
              <a:rPr lang="cs-CZ" dirty="0" smtClean="0">
                <a:latin typeface="Candara" panose="020E0502030303020204" pitchFamily="34" charset="0"/>
              </a:rPr>
              <a:t>bakteriofág, vlastnostmi </a:t>
            </a:r>
            <a:r>
              <a:rPr lang="cs-CZ" dirty="0">
                <a:latin typeface="Candara" panose="020E0502030303020204" pitchFamily="34" charset="0"/>
              </a:rPr>
              <a:t>odpovídá </a:t>
            </a:r>
            <a:r>
              <a:rPr lang="cs-CZ" dirty="0" smtClean="0">
                <a:latin typeface="Candara" panose="020E0502030303020204" pitchFamily="34" charset="0"/>
              </a:rPr>
              <a:t>virům </a:t>
            </a:r>
            <a:r>
              <a:rPr lang="cs-CZ" dirty="0">
                <a:latin typeface="Candara" panose="020E0502030303020204" pitchFamily="34" charset="0"/>
              </a:rPr>
              <a:t>střevní chřipky, obrny a </a:t>
            </a:r>
            <a:r>
              <a:rPr lang="cs-CZ" dirty="0" err="1" smtClean="0">
                <a:latin typeface="Candara" panose="020E0502030303020204" pitchFamily="34" charset="0"/>
              </a:rPr>
              <a:t>norovirů</a:t>
            </a:r>
            <a:endParaRPr lang="cs-CZ" dirty="0" smtClean="0">
              <a:latin typeface="Candara" panose="020E0502030303020204" pitchFamily="34" charset="0"/>
            </a:endParaRPr>
          </a:p>
          <a:p>
            <a:pPr marL="742950" lvl="1" indent="-285750">
              <a:buFontTx/>
              <a:buChar char="-"/>
            </a:pPr>
            <a:endParaRPr lang="cs-CZ" i="1" dirty="0"/>
          </a:p>
          <a:p>
            <a:pPr marL="285750" indent="-285750">
              <a:buFontTx/>
              <a:buChar char="-"/>
            </a:pPr>
            <a:r>
              <a:rPr lang="cs-CZ" dirty="0">
                <a:latin typeface="Candara" panose="020E0502030303020204" pitchFamily="34" charset="0"/>
              </a:rPr>
              <a:t>bakteriofág </a:t>
            </a:r>
            <a:r>
              <a:rPr lang="az-Cyrl-AZ" dirty="0" smtClean="0">
                <a:latin typeface="Candara" panose="020E0502030303020204" pitchFamily="34" charset="0"/>
              </a:rPr>
              <a:t>ф</a:t>
            </a:r>
            <a:r>
              <a:rPr lang="cs-CZ" dirty="0" smtClean="0">
                <a:latin typeface="Candara" panose="020E0502030303020204" pitchFamily="34" charset="0"/>
              </a:rPr>
              <a:t>6 - obalený</a:t>
            </a:r>
            <a:r>
              <a:rPr lang="az-Cyrl-AZ" dirty="0" smtClean="0">
                <a:latin typeface="Candara" panose="020E0502030303020204" pitchFamily="34" charset="0"/>
              </a:rPr>
              <a:t>, </a:t>
            </a:r>
            <a:r>
              <a:rPr lang="cs-CZ" dirty="0">
                <a:latin typeface="Candara" panose="020E0502030303020204" pitchFamily="34" charset="0"/>
              </a:rPr>
              <a:t>který je využíván jako alternativa k virům typu </a:t>
            </a:r>
            <a:r>
              <a:rPr lang="cs-CZ" dirty="0" err="1">
                <a:latin typeface="Candara" panose="020E0502030303020204" pitchFamily="34" charset="0"/>
              </a:rPr>
              <a:t>Covid</a:t>
            </a:r>
            <a:r>
              <a:rPr lang="cs-CZ" dirty="0">
                <a:latin typeface="Candara" panose="020E0502030303020204" pitchFamily="34" charset="0"/>
              </a:rPr>
              <a:t>, chřipka, HIV a </a:t>
            </a:r>
            <a:r>
              <a:rPr lang="cs-CZ" dirty="0" err="1" smtClean="0">
                <a:latin typeface="Candara" panose="020E0502030303020204" pitchFamily="34" charset="0"/>
              </a:rPr>
              <a:t>ebola</a:t>
            </a:r>
            <a:endParaRPr lang="cs-CZ" dirty="0" smtClean="0">
              <a:latin typeface="Candara" panose="020E0502030303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andara" panose="020E0502030303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 smtClean="0">
              <a:latin typeface="Candara" panose="020E0502030303020204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255767"/>
              </p:ext>
            </p:extLst>
          </p:nvPr>
        </p:nvGraphicFramePr>
        <p:xfrm>
          <a:off x="3176587" y="2423954"/>
          <a:ext cx="5838825" cy="2775839"/>
        </p:xfrm>
        <a:graphic>
          <a:graphicData uri="http://schemas.openxmlformats.org/drawingml/2006/table">
            <a:tbl>
              <a:tblPr firstRow="1" firstCol="1" bandRow="1"/>
              <a:tblGrid>
                <a:gridCol w="846561"/>
                <a:gridCol w="846561"/>
                <a:gridCol w="846561"/>
                <a:gridCol w="593010"/>
                <a:gridCol w="761249"/>
                <a:gridCol w="761249"/>
                <a:gridCol w="591817"/>
                <a:gridCol w="591817"/>
              </a:tblGrid>
              <a:tr h="203835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Vzorek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ф X174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83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N(PFU/cm</a:t>
                      </a:r>
                      <a:r>
                        <a:rPr lang="cs-CZ" sz="1200" b="1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log N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(PFU/cm</a:t>
                      </a:r>
                      <a:r>
                        <a:rPr lang="cs-CZ" sz="1100" b="1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log N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3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PET </a:t>
                      </a:r>
                      <a:r>
                        <a:rPr lang="cs-CZ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cs-CZ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blank</a:t>
                      </a:r>
                      <a:r>
                        <a:rPr lang="cs-CZ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Ihned vytřepaný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8,9.10</a:t>
                      </a:r>
                      <a:r>
                        <a:rPr lang="cs-CZ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2,3.10</a:t>
                      </a:r>
                      <a:r>
                        <a:rPr lang="cs-CZ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Osvit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1,2.10</a:t>
                      </a:r>
                      <a:r>
                        <a:rPr lang="cs-CZ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0,9*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2,3.10</a:t>
                      </a:r>
                      <a:r>
                        <a:rPr lang="cs-CZ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2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Tma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9,8.10</a:t>
                      </a:r>
                      <a:r>
                        <a:rPr lang="cs-CZ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cs-CZ" sz="1200" baseline="-25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= 5,0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2,8.10</a:t>
                      </a:r>
                      <a:r>
                        <a:rPr lang="cs-CZ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cs-CZ" sz="1200" baseline="-25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= 4,5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FTC LAK + něco </a:t>
                      </a:r>
                      <a:r>
                        <a:rPr lang="cs-CZ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  <a:sym typeface="Wingdings" panose="05000000000000000000" pitchFamily="2" charset="2"/>
                        </a:rPr>
                        <a:t>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Osvit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3,8.10</a:t>
                      </a:r>
                      <a:r>
                        <a:rPr lang="cs-CZ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˂</a:t>
                      </a: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˂</a:t>
                      </a: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56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Tma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8,8.10</a:t>
                      </a:r>
                      <a:r>
                        <a:rPr lang="cs-CZ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4,9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˂</a:t>
                      </a: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˂</a:t>
                      </a: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FTC LAK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Osvit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9,4.10</a:t>
                      </a:r>
                      <a:r>
                        <a:rPr lang="cs-CZ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˂</a:t>
                      </a: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˂</a:t>
                      </a: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32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Tma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7,0.10</a:t>
                      </a:r>
                      <a:r>
                        <a:rPr lang="cs-CZ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4,9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9,4.10</a:t>
                      </a:r>
                      <a:r>
                        <a:rPr lang="cs-CZ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738289"/>
              </p:ext>
            </p:extLst>
          </p:nvPr>
        </p:nvGraphicFramePr>
        <p:xfrm>
          <a:off x="3171825" y="5312569"/>
          <a:ext cx="5848350" cy="863600"/>
        </p:xfrm>
        <a:graphic>
          <a:graphicData uri="http://schemas.openxmlformats.org/drawingml/2006/table">
            <a:tbl>
              <a:tblPr firstRow="1" firstCol="1" bandRow="1"/>
              <a:tblGrid>
                <a:gridCol w="2924175"/>
                <a:gridCol w="2924175"/>
              </a:tblGrid>
              <a:tr h="215900">
                <a:tc>
                  <a:txBody>
                    <a:bodyPr/>
                    <a:lstStyle/>
                    <a:p>
                      <a:r>
                        <a:rPr lang="cs-CZ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Účinnost </a:t>
                      </a:r>
                      <a:r>
                        <a:rPr lang="cs-CZ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cs-CZ" sz="1200" b="1" dirty="0" err="1">
                          <a:effectLst/>
                          <a:latin typeface="Times New Roman"/>
                          <a:ea typeface="Times New Roman"/>
                          <a:cs typeface="Courier New"/>
                        </a:rPr>
                        <a:t>ntivirálních</a:t>
                      </a:r>
                      <a:r>
                        <a:rPr lang="cs-CZ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vlastností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Hodnota antiv</a:t>
                      </a: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Courier New"/>
                        </a:rPr>
                        <a:t>irálního</a:t>
                      </a: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účinku R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Slabá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 &lt; R &lt; 2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Významná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2 ≤ R &lt; 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Silná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 ≥ 3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Ovál 14"/>
          <p:cNvSpPr/>
          <p:nvPr/>
        </p:nvSpPr>
        <p:spPr>
          <a:xfrm>
            <a:off x="5903650" y="5304567"/>
            <a:ext cx="1065321" cy="97659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ál 15"/>
          <p:cNvSpPr/>
          <p:nvPr/>
        </p:nvSpPr>
        <p:spPr>
          <a:xfrm>
            <a:off x="8211845" y="2610034"/>
            <a:ext cx="1020933" cy="269453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xmlns="" id="{77A590DD-56BB-4594-A6B4-E8A950DF8914}"/>
              </a:ext>
            </a:extLst>
          </p:cNvPr>
          <p:cNvGrpSpPr/>
          <p:nvPr/>
        </p:nvGrpSpPr>
        <p:grpSpPr>
          <a:xfrm>
            <a:off x="0" y="0"/>
            <a:ext cx="12192000" cy="6860373"/>
            <a:chOff x="0" y="0"/>
            <a:chExt cx="12192000" cy="6860373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xmlns="" id="{4D02323B-ED59-4347-9EBF-E1A3A3DD2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CCDC94CC-3655-4397-A914-123C7D026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7580" y="6281159"/>
              <a:ext cx="2130344" cy="57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8">
            <a:extLst>
              <a:ext uri="{FF2B5EF4-FFF2-40B4-BE49-F238E27FC236}">
                <a16:creationId xmlns:a16="http://schemas.microsoft.com/office/drawing/2014/main" xmlns="" id="{B8BE44AC-8B63-4F94-803C-EC1B44F09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31" y="6360262"/>
            <a:ext cx="6600686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err="1" smtClean="0">
                <a:latin typeface="Candara" panose="020E0502030303020204" pitchFamily="34" charset="0"/>
              </a:rPr>
              <a:t>Clean</a:t>
            </a:r>
            <a:r>
              <a:rPr lang="cs-CZ" altLang="cs-CZ" dirty="0" smtClean="0">
                <a:latin typeface="Candara" panose="020E0502030303020204" pitchFamily="34" charset="0"/>
              </a:rPr>
              <a:t> </a:t>
            </a:r>
            <a:r>
              <a:rPr lang="cs-CZ" altLang="cs-CZ" dirty="0" err="1" smtClean="0">
                <a:latin typeface="Candara" panose="020E0502030303020204" pitchFamily="34" charset="0"/>
              </a:rPr>
              <a:t>Touch</a:t>
            </a:r>
            <a:endParaRPr lang="en-US" altLang="cs-CZ" dirty="0">
              <a:latin typeface="Candara" panose="020E0502030303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94C9FCC0-EE0B-475E-96CD-1203E4D77BD0}"/>
              </a:ext>
            </a:extLst>
          </p:cNvPr>
          <p:cNvSpPr txBox="1"/>
          <p:nvPr/>
        </p:nvSpPr>
        <p:spPr>
          <a:xfrm>
            <a:off x="425054" y="6568586"/>
            <a:ext cx="1485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andara" panose="020E0502030303020204" pitchFamily="34" charset="0"/>
              </a:rPr>
              <a:t>15.11.2021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xmlns="" id="{C8D5CD39-CFD8-4CEE-AEBD-6CC9204F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6345238"/>
            <a:ext cx="143410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50000"/>
              </a:spcBef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3DD32C-F91D-428F-B718-3A476FDA752B}" type="slidenum">
              <a:rPr lang="cs-CZ" altLang="cs-CZ">
                <a:latin typeface="Candara" panose="020E0502030303020204" pitchFamily="34" charset="0"/>
              </a:rPr>
              <a:pPr/>
              <a:t>22</a:t>
            </a:fld>
            <a:endParaRPr lang="cs-CZ" altLang="cs-CZ" dirty="0">
              <a:latin typeface="Candara" panose="020E0502030303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40357" r="63063" b="45992"/>
          <a:stretch/>
        </p:blipFill>
        <p:spPr bwMode="auto">
          <a:xfrm>
            <a:off x="3610298" y="544365"/>
            <a:ext cx="8226582" cy="106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98EB4C32-2379-4F68-AA18-B4DC0148AF7E}"/>
              </a:ext>
            </a:extLst>
          </p:cNvPr>
          <p:cNvSpPr txBox="1"/>
          <p:nvPr/>
        </p:nvSpPr>
        <p:spPr>
          <a:xfrm>
            <a:off x="577010" y="936275"/>
            <a:ext cx="1079090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b="1" dirty="0" smtClean="0">
              <a:latin typeface="Candara" panose="020E0502030303020204" pitchFamily="34" charset="0"/>
            </a:endParaRPr>
          </a:p>
          <a:p>
            <a:endParaRPr lang="cs-CZ" b="1" dirty="0" smtClean="0">
              <a:latin typeface="Candara" panose="020E0502030303020204" pitchFamily="34" charset="0"/>
            </a:endParaRPr>
          </a:p>
          <a:p>
            <a:endParaRPr lang="cs-CZ" b="1" dirty="0">
              <a:latin typeface="Candara" panose="020E0502030303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b="1" dirty="0" smtClean="0">
                <a:latin typeface="Candara" panose="020E0502030303020204" pitchFamily="34" charset="0"/>
              </a:rPr>
              <a:t>Displeje </a:t>
            </a:r>
            <a:r>
              <a:rPr lang="cs-CZ" b="1" dirty="0">
                <a:latin typeface="Candara" panose="020E0502030303020204" pitchFamily="34" charset="0"/>
              </a:rPr>
              <a:t>s dotykovými panely jsou na veřejných místech stále </a:t>
            </a:r>
            <a:r>
              <a:rPr lang="cs-CZ" b="1" dirty="0" smtClean="0">
                <a:latin typeface="Candara" panose="020E0502030303020204" pitchFamily="34" charset="0"/>
              </a:rPr>
              <a:t>oblíbenější</a:t>
            </a:r>
          </a:p>
          <a:p>
            <a:pPr marL="285750" indent="-285750">
              <a:buFontTx/>
              <a:buChar char="-"/>
            </a:pPr>
            <a:endParaRPr lang="cs-CZ" b="1" dirty="0">
              <a:latin typeface="Candara" panose="020E0502030303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b="1" dirty="0" smtClean="0">
                <a:latin typeface="Candara" panose="020E0502030303020204" pitchFamily="34" charset="0"/>
              </a:rPr>
              <a:t>Zvýšené riziko přenosu patogenních organismů</a:t>
            </a:r>
          </a:p>
          <a:p>
            <a:pPr marL="285750" indent="-285750">
              <a:buFontTx/>
              <a:buChar char="-"/>
            </a:pPr>
            <a:endParaRPr lang="cs-CZ" b="1" dirty="0">
              <a:latin typeface="Candara" panose="020E0502030303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b="1" dirty="0" smtClean="0">
                <a:latin typeface="Candara" panose="020E0502030303020204" pitchFamily="34" charset="0"/>
              </a:rPr>
              <a:t>Přicházíme s unikátním </a:t>
            </a:r>
            <a:r>
              <a:rPr lang="cs-CZ" b="1" dirty="0" err="1" smtClean="0">
                <a:latin typeface="Candara" panose="020E0502030303020204" pitchFamily="34" charset="0"/>
              </a:rPr>
              <a:t>eco</a:t>
            </a:r>
            <a:r>
              <a:rPr lang="cs-CZ" b="1" dirty="0" smtClean="0">
                <a:latin typeface="Candara" panose="020E0502030303020204" pitchFamily="34" charset="0"/>
              </a:rPr>
              <a:t> </a:t>
            </a:r>
            <a:r>
              <a:rPr lang="cs-CZ" b="1" dirty="0" err="1" smtClean="0">
                <a:latin typeface="Candara" panose="020E0502030303020204" pitchFamily="34" charset="0"/>
              </a:rPr>
              <a:t>frendly</a:t>
            </a:r>
            <a:r>
              <a:rPr lang="cs-CZ" b="1" dirty="0" smtClean="0">
                <a:latin typeface="Candara" panose="020E0502030303020204" pitchFamily="34" charset="0"/>
              </a:rPr>
              <a:t> řešením </a:t>
            </a:r>
            <a:r>
              <a:rPr lang="cs-CZ" b="1" i="1" dirty="0" smtClean="0">
                <a:latin typeface="Candara" panose="020E0502030303020204" pitchFamily="34" charset="0"/>
              </a:rPr>
              <a:t>up-to-</a:t>
            </a:r>
            <a:r>
              <a:rPr lang="cs-CZ" b="1" i="1" dirty="0" err="1" smtClean="0">
                <a:latin typeface="Candara" panose="020E0502030303020204" pitchFamily="34" charset="0"/>
              </a:rPr>
              <a:t>date</a:t>
            </a:r>
            <a:r>
              <a:rPr lang="cs-CZ" b="1" dirty="0" smtClean="0">
                <a:latin typeface="Candara" panose="020E0502030303020204" pitchFamily="34" charset="0"/>
              </a:rPr>
              <a:t> problému</a:t>
            </a:r>
          </a:p>
          <a:p>
            <a:pPr marL="285750" indent="-285750">
              <a:buFontTx/>
              <a:buChar char="-"/>
            </a:pPr>
            <a:endParaRPr lang="cs-CZ" b="1" dirty="0">
              <a:latin typeface="Candara" panose="020E0502030303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b="1" dirty="0">
                <a:latin typeface="Candara" panose="020E0502030303020204" pitchFamily="34" charset="0"/>
              </a:rPr>
              <a:t>Neovlivňuje funkčnost dotykového </a:t>
            </a:r>
            <a:r>
              <a:rPr lang="cs-CZ" b="1" dirty="0" smtClean="0">
                <a:latin typeface="Candara" panose="020E0502030303020204" pitchFamily="34" charset="0"/>
              </a:rPr>
              <a:t>ovládání</a:t>
            </a:r>
            <a:br>
              <a:rPr lang="cs-CZ" b="1" dirty="0" smtClean="0">
                <a:latin typeface="Candara" panose="020E0502030303020204" pitchFamily="34" charset="0"/>
              </a:rPr>
            </a:br>
            <a:endParaRPr lang="cs-CZ" b="1" dirty="0">
              <a:latin typeface="Candara" panose="020E0502030303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b="1" dirty="0" smtClean="0">
                <a:latin typeface="Candara" panose="020E0502030303020204" pitchFamily="34" charset="0"/>
              </a:rPr>
              <a:t>Lak je transparentní, </a:t>
            </a:r>
            <a:r>
              <a:rPr lang="cs-CZ" b="1" dirty="0" err="1" smtClean="0">
                <a:latin typeface="Candara" panose="020E0502030303020204" pitchFamily="34" charset="0"/>
              </a:rPr>
              <a:t>jednokomponentní</a:t>
            </a:r>
            <a:r>
              <a:rPr lang="cs-CZ" b="1" dirty="0" smtClean="0">
                <a:latin typeface="Candara" panose="020E0502030303020204" pitchFamily="34" charset="0"/>
              </a:rPr>
              <a:t>, vodou ředitelný, s dobrou chemickou odolností  a tvrdostí</a:t>
            </a:r>
          </a:p>
          <a:p>
            <a:pPr marL="285750" indent="-285750">
              <a:buFontTx/>
              <a:buChar char="-"/>
            </a:pPr>
            <a:endParaRPr lang="cs-CZ" b="1" dirty="0">
              <a:latin typeface="Candara" panose="020E0502030303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b="1" dirty="0" err="1" smtClean="0">
                <a:latin typeface="Candara" panose="020E0502030303020204" pitchFamily="34" charset="0"/>
              </a:rPr>
              <a:t>Self-cleaning</a:t>
            </a:r>
            <a:r>
              <a:rPr lang="cs-CZ" b="1" dirty="0" smtClean="0">
                <a:latin typeface="Candara" panose="020E0502030303020204" pitchFamily="34" charset="0"/>
              </a:rPr>
              <a:t> efekt je aktivován jak denním, tak i umělým světlem</a:t>
            </a:r>
          </a:p>
          <a:p>
            <a:pPr marL="285750" indent="-285750">
              <a:buFontTx/>
              <a:buChar char="-"/>
            </a:pPr>
            <a:endParaRPr lang="cs-CZ" b="1" dirty="0">
              <a:latin typeface="Candara" panose="020E0502030303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b="1" dirty="0" smtClean="0">
                <a:latin typeface="Candara" panose="020E0502030303020204" pitchFamily="34" charset="0"/>
              </a:rPr>
              <a:t>Laboratorně prokázáno, že ničí nejen bakterie, ale i viry</a:t>
            </a:r>
          </a:p>
          <a:p>
            <a:pPr marL="285750" indent="-285750">
              <a:buFontTx/>
              <a:buChar char="-"/>
            </a:pPr>
            <a:endParaRPr lang="cs-CZ" b="1" dirty="0">
              <a:latin typeface="Candara" panose="020E0502030303020204" pitchFamily="34" charset="0"/>
            </a:endParaRPr>
          </a:p>
          <a:p>
            <a:pPr marL="285750" indent="-285750">
              <a:buFontTx/>
              <a:buChar char="-"/>
            </a:pPr>
            <a:endParaRPr lang="cs-CZ" b="1" dirty="0">
              <a:latin typeface="Candara" panose="020E0502030303020204" pitchFamily="34" charset="0"/>
            </a:endParaRPr>
          </a:p>
          <a:p>
            <a:pPr marL="285750" indent="-285750">
              <a:buFontTx/>
              <a:buChar char="-"/>
            </a:pPr>
            <a:endParaRPr lang="cs-CZ" b="1" dirty="0" smtClean="0">
              <a:latin typeface="Candara" panose="020E0502030303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 smtClean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4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B03376D9-E252-4CF3-A742-61BE1EF55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29">
            <a:extLst>
              <a:ext uri="{FF2B5EF4-FFF2-40B4-BE49-F238E27FC236}">
                <a16:creationId xmlns:a16="http://schemas.microsoft.com/office/drawing/2014/main" xmlns="" id="{C8D5CD39-CFD8-4CEE-AEBD-6CC9204F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6345238"/>
            <a:ext cx="143410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50000"/>
              </a:spcBef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3DD32C-F91D-428F-B718-3A476FDA752B}" type="slidenum">
              <a:rPr lang="cs-CZ" altLang="cs-CZ">
                <a:latin typeface="Candara" panose="020E0502030303020204" pitchFamily="34" charset="0"/>
              </a:rPr>
              <a:pPr/>
              <a:t>23</a:t>
            </a:fld>
            <a:endParaRPr lang="cs-CZ" altLang="cs-CZ" dirty="0">
              <a:latin typeface="Candara" panose="020E050203030302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A4B5BEDC-7D1C-471C-AF16-3B35F8121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580" y="6281159"/>
            <a:ext cx="2130344" cy="57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8">
            <a:extLst>
              <a:ext uri="{FF2B5EF4-FFF2-40B4-BE49-F238E27FC236}">
                <a16:creationId xmlns:a16="http://schemas.microsoft.com/office/drawing/2014/main" xmlns="" id="{B8BE44AC-8B63-4F94-803C-EC1B44F09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31" y="6360262"/>
            <a:ext cx="6600686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err="1" smtClean="0">
                <a:latin typeface="Candara" panose="020E0502030303020204" pitchFamily="34" charset="0"/>
              </a:rPr>
              <a:t>Clean</a:t>
            </a:r>
            <a:r>
              <a:rPr lang="cs-CZ" altLang="cs-CZ" dirty="0" smtClean="0">
                <a:latin typeface="Candara" panose="020E0502030303020204" pitchFamily="34" charset="0"/>
              </a:rPr>
              <a:t> </a:t>
            </a:r>
            <a:r>
              <a:rPr lang="cs-CZ" altLang="cs-CZ" dirty="0" err="1" smtClean="0">
                <a:latin typeface="Candara" panose="020E0502030303020204" pitchFamily="34" charset="0"/>
              </a:rPr>
              <a:t>Touch</a:t>
            </a:r>
            <a:endParaRPr lang="en-US" altLang="cs-CZ" dirty="0">
              <a:latin typeface="Candara" panose="020E0502030303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94C9FCC0-EE0B-475E-96CD-1203E4D77BD0}"/>
              </a:ext>
            </a:extLst>
          </p:cNvPr>
          <p:cNvSpPr txBox="1"/>
          <p:nvPr/>
        </p:nvSpPr>
        <p:spPr>
          <a:xfrm>
            <a:off x="425054" y="6568586"/>
            <a:ext cx="1485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andara" panose="020E0502030303020204" pitchFamily="34" charset="0"/>
              </a:rPr>
              <a:t>15.11.2021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85" y="2890836"/>
            <a:ext cx="28575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40" y="5107490"/>
            <a:ext cx="2262671" cy="95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97" y="5241924"/>
            <a:ext cx="2852858" cy="70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Web Univerzity Tomáše Bati | front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117" y="1899828"/>
            <a:ext cx="3046319" cy="304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A4B5BEDC-7D1C-471C-AF16-3B35F8121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694" y="583176"/>
            <a:ext cx="4842612" cy="131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482289" y="3244334"/>
            <a:ext cx="3227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TA ČR No. </a:t>
            </a:r>
            <a:r>
              <a:rPr lang="en-US" altLang="cs-CZ" sz="2400" b="1" dirty="0">
                <a:latin typeface="Candara" panose="020E0502030303020204" pitchFamily="34" charset="0"/>
                <a:cs typeface="Times New Roman" pitchFamily="18" charset="0"/>
              </a:rPr>
              <a:t>FW03010006</a:t>
            </a:r>
            <a:endParaRPr lang="en-US" sz="24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9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xmlns="" id="{77A590DD-56BB-4594-A6B4-E8A950DF8914}"/>
              </a:ext>
            </a:extLst>
          </p:cNvPr>
          <p:cNvGrpSpPr/>
          <p:nvPr/>
        </p:nvGrpSpPr>
        <p:grpSpPr>
          <a:xfrm>
            <a:off x="0" y="0"/>
            <a:ext cx="12192000" cy="6860373"/>
            <a:chOff x="0" y="0"/>
            <a:chExt cx="12192000" cy="6860373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xmlns="" id="{4D02323B-ED59-4347-9EBF-E1A3A3DD2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CCDC94CC-3655-4397-A914-123C7D026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7580" y="6281159"/>
              <a:ext cx="2130344" cy="57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8">
            <a:extLst>
              <a:ext uri="{FF2B5EF4-FFF2-40B4-BE49-F238E27FC236}">
                <a16:creationId xmlns:a16="http://schemas.microsoft.com/office/drawing/2014/main" xmlns="" id="{B8BE44AC-8B63-4F94-803C-EC1B44F09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31" y="6360262"/>
            <a:ext cx="6600686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err="1" smtClean="0">
                <a:latin typeface="Candara" panose="020E0502030303020204" pitchFamily="34" charset="0"/>
              </a:rPr>
              <a:t>Clean</a:t>
            </a:r>
            <a:r>
              <a:rPr lang="cs-CZ" altLang="cs-CZ" dirty="0" smtClean="0">
                <a:latin typeface="Candara" panose="020E0502030303020204" pitchFamily="34" charset="0"/>
              </a:rPr>
              <a:t> </a:t>
            </a:r>
            <a:r>
              <a:rPr lang="cs-CZ" altLang="cs-CZ" dirty="0" err="1" smtClean="0">
                <a:latin typeface="Candara" panose="020E0502030303020204" pitchFamily="34" charset="0"/>
              </a:rPr>
              <a:t>Touch</a:t>
            </a:r>
            <a:endParaRPr lang="en-US" altLang="cs-CZ" dirty="0">
              <a:latin typeface="Candara" panose="020E0502030303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94C9FCC0-EE0B-475E-96CD-1203E4D77BD0}"/>
              </a:ext>
            </a:extLst>
          </p:cNvPr>
          <p:cNvSpPr txBox="1"/>
          <p:nvPr/>
        </p:nvSpPr>
        <p:spPr>
          <a:xfrm>
            <a:off x="425054" y="6568586"/>
            <a:ext cx="1485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andara" panose="020E0502030303020204" pitchFamily="34" charset="0"/>
              </a:rPr>
              <a:t>15.11.2021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xmlns="" id="{C8D5CD39-CFD8-4CEE-AEBD-6CC9204F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6345238"/>
            <a:ext cx="143410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50000"/>
              </a:spcBef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3DD32C-F91D-428F-B718-3A476FDA752B}" type="slidenum">
              <a:rPr lang="cs-CZ" altLang="cs-CZ">
                <a:latin typeface="Candara" panose="020E0502030303020204" pitchFamily="34" charset="0"/>
              </a:rPr>
              <a:pPr/>
              <a:t>3</a:t>
            </a:fld>
            <a:endParaRPr lang="cs-CZ" altLang="cs-CZ" dirty="0">
              <a:latin typeface="Candara" panose="020E0502030303020204" pitchFamily="34" charset="0"/>
            </a:endParaRPr>
          </a:p>
        </p:txBody>
      </p:sp>
      <p:pic>
        <p:nvPicPr>
          <p:cNvPr id="2050" name="Picture 2" descr="https://upload.wikimedia.org/wikipedia/commons/8/82/SARS-CoV-2_without_backgrou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4" y="65837"/>
            <a:ext cx="6253849" cy="627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67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xmlns="" id="{77A590DD-56BB-4594-A6B4-E8A950DF8914}"/>
              </a:ext>
            </a:extLst>
          </p:cNvPr>
          <p:cNvGrpSpPr/>
          <p:nvPr/>
        </p:nvGrpSpPr>
        <p:grpSpPr>
          <a:xfrm>
            <a:off x="0" y="0"/>
            <a:ext cx="12192000" cy="6860373"/>
            <a:chOff x="0" y="0"/>
            <a:chExt cx="12192000" cy="6860373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xmlns="" id="{4D02323B-ED59-4347-9EBF-E1A3A3DD2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CCDC94CC-3655-4397-A914-123C7D026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7580" y="6281159"/>
              <a:ext cx="2130344" cy="57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8">
            <a:extLst>
              <a:ext uri="{FF2B5EF4-FFF2-40B4-BE49-F238E27FC236}">
                <a16:creationId xmlns:a16="http://schemas.microsoft.com/office/drawing/2014/main" xmlns="" id="{B8BE44AC-8B63-4F94-803C-EC1B44F09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31" y="6360262"/>
            <a:ext cx="6600686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err="1" smtClean="0">
                <a:latin typeface="Candara" panose="020E0502030303020204" pitchFamily="34" charset="0"/>
              </a:rPr>
              <a:t>Clean</a:t>
            </a:r>
            <a:r>
              <a:rPr lang="cs-CZ" altLang="cs-CZ" dirty="0" smtClean="0">
                <a:latin typeface="Candara" panose="020E0502030303020204" pitchFamily="34" charset="0"/>
              </a:rPr>
              <a:t> </a:t>
            </a:r>
            <a:r>
              <a:rPr lang="cs-CZ" altLang="cs-CZ" dirty="0" err="1" smtClean="0">
                <a:latin typeface="Candara" panose="020E0502030303020204" pitchFamily="34" charset="0"/>
              </a:rPr>
              <a:t>Touch</a:t>
            </a:r>
            <a:endParaRPr lang="en-US" altLang="cs-CZ" dirty="0">
              <a:latin typeface="Candara" panose="020E0502030303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94C9FCC0-EE0B-475E-96CD-1203E4D77BD0}"/>
              </a:ext>
            </a:extLst>
          </p:cNvPr>
          <p:cNvSpPr txBox="1"/>
          <p:nvPr/>
        </p:nvSpPr>
        <p:spPr>
          <a:xfrm>
            <a:off x="425054" y="6568586"/>
            <a:ext cx="1485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andara" panose="020E0502030303020204" pitchFamily="34" charset="0"/>
              </a:rPr>
              <a:t>15.11.2021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xmlns="" id="{C8D5CD39-CFD8-4CEE-AEBD-6CC9204F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6345238"/>
            <a:ext cx="143410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50000"/>
              </a:spcBef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3DD32C-F91D-428F-B718-3A476FDA752B}" type="slidenum">
              <a:rPr lang="cs-CZ" altLang="cs-CZ">
                <a:latin typeface="Candara" panose="020E0502030303020204" pitchFamily="34" charset="0"/>
              </a:rPr>
              <a:pPr/>
              <a:t>4</a:t>
            </a:fld>
            <a:endParaRPr lang="cs-CZ" altLang="cs-CZ" dirty="0">
              <a:latin typeface="Candara" panose="020E0502030303020204" pitchFamily="34" charset="0"/>
            </a:endParaRPr>
          </a:p>
        </p:txBody>
      </p:sp>
      <p:pic>
        <p:nvPicPr>
          <p:cNvPr id="2050" name="Picture 2" descr="https://upload.wikimedia.org/wikipedia/commons/8/82/SARS-CoV-2_without_backgrou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4" y="65837"/>
            <a:ext cx="6253849" cy="627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98EB4C32-2379-4F68-AA18-B4DC0148AF7E}"/>
              </a:ext>
            </a:extLst>
          </p:cNvPr>
          <p:cNvSpPr txBox="1"/>
          <p:nvPr/>
        </p:nvSpPr>
        <p:spPr>
          <a:xfrm>
            <a:off x="1029789" y="508508"/>
            <a:ext cx="517098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Prosinec 2019 – SARS-CoV-2</a:t>
            </a:r>
          </a:p>
          <a:p>
            <a:endParaRPr lang="cs-CZ" sz="2400" b="1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sz="2400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známý lidský </a:t>
            </a:r>
            <a:r>
              <a:rPr lang="cs-CZ" sz="2400" dirty="0" err="1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koronavirus</a:t>
            </a:r>
            <a:r>
              <a:rPr lang="cs-CZ" sz="2400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</a:p>
          <a:p>
            <a:pPr marL="285750" indent="-285750">
              <a:buFontTx/>
              <a:buChar char="-"/>
            </a:pPr>
            <a:r>
              <a:rPr lang="cs-CZ" sz="2400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Počátek roku 2020 - masové rozšíření </a:t>
            </a:r>
            <a:r>
              <a:rPr lang="cs-CZ" sz="2400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všechny obydlené kontinenty </a:t>
            </a:r>
            <a:endParaRPr lang="cs-CZ" sz="2400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sz="2400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cs-CZ" sz="2400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března </a:t>
            </a:r>
            <a:r>
              <a:rPr lang="cs-CZ" sz="2400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označen </a:t>
            </a:r>
            <a:r>
              <a:rPr lang="cs-CZ" sz="2400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 </a:t>
            </a:r>
            <a:r>
              <a:rPr lang="cs-CZ" sz="2400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pandemii</a:t>
            </a:r>
          </a:p>
          <a:p>
            <a:pPr marL="285750" indent="-285750">
              <a:buFontTx/>
              <a:buChar char="-"/>
            </a:pPr>
            <a:endParaRPr lang="cs-CZ" sz="2400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sz="2400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400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400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xmlns="" id="{B8BE44AC-8B63-4F94-803C-EC1B44F09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856" y="6360205"/>
            <a:ext cx="3777519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i="1" dirty="0" smtClean="0"/>
              <a:t>*John </a:t>
            </a:r>
            <a:r>
              <a:rPr lang="cs-CZ" i="1" dirty="0" err="1"/>
              <a:t>Wiley</a:t>
            </a:r>
            <a:r>
              <a:rPr lang="cs-CZ" i="1" dirty="0"/>
              <a:t> &amp; </a:t>
            </a:r>
            <a:r>
              <a:rPr lang="cs-CZ" i="1" dirty="0" err="1"/>
              <a:t>Sons</a:t>
            </a:r>
            <a:r>
              <a:rPr lang="cs-CZ" i="1" dirty="0"/>
              <a:t>, Inc., 2021-04-26 [cit. 2021-05-11]. </a:t>
            </a:r>
            <a:r>
              <a:rPr lang="cs-CZ" i="1" dirty="0" smtClean="0"/>
              <a:t>Dostupné </a:t>
            </a:r>
            <a:r>
              <a:rPr lang="cs-CZ" i="1" dirty="0"/>
              <a:t>online. ISSN 1096-0031. DOI 10.1111/cla.12454</a:t>
            </a:r>
            <a:endParaRPr lang="en-US" altLang="cs-CZ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26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xmlns="" id="{77A590DD-56BB-4594-A6B4-E8A950DF8914}"/>
              </a:ext>
            </a:extLst>
          </p:cNvPr>
          <p:cNvGrpSpPr/>
          <p:nvPr/>
        </p:nvGrpSpPr>
        <p:grpSpPr>
          <a:xfrm>
            <a:off x="0" y="0"/>
            <a:ext cx="12192000" cy="6860373"/>
            <a:chOff x="0" y="0"/>
            <a:chExt cx="12192000" cy="6860373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xmlns="" id="{4D02323B-ED59-4347-9EBF-E1A3A3DD2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CCDC94CC-3655-4397-A914-123C7D026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7580" y="6281159"/>
              <a:ext cx="2130344" cy="57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8">
            <a:extLst>
              <a:ext uri="{FF2B5EF4-FFF2-40B4-BE49-F238E27FC236}">
                <a16:creationId xmlns:a16="http://schemas.microsoft.com/office/drawing/2014/main" xmlns="" id="{B8BE44AC-8B63-4F94-803C-EC1B44F09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31" y="6360262"/>
            <a:ext cx="6600686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err="1" smtClean="0">
                <a:latin typeface="Candara" panose="020E0502030303020204" pitchFamily="34" charset="0"/>
              </a:rPr>
              <a:t>Clean</a:t>
            </a:r>
            <a:r>
              <a:rPr lang="cs-CZ" altLang="cs-CZ" dirty="0" smtClean="0">
                <a:latin typeface="Candara" panose="020E0502030303020204" pitchFamily="34" charset="0"/>
              </a:rPr>
              <a:t> </a:t>
            </a:r>
            <a:r>
              <a:rPr lang="cs-CZ" altLang="cs-CZ" dirty="0" err="1" smtClean="0">
                <a:latin typeface="Candara" panose="020E0502030303020204" pitchFamily="34" charset="0"/>
              </a:rPr>
              <a:t>Touch</a:t>
            </a:r>
            <a:endParaRPr lang="en-US" altLang="cs-CZ" dirty="0">
              <a:latin typeface="Candara" panose="020E0502030303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94C9FCC0-EE0B-475E-96CD-1203E4D77BD0}"/>
              </a:ext>
            </a:extLst>
          </p:cNvPr>
          <p:cNvSpPr txBox="1"/>
          <p:nvPr/>
        </p:nvSpPr>
        <p:spPr>
          <a:xfrm>
            <a:off x="425054" y="6568586"/>
            <a:ext cx="1485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andara" panose="020E0502030303020204" pitchFamily="34" charset="0"/>
              </a:rPr>
              <a:t>15.11.2021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xmlns="" id="{C8D5CD39-CFD8-4CEE-AEBD-6CC9204F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6345238"/>
            <a:ext cx="143410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50000"/>
              </a:spcBef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3DD32C-F91D-428F-B718-3A476FDA752B}" type="slidenum">
              <a:rPr lang="cs-CZ" altLang="cs-CZ">
                <a:latin typeface="Candara" panose="020E0502030303020204" pitchFamily="34" charset="0"/>
              </a:rPr>
              <a:pPr/>
              <a:t>5</a:t>
            </a:fld>
            <a:endParaRPr lang="cs-CZ" altLang="cs-CZ" dirty="0">
              <a:latin typeface="Candara" panose="020E0502030303020204" pitchFamily="34" charset="0"/>
            </a:endParaRPr>
          </a:p>
        </p:txBody>
      </p:sp>
      <p:pic>
        <p:nvPicPr>
          <p:cNvPr id="2050" name="Picture 2" descr="https://upload.wikimedia.org/wikipedia/commons/8/82/SARS-CoV-2_without_backgrou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4" y="65837"/>
            <a:ext cx="6253849" cy="627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98EB4C32-2379-4F68-AA18-B4DC0148AF7E}"/>
              </a:ext>
            </a:extLst>
          </p:cNvPr>
          <p:cNvSpPr txBox="1"/>
          <p:nvPr/>
        </p:nvSpPr>
        <p:spPr>
          <a:xfrm>
            <a:off x="1029789" y="508508"/>
            <a:ext cx="517098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Prosinec 2019 – SARS-CoV-2</a:t>
            </a:r>
          </a:p>
          <a:p>
            <a:endParaRPr lang="cs-CZ" b="1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známý </a:t>
            </a:r>
            <a:r>
              <a:rPr lang="cs-CZ" dirty="0" err="1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koronavirus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začátek 2020 masové rozšíření 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všechny obydlené kontinenty </a:t>
            </a:r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března 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označen 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 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pandemii</a:t>
            </a:r>
          </a:p>
          <a:p>
            <a:pPr marL="285750" indent="-285750">
              <a:buFontTx/>
              <a:buChar char="-"/>
            </a:pPr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xmlns="" id="{B8BE44AC-8B63-4F94-803C-EC1B44F09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856" y="6360205"/>
            <a:ext cx="3777519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i="1" dirty="0" smtClean="0"/>
              <a:t>*John </a:t>
            </a:r>
            <a:r>
              <a:rPr lang="cs-CZ" i="1" dirty="0" err="1"/>
              <a:t>Wiley</a:t>
            </a:r>
            <a:r>
              <a:rPr lang="cs-CZ" i="1" dirty="0"/>
              <a:t> &amp; </a:t>
            </a:r>
            <a:r>
              <a:rPr lang="cs-CZ" i="1" dirty="0" err="1"/>
              <a:t>Sons</a:t>
            </a:r>
            <a:r>
              <a:rPr lang="cs-CZ" i="1" dirty="0"/>
              <a:t>, Inc., 2021-04-26 [cit. 2021-05-11]. </a:t>
            </a:r>
            <a:r>
              <a:rPr lang="cs-CZ" i="1" dirty="0" smtClean="0"/>
              <a:t>Dostupné </a:t>
            </a:r>
            <a:r>
              <a:rPr lang="cs-CZ" i="1" dirty="0"/>
              <a:t>online. ISSN 1096-0031. DOI 10.1111/cla.12454</a:t>
            </a:r>
            <a:endParaRPr lang="en-US" altLang="cs-CZ" dirty="0">
              <a:latin typeface="Candara" panose="020E0502030303020204" pitchFamily="34" charset="0"/>
            </a:endParaRPr>
          </a:p>
        </p:txBody>
      </p:sp>
      <p:pic>
        <p:nvPicPr>
          <p:cNvPr id="7170" name="Picture 2" descr="https://www.who.int/images/default-source/health-topics/coronavirus/myth-busters/infographic-covid-19-transmission-and-protections-final2.jpg?sfvrsn=7fc5264a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57" y="17360"/>
            <a:ext cx="6825886" cy="68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5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xmlns="" id="{77A590DD-56BB-4594-A6B4-E8A950DF8914}"/>
              </a:ext>
            </a:extLst>
          </p:cNvPr>
          <p:cNvGrpSpPr/>
          <p:nvPr/>
        </p:nvGrpSpPr>
        <p:grpSpPr>
          <a:xfrm>
            <a:off x="0" y="0"/>
            <a:ext cx="12192000" cy="6860373"/>
            <a:chOff x="0" y="0"/>
            <a:chExt cx="12192000" cy="6860373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xmlns="" id="{4D02323B-ED59-4347-9EBF-E1A3A3DD2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CCDC94CC-3655-4397-A914-123C7D026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7580" y="6281159"/>
              <a:ext cx="2130344" cy="57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8">
            <a:extLst>
              <a:ext uri="{FF2B5EF4-FFF2-40B4-BE49-F238E27FC236}">
                <a16:creationId xmlns:a16="http://schemas.microsoft.com/office/drawing/2014/main" xmlns="" id="{B8BE44AC-8B63-4F94-803C-EC1B44F09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31" y="6360262"/>
            <a:ext cx="6600686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err="1" smtClean="0">
                <a:latin typeface="Candara" panose="020E0502030303020204" pitchFamily="34" charset="0"/>
              </a:rPr>
              <a:t>Clean</a:t>
            </a:r>
            <a:r>
              <a:rPr lang="cs-CZ" altLang="cs-CZ" dirty="0" smtClean="0">
                <a:latin typeface="Candara" panose="020E0502030303020204" pitchFamily="34" charset="0"/>
              </a:rPr>
              <a:t> </a:t>
            </a:r>
            <a:r>
              <a:rPr lang="cs-CZ" altLang="cs-CZ" dirty="0" err="1" smtClean="0">
                <a:latin typeface="Candara" panose="020E0502030303020204" pitchFamily="34" charset="0"/>
              </a:rPr>
              <a:t>Touch</a:t>
            </a:r>
            <a:endParaRPr lang="en-US" altLang="cs-CZ" dirty="0">
              <a:latin typeface="Candara" panose="020E0502030303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94C9FCC0-EE0B-475E-96CD-1203E4D77BD0}"/>
              </a:ext>
            </a:extLst>
          </p:cNvPr>
          <p:cNvSpPr txBox="1"/>
          <p:nvPr/>
        </p:nvSpPr>
        <p:spPr>
          <a:xfrm>
            <a:off x="425054" y="6568586"/>
            <a:ext cx="1485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andara" panose="020E0502030303020204" pitchFamily="34" charset="0"/>
              </a:rPr>
              <a:t>15.11.2021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xmlns="" id="{C8D5CD39-CFD8-4CEE-AEBD-6CC9204F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6345238"/>
            <a:ext cx="143410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50000"/>
              </a:spcBef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3DD32C-F91D-428F-B718-3A476FDA752B}" type="slidenum">
              <a:rPr lang="cs-CZ" altLang="cs-CZ">
                <a:latin typeface="Candara" panose="020E0502030303020204" pitchFamily="34" charset="0"/>
              </a:rPr>
              <a:pPr/>
              <a:t>6</a:t>
            </a:fld>
            <a:endParaRPr lang="cs-CZ" altLang="cs-CZ" dirty="0">
              <a:latin typeface="Candara" panose="020E0502030303020204" pitchFamily="34" charset="0"/>
            </a:endParaRPr>
          </a:p>
        </p:txBody>
      </p:sp>
      <p:pic>
        <p:nvPicPr>
          <p:cNvPr id="2050" name="Picture 2" descr="https://upload.wikimedia.org/wikipedia/commons/8/82/SARS-CoV-2_without_backgrou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4" y="65837"/>
            <a:ext cx="6253849" cy="627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98EB4C32-2379-4F68-AA18-B4DC0148AF7E}"/>
              </a:ext>
            </a:extLst>
          </p:cNvPr>
          <p:cNvSpPr txBox="1"/>
          <p:nvPr/>
        </p:nvSpPr>
        <p:spPr>
          <a:xfrm>
            <a:off x="1029789" y="508508"/>
            <a:ext cx="517098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Prosinec 2019 – SARS-CoV-2</a:t>
            </a:r>
          </a:p>
          <a:p>
            <a:endParaRPr lang="cs-CZ" b="1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známý </a:t>
            </a:r>
            <a:r>
              <a:rPr lang="cs-CZ" dirty="0" err="1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koronavirus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začátek 2020 masové rozšíření 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všechny obydlené kontinenty </a:t>
            </a:r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března 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označen 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 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pandemii</a:t>
            </a:r>
          </a:p>
          <a:p>
            <a:pPr marL="285750" indent="-285750">
              <a:buFontTx/>
              <a:buChar char="-"/>
            </a:pPr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xmlns="" id="{B8BE44AC-8B63-4F94-803C-EC1B44F09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856" y="6360205"/>
            <a:ext cx="3777519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i="1" dirty="0" smtClean="0"/>
              <a:t>*John </a:t>
            </a:r>
            <a:r>
              <a:rPr lang="cs-CZ" i="1" dirty="0" err="1"/>
              <a:t>Wiley</a:t>
            </a:r>
            <a:r>
              <a:rPr lang="cs-CZ" i="1" dirty="0"/>
              <a:t> &amp; </a:t>
            </a:r>
            <a:r>
              <a:rPr lang="cs-CZ" i="1" dirty="0" err="1"/>
              <a:t>Sons</a:t>
            </a:r>
            <a:r>
              <a:rPr lang="cs-CZ" i="1" dirty="0"/>
              <a:t>, Inc., 2021-04-26 [cit. 2021-05-11]. </a:t>
            </a:r>
            <a:r>
              <a:rPr lang="cs-CZ" i="1" dirty="0" smtClean="0"/>
              <a:t>Dostupné </a:t>
            </a:r>
            <a:r>
              <a:rPr lang="cs-CZ" i="1" dirty="0"/>
              <a:t>online. ISSN 1096-0031. DOI 10.1111/cla.12454</a:t>
            </a:r>
            <a:endParaRPr lang="en-US" altLang="cs-CZ" dirty="0">
              <a:latin typeface="Candara" panose="020E0502030303020204" pitchFamily="34" charset="0"/>
            </a:endParaRPr>
          </a:p>
        </p:txBody>
      </p:sp>
      <p:pic>
        <p:nvPicPr>
          <p:cNvPr id="7170" name="Picture 2" descr="https://www.who.int/images/default-source/health-topics/coronavirus/myth-busters/infographic-covid-19-transmission-and-protections-final2.jpg?sfvrsn=7fc5264a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57" y="17360"/>
            <a:ext cx="6825886" cy="68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2762250" y="4667250"/>
            <a:ext cx="7277100" cy="19359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1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xmlns="" id="{77A590DD-56BB-4594-A6B4-E8A950DF8914}"/>
              </a:ext>
            </a:extLst>
          </p:cNvPr>
          <p:cNvGrpSpPr/>
          <p:nvPr/>
        </p:nvGrpSpPr>
        <p:grpSpPr>
          <a:xfrm>
            <a:off x="0" y="0"/>
            <a:ext cx="12192000" cy="6860373"/>
            <a:chOff x="0" y="0"/>
            <a:chExt cx="12192000" cy="6860373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xmlns="" id="{4D02323B-ED59-4347-9EBF-E1A3A3DD2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CCDC94CC-3655-4397-A914-123C7D026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7580" y="6281159"/>
              <a:ext cx="2130344" cy="57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8">
            <a:extLst>
              <a:ext uri="{FF2B5EF4-FFF2-40B4-BE49-F238E27FC236}">
                <a16:creationId xmlns:a16="http://schemas.microsoft.com/office/drawing/2014/main" xmlns="" id="{B8BE44AC-8B63-4F94-803C-EC1B44F09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31" y="6360262"/>
            <a:ext cx="6600686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err="1" smtClean="0">
                <a:latin typeface="Candara" panose="020E0502030303020204" pitchFamily="34" charset="0"/>
              </a:rPr>
              <a:t>Clean</a:t>
            </a:r>
            <a:r>
              <a:rPr lang="cs-CZ" altLang="cs-CZ" dirty="0" smtClean="0">
                <a:latin typeface="Candara" panose="020E0502030303020204" pitchFamily="34" charset="0"/>
              </a:rPr>
              <a:t> </a:t>
            </a:r>
            <a:r>
              <a:rPr lang="cs-CZ" altLang="cs-CZ" dirty="0" err="1" smtClean="0">
                <a:latin typeface="Candara" panose="020E0502030303020204" pitchFamily="34" charset="0"/>
              </a:rPr>
              <a:t>Touch</a:t>
            </a:r>
            <a:endParaRPr lang="en-US" altLang="cs-CZ" dirty="0">
              <a:latin typeface="Candara" panose="020E0502030303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94C9FCC0-EE0B-475E-96CD-1203E4D77BD0}"/>
              </a:ext>
            </a:extLst>
          </p:cNvPr>
          <p:cNvSpPr txBox="1"/>
          <p:nvPr/>
        </p:nvSpPr>
        <p:spPr>
          <a:xfrm>
            <a:off x="425054" y="6568586"/>
            <a:ext cx="1485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andara" panose="020E0502030303020204" pitchFamily="34" charset="0"/>
              </a:rPr>
              <a:t>15.11.2021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xmlns="" id="{C8D5CD39-CFD8-4CEE-AEBD-6CC9204F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6345238"/>
            <a:ext cx="143410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50000"/>
              </a:spcBef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3DD32C-F91D-428F-B718-3A476FDA752B}" type="slidenum">
              <a:rPr lang="cs-CZ" altLang="cs-CZ">
                <a:latin typeface="Candara" panose="020E0502030303020204" pitchFamily="34" charset="0"/>
              </a:rPr>
              <a:pPr/>
              <a:t>7</a:t>
            </a:fld>
            <a:endParaRPr lang="cs-CZ" altLang="cs-CZ" dirty="0">
              <a:latin typeface="Candara" panose="020E0502030303020204" pitchFamily="34" charset="0"/>
            </a:endParaRPr>
          </a:p>
        </p:txBody>
      </p:sp>
      <p:pic>
        <p:nvPicPr>
          <p:cNvPr id="2050" name="Picture 2" descr="https://upload.wikimedia.org/wikipedia/commons/8/82/SARS-CoV-2_without_background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4" y="65837"/>
            <a:ext cx="6253849" cy="627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98EB4C32-2379-4F68-AA18-B4DC0148AF7E}"/>
              </a:ext>
            </a:extLst>
          </p:cNvPr>
          <p:cNvSpPr txBox="1"/>
          <p:nvPr/>
        </p:nvSpPr>
        <p:spPr>
          <a:xfrm>
            <a:off x="1029789" y="508508"/>
            <a:ext cx="50662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Způsoby řešení:</a:t>
            </a:r>
          </a:p>
          <a:p>
            <a:endParaRPr lang="cs-CZ" b="1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dirty="0" err="1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ditivac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průmyslový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biocid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(nařízení (EU) č. 528/2012)</a:t>
            </a:r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0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xmlns="" id="{77A590DD-56BB-4594-A6B4-E8A950DF8914}"/>
              </a:ext>
            </a:extLst>
          </p:cNvPr>
          <p:cNvGrpSpPr/>
          <p:nvPr/>
        </p:nvGrpSpPr>
        <p:grpSpPr>
          <a:xfrm>
            <a:off x="0" y="0"/>
            <a:ext cx="12192000" cy="6860373"/>
            <a:chOff x="0" y="0"/>
            <a:chExt cx="12192000" cy="6860373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xmlns="" id="{4D02323B-ED59-4347-9EBF-E1A3A3DD2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CCDC94CC-3655-4397-A914-123C7D026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7580" y="6281159"/>
              <a:ext cx="2130344" cy="57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8">
            <a:extLst>
              <a:ext uri="{FF2B5EF4-FFF2-40B4-BE49-F238E27FC236}">
                <a16:creationId xmlns:a16="http://schemas.microsoft.com/office/drawing/2014/main" xmlns="" id="{B8BE44AC-8B63-4F94-803C-EC1B44F09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31" y="6360262"/>
            <a:ext cx="6600686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err="1" smtClean="0">
                <a:latin typeface="Candara" panose="020E0502030303020204" pitchFamily="34" charset="0"/>
              </a:rPr>
              <a:t>Clean</a:t>
            </a:r>
            <a:r>
              <a:rPr lang="cs-CZ" altLang="cs-CZ" dirty="0" smtClean="0">
                <a:latin typeface="Candara" panose="020E0502030303020204" pitchFamily="34" charset="0"/>
              </a:rPr>
              <a:t> </a:t>
            </a:r>
            <a:r>
              <a:rPr lang="cs-CZ" altLang="cs-CZ" dirty="0" err="1" smtClean="0">
                <a:latin typeface="Candara" panose="020E0502030303020204" pitchFamily="34" charset="0"/>
              </a:rPr>
              <a:t>Touch</a:t>
            </a:r>
            <a:endParaRPr lang="en-US" altLang="cs-CZ" dirty="0">
              <a:latin typeface="Candara" panose="020E0502030303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94C9FCC0-EE0B-475E-96CD-1203E4D77BD0}"/>
              </a:ext>
            </a:extLst>
          </p:cNvPr>
          <p:cNvSpPr txBox="1"/>
          <p:nvPr/>
        </p:nvSpPr>
        <p:spPr>
          <a:xfrm>
            <a:off x="425054" y="6568586"/>
            <a:ext cx="1485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andara" panose="020E0502030303020204" pitchFamily="34" charset="0"/>
              </a:rPr>
              <a:t>15.11.2021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xmlns="" id="{C8D5CD39-CFD8-4CEE-AEBD-6CC9204F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6345238"/>
            <a:ext cx="143410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50000"/>
              </a:spcBef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3DD32C-F91D-428F-B718-3A476FDA752B}" type="slidenum">
              <a:rPr lang="cs-CZ" altLang="cs-CZ">
                <a:latin typeface="Candara" panose="020E0502030303020204" pitchFamily="34" charset="0"/>
              </a:rPr>
              <a:pPr/>
              <a:t>8</a:t>
            </a:fld>
            <a:endParaRPr lang="cs-CZ" altLang="cs-CZ" dirty="0">
              <a:latin typeface="Candara" panose="020E0502030303020204" pitchFamily="34" charset="0"/>
            </a:endParaRPr>
          </a:p>
        </p:txBody>
      </p:sp>
      <p:pic>
        <p:nvPicPr>
          <p:cNvPr id="2050" name="Picture 2" descr="https://upload.wikimedia.org/wikipedia/commons/8/82/SARS-CoV-2_without_background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4" y="65837"/>
            <a:ext cx="6253849" cy="627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98EB4C32-2379-4F68-AA18-B4DC0148AF7E}"/>
              </a:ext>
            </a:extLst>
          </p:cNvPr>
          <p:cNvSpPr txBox="1"/>
          <p:nvPr/>
        </p:nvSpPr>
        <p:spPr>
          <a:xfrm>
            <a:off x="1029789" y="508508"/>
            <a:ext cx="506621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Způsoby řešení:</a:t>
            </a:r>
          </a:p>
          <a:p>
            <a:endParaRPr lang="cs-CZ" b="1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ditivac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průmyslový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biocid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(nařízení (EU) č. 528/2012)</a:t>
            </a:r>
            <a:endParaRPr lang="cs-CZ" dirty="0" smtClean="0">
              <a:solidFill>
                <a:schemeClr val="bg1">
                  <a:lumMod val="65000"/>
                </a:schemeClr>
              </a:solidFill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Fotokatalýza – tvorba volných radikálů</a:t>
            </a:r>
          </a:p>
          <a:p>
            <a:pPr marL="285750" indent="-285750">
              <a:buFontTx/>
              <a:buChar char="-"/>
            </a:pPr>
            <a:endParaRPr lang="cs-CZ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19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xmlns="" id="{77A590DD-56BB-4594-A6B4-E8A950DF8914}"/>
              </a:ext>
            </a:extLst>
          </p:cNvPr>
          <p:cNvGrpSpPr/>
          <p:nvPr/>
        </p:nvGrpSpPr>
        <p:grpSpPr>
          <a:xfrm>
            <a:off x="0" y="0"/>
            <a:ext cx="12192000" cy="6860373"/>
            <a:chOff x="0" y="0"/>
            <a:chExt cx="12192000" cy="6860373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xmlns="" id="{4D02323B-ED59-4347-9EBF-E1A3A3DD2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CCDC94CC-3655-4397-A914-123C7D026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7580" y="6281159"/>
              <a:ext cx="2130344" cy="57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8">
            <a:extLst>
              <a:ext uri="{FF2B5EF4-FFF2-40B4-BE49-F238E27FC236}">
                <a16:creationId xmlns:a16="http://schemas.microsoft.com/office/drawing/2014/main" xmlns="" id="{B8BE44AC-8B63-4F94-803C-EC1B44F09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31" y="6360262"/>
            <a:ext cx="6600686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err="1" smtClean="0">
                <a:latin typeface="Candara" panose="020E0502030303020204" pitchFamily="34" charset="0"/>
              </a:rPr>
              <a:t>Clean</a:t>
            </a:r>
            <a:r>
              <a:rPr lang="cs-CZ" altLang="cs-CZ" dirty="0" smtClean="0">
                <a:latin typeface="Candara" panose="020E0502030303020204" pitchFamily="34" charset="0"/>
              </a:rPr>
              <a:t> </a:t>
            </a:r>
            <a:r>
              <a:rPr lang="cs-CZ" altLang="cs-CZ" dirty="0" err="1" smtClean="0">
                <a:latin typeface="Candara" panose="020E0502030303020204" pitchFamily="34" charset="0"/>
              </a:rPr>
              <a:t>Touch</a:t>
            </a:r>
            <a:endParaRPr lang="en-US" altLang="cs-CZ" dirty="0">
              <a:latin typeface="Candara" panose="020E0502030303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94C9FCC0-EE0B-475E-96CD-1203E4D77BD0}"/>
              </a:ext>
            </a:extLst>
          </p:cNvPr>
          <p:cNvSpPr txBox="1"/>
          <p:nvPr/>
        </p:nvSpPr>
        <p:spPr>
          <a:xfrm>
            <a:off x="425054" y="6568586"/>
            <a:ext cx="1485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andara" panose="020E0502030303020204" pitchFamily="34" charset="0"/>
              </a:rPr>
              <a:t>15.11.2021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xmlns="" id="{C8D5CD39-CFD8-4CEE-AEBD-6CC9204F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6345238"/>
            <a:ext cx="143410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50000"/>
              </a:spcBef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3DD32C-F91D-428F-B718-3A476FDA752B}" type="slidenum">
              <a:rPr lang="cs-CZ" altLang="cs-CZ">
                <a:latin typeface="Candara" panose="020E0502030303020204" pitchFamily="34" charset="0"/>
              </a:rPr>
              <a:pPr/>
              <a:t>9</a:t>
            </a:fld>
            <a:endParaRPr lang="cs-CZ" altLang="cs-CZ" dirty="0">
              <a:latin typeface="Candara" panose="020E0502030303020204" pitchFamily="34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6802809" y="215119"/>
            <a:ext cx="5389191" cy="5815910"/>
            <a:chOff x="6714067" y="372533"/>
            <a:chExt cx="5473857" cy="5815910"/>
          </a:xfrm>
        </p:grpSpPr>
        <p:pic>
          <p:nvPicPr>
            <p:cNvPr id="14" name="Picture 2" descr="Dynamics of E. coli inactivation on compact TiO2 surfaces prepared by: (A) DCMS and (B) HIPIMS depositions.  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8" t="37924" r="2039" b="2414"/>
            <a:stretch/>
          </p:blipFill>
          <p:spPr bwMode="auto">
            <a:xfrm>
              <a:off x="6714067" y="1748900"/>
              <a:ext cx="5473857" cy="4439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bdélník 1"/>
            <p:cNvSpPr/>
            <p:nvPr/>
          </p:nvSpPr>
          <p:spPr>
            <a:xfrm>
              <a:off x="11218333" y="372533"/>
              <a:ext cx="770467" cy="4995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98EB4C32-2379-4F68-AA18-B4DC0148AF7E}"/>
              </a:ext>
            </a:extLst>
          </p:cNvPr>
          <p:cNvSpPr txBox="1"/>
          <p:nvPr/>
        </p:nvSpPr>
        <p:spPr>
          <a:xfrm>
            <a:off x="1029789" y="508508"/>
            <a:ext cx="6101851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Fotokatalýza:</a:t>
            </a:r>
          </a:p>
          <a:p>
            <a:endParaRPr lang="cs-CZ" b="1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při kterém dochází k rozkladu chemických 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látek, bakterií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virů nebo mikročástic prachu působením </a:t>
            </a:r>
            <a:r>
              <a:rPr lang="cs-CZ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fotokatalyzátoru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světelného 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záření</a:t>
            </a:r>
          </a:p>
          <a:p>
            <a:pPr marL="285750" indent="-285750">
              <a:buFontTx/>
              <a:buChar char="-"/>
            </a:pPr>
            <a:endParaRPr lang="cs-CZ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Principielně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vychází z fotolýzy, přirozeného rozkladu některých látek působením světla, urychlené přítomností </a:t>
            </a:r>
            <a:r>
              <a:rPr lang="cs-CZ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fotokatalyzátoru</a:t>
            </a:r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Je-li materiál s </a:t>
            </a:r>
            <a:r>
              <a:rPr lang="cs-CZ" dirty="0" err="1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fotokatalyzátorem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vystaven 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světelnému záření vhodné vlnové 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délky (360 </a:t>
            </a:r>
            <a:r>
              <a:rPr lang="cs-CZ" dirty="0" err="1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nm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aktivuje se jeho povrch a 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vzniká 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volný pár elektron-díra </a:t>
            </a:r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Sekundárně vznikají hydroxylové radikály kontaktem excitované molekuly </a:t>
            </a:r>
            <a:r>
              <a:rPr lang="cs-CZ" dirty="0" err="1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fotokatalyzátoru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vodní </a:t>
            </a: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páry</a:t>
            </a:r>
            <a:b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Rozklad polymerní matrice 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–C–C–C ∙   ∙ C–C–C– </a:t>
            </a:r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Obtížně zajistitelná transparentnost </a:t>
            </a:r>
            <a:r>
              <a:rPr lang="cs-CZ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laku</a:t>
            </a:r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1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6830</TotalTime>
  <Words>992</Words>
  <Application>Microsoft Office PowerPoint</Application>
  <PresentationFormat>Vlastní</PresentationFormat>
  <Paragraphs>415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Zima Vítězslav</dc:creator>
  <cp:lastModifiedBy>Opršal Jakub</cp:lastModifiedBy>
  <cp:revision>208</cp:revision>
  <cp:lastPrinted>2020-09-04T06:55:21Z</cp:lastPrinted>
  <dcterms:created xsi:type="dcterms:W3CDTF">2020-01-23T09:10:34Z</dcterms:created>
  <dcterms:modified xsi:type="dcterms:W3CDTF">2021-11-15T09:12:01Z</dcterms:modified>
</cp:coreProperties>
</file>