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92" r:id="rId5"/>
    <p:sldMasterId id="2147483714" r:id="rId6"/>
    <p:sldMasterId id="2147483731" r:id="rId7"/>
    <p:sldMasterId id="2147483758" r:id="rId8"/>
  </p:sldMasterIdLst>
  <p:notesMasterIdLst>
    <p:notesMasterId r:id="rId28"/>
  </p:notesMasterIdLst>
  <p:handoutMasterIdLst>
    <p:handoutMasterId r:id="rId29"/>
  </p:handoutMasterIdLst>
  <p:sldIdLst>
    <p:sldId id="505" r:id="rId9"/>
    <p:sldId id="969" r:id="rId10"/>
    <p:sldId id="938" r:id="rId11"/>
    <p:sldId id="926" r:id="rId12"/>
    <p:sldId id="547" r:id="rId13"/>
    <p:sldId id="1035" r:id="rId14"/>
    <p:sldId id="529" r:id="rId15"/>
    <p:sldId id="993" r:id="rId16"/>
    <p:sldId id="974" r:id="rId17"/>
    <p:sldId id="404" r:id="rId18"/>
    <p:sldId id="409" r:id="rId19"/>
    <p:sldId id="976" r:id="rId20"/>
    <p:sldId id="975" r:id="rId21"/>
    <p:sldId id="977" r:id="rId22"/>
    <p:sldId id="996" r:id="rId23"/>
    <p:sldId id="1005" r:id="rId24"/>
    <p:sldId id="1174" r:id="rId25"/>
    <p:sldId id="1175" r:id="rId26"/>
    <p:sldId id="507" r:id="rId27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4">
          <p15:clr>
            <a:srgbClr val="A4A3A4"/>
          </p15:clr>
        </p15:guide>
        <p15:guide id="2" pos="26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4"/>
    <a:srgbClr val="FF00FF"/>
    <a:srgbClr val="008000"/>
    <a:srgbClr val="C9DEE5"/>
    <a:srgbClr val="0000FF"/>
    <a:srgbClr val="006600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82" autoAdjust="0"/>
    <p:restoredTop sz="88614" autoAdjust="0"/>
  </p:normalViewPr>
  <p:slideViewPr>
    <p:cSldViewPr snapToGrid="0">
      <p:cViewPr varScale="1">
        <p:scale>
          <a:sx n="74" d="100"/>
          <a:sy n="74" d="100"/>
        </p:scale>
        <p:origin x="1819" y="62"/>
      </p:cViewPr>
      <p:guideLst>
        <p:guide orient="horz" pos="1584"/>
        <p:guide pos="2613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B8923-21EA-40CB-AC7C-ABD384E2718E}" type="datetimeFigureOut">
              <a:rPr lang="de-CH" smtClean="0"/>
              <a:pPr/>
              <a:t>19.11.2021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2C78E-55CA-4619-A1EE-4F6FD6D37B82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17346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88385-247D-4B8C-AA45-5449ACC579C8}" type="datetimeFigureOut">
              <a:rPr lang="de-CH" smtClean="0"/>
              <a:pPr/>
              <a:t>19.11.2021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F2419-4D8C-4B6C-8B1E-57544C36C556}" type="slidenum">
              <a:rPr lang="de-CH" smtClean="0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50515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401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92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63C1426D-F49C-429B-8CB8-8AF0AFE518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5CA52D-A2E2-47F8-95FB-58EE3BD6331C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DDD9EB6-929F-4C6A-8076-CEE9AC7CB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2AEDB35-2A5C-4CD6-AD7C-313053BFF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63C1426D-F49C-429B-8CB8-8AF0AFE518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5CA52D-A2E2-47F8-95FB-58EE3BD6331C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DDD9EB6-929F-4C6A-8076-CEE9AC7CB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2AEDB35-2A5C-4CD6-AD7C-313053BFF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77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63C1426D-F49C-429B-8CB8-8AF0AFE518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85CA52D-A2E2-47F8-95FB-58EE3BD6331C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DDD9EB6-929F-4C6A-8076-CEE9AC7CB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02AEDB35-2A5C-4CD6-AD7C-313053BFF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959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One-Bruker_4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8" y="15240"/>
            <a:ext cx="9145588" cy="12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One-Bruker_4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6445568"/>
            <a:ext cx="87058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611188" y="1218656"/>
            <a:ext cx="8208962" cy="1008062"/>
          </a:xfrm>
          <a:prstGeom prst="rect">
            <a:avLst/>
          </a:prstGeom>
        </p:spPr>
        <p:txBody>
          <a:bodyPr lIns="90000" rIns="9000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4"/>
          </p:nvPr>
        </p:nvSpPr>
        <p:spPr>
          <a:xfrm>
            <a:off x="685800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80259B46-BDB9-4733-A2FA-89FA2B2CB3E3}" type="datetime1">
              <a:rPr lang="en-US" smtClean="0"/>
              <a:t>11/19/2021</a:t>
            </a:fld>
            <a:endParaRPr lang="en-US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5436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56413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C30D9B5-4B5D-4312-B9CF-E1B99BAAF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5"/>
          </p:nvPr>
        </p:nvSpPr>
        <p:spPr>
          <a:xfrm>
            <a:off x="0" y="2458946"/>
            <a:ext cx="9144000" cy="4150010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 dirty="0"/>
              <a:t>Bild durch Klicken auf Symbol hinzufügen</a:t>
            </a:r>
            <a:endParaRPr lang="de-CH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2667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 dirty="0">
                <a:solidFill>
                  <a:schemeClr val="tx1"/>
                </a:solidFill>
              </a:rPr>
              <a:t>Titelmasterformat durch Klicken bearbeiten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3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18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Titel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37F7-B289-46D7-B93C-02195E1F4C40}" type="datetime1">
              <a:rPr lang="de-DE" smtClean="0"/>
              <a:t>19.11.2021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Innovation with Integrity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7428-5905-457A-9176-FA0EA2A69510}" type="slidenum">
              <a:rPr lang="de-DE" smtClean="0"/>
              <a:t>‹#›</a:t>
            </a:fld>
            <a:endParaRPr lang="de-DE"/>
          </a:p>
        </p:txBody>
      </p:sp>
      <p:sp>
        <p:nvSpPr>
          <p:cNvPr id="28" name="Rectangle 7"/>
          <p:cNvSpPr>
            <a:spLocks noChangeArrowheads="1"/>
          </p:cNvSpPr>
          <p:nvPr userDrawn="1"/>
        </p:nvSpPr>
        <p:spPr bwMode="auto">
          <a:xfrm>
            <a:off x="7075488" y="7042826"/>
            <a:ext cx="1295400" cy="143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8925" indent="-288925" defTabSz="419100" eaLnBrk="0" hangingPunct="0">
              <a:lnSpc>
                <a:spcPct val="130000"/>
              </a:lnSpc>
              <a:spcBef>
                <a:spcPct val="100000"/>
              </a:spcBef>
              <a:buSzPct val="100000"/>
            </a:pPr>
            <a:endParaRPr lang="en-US" sz="1600">
              <a:solidFill>
                <a:srgbClr val="0066CC"/>
              </a:solidFill>
            </a:endParaRPr>
          </a:p>
          <a:p>
            <a:pPr marL="288925" indent="-288925" defTabSz="419100" eaLnBrk="0" hangingPunct="0">
              <a:lnSpc>
                <a:spcPct val="130000"/>
              </a:lnSpc>
              <a:spcBef>
                <a:spcPct val="100000"/>
              </a:spcBef>
              <a:buSzPct val="100000"/>
            </a:pPr>
            <a:endParaRPr lang="en-US" sz="1200">
              <a:solidFill>
                <a:srgbClr val="0066CC"/>
              </a:solidFill>
            </a:endParaRPr>
          </a:p>
        </p:txBody>
      </p:sp>
      <p:sp>
        <p:nvSpPr>
          <p:cNvPr id="36" name="Textplatzhalter 35"/>
          <p:cNvSpPr>
            <a:spLocks noGrp="1"/>
          </p:cNvSpPr>
          <p:nvPr>
            <p:ph type="body" sz="quarter" idx="13"/>
          </p:nvPr>
        </p:nvSpPr>
        <p:spPr>
          <a:xfrm>
            <a:off x="490538" y="2065867"/>
            <a:ext cx="3960812" cy="4216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66877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>
          <a:xfrm>
            <a:off x="685800" y="65436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10.3.2017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543676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56413" y="6543676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C30D9B5-4B5D-4312-B9CF-E1B99BAAF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5"/>
          </p:nvPr>
        </p:nvSpPr>
        <p:spPr>
          <a:xfrm>
            <a:off x="251520" y="1606877"/>
            <a:ext cx="8640960" cy="4859731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2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9" y="362667"/>
            <a:ext cx="6408067" cy="7780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>
                <a:solidFill>
                  <a:schemeClr val="tx1"/>
                </a:solidFill>
              </a:rPr>
              <a:t>Titelmasterformat durch Klicken bearbeiten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2"/>
          <p:cNvSpPr>
            <a:spLocks noGrp="1"/>
          </p:cNvSpPr>
          <p:nvPr>
            <p:ph type="dt" sz="half" idx="10"/>
          </p:nvPr>
        </p:nvSpPr>
        <p:spPr>
          <a:xfrm>
            <a:off x="685800" y="656907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10.3.2017</a:t>
            </a:r>
          </a:p>
        </p:txBody>
      </p:sp>
      <p:sp>
        <p:nvSpPr>
          <p:cNvPr id="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352800" y="6569076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781800" y="656907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F7EFC-BEFA-438C-AE94-713AD61C4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49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4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3306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9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>
          <a:xfrm>
            <a:off x="685800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F70B1573-39F5-4C90-89EA-CCCA09760E68}" type="datetime1">
              <a:rPr lang="en-US" smtClean="0"/>
              <a:t>11/19/2021</a:t>
            </a:fld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5436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56413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C30D9B5-4B5D-4312-B9CF-E1B99BAAF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Bildplatzhalter 2"/>
          <p:cNvSpPr>
            <a:spLocks noGrp="1"/>
          </p:cNvSpPr>
          <p:nvPr>
            <p:ph type="pic" sz="quarter" idx="15"/>
          </p:nvPr>
        </p:nvSpPr>
        <p:spPr>
          <a:xfrm>
            <a:off x="251520" y="1606877"/>
            <a:ext cx="8640960" cy="4859730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2667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>
                <a:solidFill>
                  <a:schemeClr val="tx1"/>
                </a:solidFill>
              </a:rPr>
              <a:t>Titelmasterformat durch Klicken bearbeiten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1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752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9101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66474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60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57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7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87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2233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652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2667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>
                <a:solidFill>
                  <a:schemeClr val="tx1"/>
                </a:solidFill>
              </a:rPr>
              <a:t>Titelmasterformat durch Klicken bearbeiten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4" descr="One-Bruker_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6445568"/>
            <a:ext cx="87058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D02FA84-5C3C-4859-9FBF-7BD096620D66}" type="datetime1">
              <a:rPr lang="en-US" smtClean="0"/>
              <a:t>11/19/2021</a:t>
            </a:fld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5436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56413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C30D9B5-4B5D-4312-B9CF-E1B99BAAF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649288" y="1700214"/>
            <a:ext cx="2627312" cy="3168650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7"/>
          </p:nvPr>
        </p:nvSpPr>
        <p:spPr>
          <a:xfrm>
            <a:off x="3491880" y="1628800"/>
            <a:ext cx="4680520" cy="46805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5"/>
              </a:buClr>
              <a:buFont typeface="Arial" pitchFamily="34" charset="0"/>
              <a:buChar char="•"/>
              <a:defRPr sz="1600"/>
            </a:lvl1pPr>
            <a:lvl2pPr marL="742950" indent="-285750">
              <a:buClr>
                <a:schemeClr val="accent5"/>
              </a:buClr>
              <a:buFont typeface="Arial" pitchFamily="34" charset="0"/>
              <a:buChar char="•"/>
              <a:defRPr sz="1600"/>
            </a:lvl2pPr>
            <a:lvl3pPr marL="11430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3pPr>
            <a:lvl4pPr marL="16002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22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0308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38870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57189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55820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607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43796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94937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2439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70872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3528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85CB5708-98F4-4A0E-AA60-70804EDA6123}" type="datetime1">
              <a:rPr lang="en-US" smtClean="0"/>
              <a:t>11/19/2021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5436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56413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C30D9B5-4B5D-4312-B9CF-E1B99BAAF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2667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>
                <a:solidFill>
                  <a:schemeClr val="tx1"/>
                </a:solidFill>
              </a:rPr>
              <a:t>Titelmasterformat durch Klicken bearbeiten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608965" y="1767363"/>
            <a:ext cx="4323398" cy="1219677"/>
          </a:xfrm>
          <a:prstGeom prst="roundRect">
            <a:avLst>
              <a:gd name="adj" fmla="val 690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608965" y="4937283"/>
            <a:ext cx="4323398" cy="1219677"/>
          </a:xfrm>
          <a:prstGeom prst="roundRect">
            <a:avLst>
              <a:gd name="adj" fmla="val 690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342900" indent="-342900">
              <a:buNone/>
              <a:defRPr lang="de-CH" sz="1600" dirty="0"/>
            </a:lvl1pPr>
          </a:lstStyle>
          <a:p>
            <a:pPr marL="0" lvl="0" indent="0"/>
            <a:r>
              <a:rPr lang="de-DE"/>
              <a:t>Textmasterformat bearbeiten</a:t>
            </a:r>
          </a:p>
        </p:txBody>
      </p:sp>
      <p:sp>
        <p:nvSpPr>
          <p:cNvPr id="21" name="Textplatzhalter 15"/>
          <p:cNvSpPr>
            <a:spLocks noGrp="1"/>
          </p:cNvSpPr>
          <p:nvPr>
            <p:ph type="body" sz="quarter" idx="16"/>
          </p:nvPr>
        </p:nvSpPr>
        <p:spPr>
          <a:xfrm>
            <a:off x="608965" y="3352323"/>
            <a:ext cx="4323398" cy="1219677"/>
          </a:xfrm>
          <a:prstGeom prst="roundRect">
            <a:avLst>
              <a:gd name="adj" fmla="val 690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342900" indent="-342900">
              <a:buNone/>
              <a:defRPr lang="de-CH" sz="1600" dirty="0"/>
            </a:lvl1pPr>
          </a:lstStyle>
          <a:p>
            <a:pPr marL="0" lvl="0" indent="0"/>
            <a:r>
              <a:rPr lang="de-DE" dirty="0"/>
              <a:t>Textmasterformat bearbeiten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7"/>
          </p:nvPr>
        </p:nvSpPr>
        <p:spPr>
          <a:xfrm>
            <a:off x="5526596" y="1628800"/>
            <a:ext cx="2627312" cy="4751931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96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69724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39627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52581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5"/>
          </p:nvPr>
        </p:nvSpPr>
        <p:spPr>
          <a:xfrm>
            <a:off x="251520" y="1606877"/>
            <a:ext cx="8640960" cy="4859730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CH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2667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0F4A72-9C0E-4581-B3A3-FE3E8FA570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85800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78D1C128-B36C-437D-84F3-E154B164B59C}" type="datetime1">
              <a:rPr lang="de-DE"/>
              <a:pPr>
                <a:defRPr/>
              </a:pPr>
              <a:t>19.11.2021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0B02E5-9F93-4EB8-B5E0-CD28E92971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52800" y="65436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682AFB-B316-400F-920B-FE40D812830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856413" y="6543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C9C445A9-B3CF-460D-8869-4D610FAECEF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05886351"/>
      </p:ext>
    </p:extLst>
  </p:cSld>
  <p:clrMapOvr>
    <a:masterClrMapping/>
  </p:clrMapOvr>
  <p:hf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12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7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8222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7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76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9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4"/>
          <p:cNvSpPr>
            <a:spLocks noGrp="1"/>
          </p:cNvSpPr>
          <p:nvPr>
            <p:ph sz="quarter" idx="20"/>
          </p:nvPr>
        </p:nvSpPr>
        <p:spPr>
          <a:xfrm>
            <a:off x="2940400" y="1556792"/>
            <a:ext cx="4511920" cy="475252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5"/>
              </a:buClr>
              <a:buFont typeface="Arial" pitchFamily="34" charset="0"/>
              <a:buChar char="•"/>
              <a:defRPr sz="1600"/>
            </a:lvl1pPr>
            <a:lvl2pPr marL="742950" indent="-285750">
              <a:buClr>
                <a:schemeClr val="accent5"/>
              </a:buClr>
              <a:buFont typeface="Arial" pitchFamily="34" charset="0"/>
              <a:buChar char="•"/>
              <a:defRPr sz="1600"/>
            </a:lvl2pPr>
            <a:lvl3pPr marL="11430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3pPr>
            <a:lvl4pPr marL="16002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F665A702-F837-4DAD-A59B-7058653213DB}" type="datetime1">
              <a:rPr lang="en-US" smtClean="0"/>
              <a:t>11/19/2021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5436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56413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C30D9B5-4B5D-4312-B9CF-E1B99BAAF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2667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>
                <a:solidFill>
                  <a:schemeClr val="tx1"/>
                </a:solidFill>
              </a:rPr>
              <a:t>Titelmasterformat durch Klicken bearbeiten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7"/>
          </p:nvPr>
        </p:nvSpPr>
        <p:spPr>
          <a:xfrm>
            <a:off x="576263" y="1687513"/>
            <a:ext cx="1979612" cy="1367431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76263" y="4804769"/>
            <a:ext cx="1979612" cy="1367431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9"/>
          </p:nvPr>
        </p:nvSpPr>
        <p:spPr>
          <a:xfrm>
            <a:off x="576263" y="3246141"/>
            <a:ext cx="1979612" cy="1367431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4" name="AutoShape 69"/>
          <p:cNvSpPr>
            <a:spLocks noChangeArrowheads="1"/>
          </p:cNvSpPr>
          <p:nvPr/>
        </p:nvSpPr>
        <p:spPr bwMode="auto">
          <a:xfrm>
            <a:off x="5280660" y="4927600"/>
            <a:ext cx="3573780" cy="1503680"/>
          </a:xfrm>
          <a:prstGeom prst="roundRect">
            <a:avLst>
              <a:gd name="adj" fmla="val 6403"/>
            </a:avLst>
          </a:prstGeom>
          <a:solidFill>
            <a:srgbClr val="D8E2E8"/>
          </a:solidFill>
          <a:ln w="9525">
            <a:noFill/>
            <a:round/>
            <a:headEnd/>
            <a:tailEnd/>
          </a:ln>
        </p:spPr>
        <p:txBody>
          <a:bodyPr wrap="none" anchor="ctr">
            <a:noAutofit/>
          </a:bodyPr>
          <a:lstStyle/>
          <a:p>
            <a:pPr algn="ctr" defTabSz="1225550">
              <a:defRPr/>
            </a:pPr>
            <a:endParaRPr lang="en-US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5"/>
          </p:nvPr>
        </p:nvSpPr>
        <p:spPr>
          <a:xfrm>
            <a:off x="5280660" y="5020196"/>
            <a:ext cx="3672000" cy="36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3662" tIns="46038" rIns="93662" bIns="46038">
            <a:normAutofit/>
          </a:bodyPr>
          <a:lstStyle>
            <a:lvl1pPr marL="0" indent="0">
              <a:buNone/>
              <a:defRPr lang="de-CH" sz="1600" b="1" kern="1200" dirty="0">
                <a:solidFill>
                  <a:srgbClr val="0071BC"/>
                </a:solidFill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spcBef>
                <a:spcPct val="50000"/>
              </a:spcBef>
            </a:pPr>
            <a:r>
              <a:rPr lang="de-DE"/>
              <a:t>Textmasterformat bearbeiten</a:t>
            </a:r>
          </a:p>
        </p:txBody>
      </p:sp>
      <p:sp>
        <p:nvSpPr>
          <p:cNvPr id="22" name="Textplatzhalter 20"/>
          <p:cNvSpPr>
            <a:spLocks noGrp="1"/>
          </p:cNvSpPr>
          <p:nvPr>
            <p:ph type="body" sz="quarter" idx="16"/>
          </p:nvPr>
        </p:nvSpPr>
        <p:spPr>
          <a:xfrm>
            <a:off x="5280660" y="5401196"/>
            <a:ext cx="3672000" cy="3391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000" tIns="46038" rIns="90000" bIns="46038">
            <a:normAutofit/>
          </a:bodyPr>
          <a:lstStyle>
            <a:lvl1pPr marL="0" indent="0">
              <a:buNone/>
              <a:defRPr lang="de-CH" sz="1600" b="0" kern="1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defRPr>
            </a:lvl1pPr>
          </a:lstStyle>
          <a:p>
            <a:pPr lvl="0">
              <a:spcBef>
                <a:spcPct val="50000"/>
              </a:spcBef>
            </a:pPr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43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063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4081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3684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31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1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65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80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18488" cy="5064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412875"/>
            <a:ext cx="4027487" cy="4895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12875"/>
            <a:ext cx="4027488" cy="2371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7000"/>
            <a:ext cx="4027488" cy="2371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41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52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9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DAC17F2E-28C0-4650-B838-49173AD25B12}" type="datetime1">
              <a:rPr lang="en-US" smtClean="0"/>
              <a:t>11/19/2021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5436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56413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C30D9B5-4B5D-4312-B9CF-E1B99BAAF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2667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>
                <a:solidFill>
                  <a:schemeClr val="tx1"/>
                </a:solidFill>
              </a:rPr>
              <a:t>Titelmasterformat durch Klicken bearbeiten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009900" y="3459163"/>
            <a:ext cx="4318000" cy="1728787"/>
          </a:xfrm>
          <a:prstGeom prst="roundRect">
            <a:avLst>
              <a:gd name="adj" fmla="val 608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7"/>
          </p:nvPr>
        </p:nvSpPr>
        <p:spPr>
          <a:xfrm>
            <a:off x="323528" y="1628801"/>
            <a:ext cx="2627312" cy="4751931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8"/>
          </p:nvPr>
        </p:nvSpPr>
        <p:spPr>
          <a:xfrm>
            <a:off x="3059832" y="1628800"/>
            <a:ext cx="5832648" cy="172819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5"/>
              </a:buClr>
              <a:buFont typeface="Arial" pitchFamily="34" charset="0"/>
              <a:buChar char="•"/>
              <a:defRPr sz="1600"/>
            </a:lvl1pPr>
            <a:lvl2pPr marL="742950" indent="-285750">
              <a:buClr>
                <a:schemeClr val="accent5"/>
              </a:buClr>
              <a:buFont typeface="Arial" pitchFamily="34" charset="0"/>
              <a:buChar char="•"/>
              <a:defRPr sz="1600"/>
            </a:lvl2pPr>
            <a:lvl3pPr marL="11430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3pPr>
            <a:lvl4pPr marL="16002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0356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2669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54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407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100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0576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315529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80465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48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80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5800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E0B91B8E-CB3B-4654-9A21-D3D599A42C5E}" type="datetime1">
              <a:rPr lang="en-US" smtClean="0"/>
              <a:t>11/19/2021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2800" y="6543675"/>
            <a:ext cx="2895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56413" y="6543675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CC30D9B5-4B5D-4312-B9CF-E1B99BAAF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362667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de-DE">
                <a:solidFill>
                  <a:schemeClr val="tx1"/>
                </a:solidFill>
              </a:rPr>
              <a:t>Titelmasterformat durch Klicken bearbeiten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7"/>
          </p:nvPr>
        </p:nvSpPr>
        <p:spPr>
          <a:xfrm>
            <a:off x="539552" y="1628801"/>
            <a:ext cx="5545336" cy="3000350"/>
          </a:xfrm>
          <a:prstGeom prst="roundRect">
            <a:avLst>
              <a:gd name="adj" fmla="val 6879"/>
            </a:avLst>
          </a:prstGeom>
          <a:noFill/>
          <a:ln w="28575">
            <a:solidFill>
              <a:srgbClr val="C9D5D7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buNone/>
              <a:defRPr lang="de-CH" sz="1600" kern="1200" dirty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0" lvl="0" algn="ctr" defTabSz="1225550" eaLnBrk="1" latinLnBrk="0" hangingPunct="1"/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8"/>
          </p:nvPr>
        </p:nvSpPr>
        <p:spPr>
          <a:xfrm>
            <a:off x="6156176" y="1628800"/>
            <a:ext cx="2736304" cy="468052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5"/>
              </a:buClr>
              <a:buFont typeface="Arial" pitchFamily="34" charset="0"/>
              <a:buChar char="•"/>
              <a:defRPr sz="1600"/>
            </a:lvl1pPr>
            <a:lvl2pPr marL="742950" indent="-285750">
              <a:buClr>
                <a:schemeClr val="accent5"/>
              </a:buClr>
              <a:buFont typeface="Arial" pitchFamily="34" charset="0"/>
              <a:buChar char="•"/>
              <a:defRPr sz="1600"/>
            </a:lvl2pPr>
            <a:lvl3pPr marL="11430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3pPr>
            <a:lvl4pPr marL="16002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chemeClr val="accent5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87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One-Bruker_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 userDrawn="1"/>
        </p:nvSpPr>
        <p:spPr>
          <a:xfrm>
            <a:off x="687388" y="6545263"/>
            <a:ext cx="7848600" cy="363537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© Copyright Bruker Corporation. All rights </a:t>
            </a:r>
            <a:r>
              <a:rPr lang="en-US" sz="1000" noProof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reserved</a:t>
            </a:r>
            <a:r>
              <a:rPr lang="en-US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</p:txBody>
      </p:sp>
      <p:grpSp>
        <p:nvGrpSpPr>
          <p:cNvPr id="9" name="Group 12"/>
          <p:cNvGrpSpPr>
            <a:grpSpLocks/>
          </p:cNvGrpSpPr>
          <p:nvPr userDrawn="1"/>
        </p:nvGrpSpPr>
        <p:grpSpPr bwMode="auto">
          <a:xfrm>
            <a:off x="438150" y="1268413"/>
            <a:ext cx="8705850" cy="5589587"/>
            <a:chOff x="276" y="799"/>
            <a:chExt cx="5484" cy="3521"/>
          </a:xfrm>
        </p:grpSpPr>
        <p:pic>
          <p:nvPicPr>
            <p:cNvPr id="10" name="Picture 4" descr="One-Bruker_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" y="4049"/>
              <a:ext cx="5484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1362" y="799"/>
              <a:ext cx="3060" cy="2134"/>
              <a:chOff x="1362" y="845"/>
              <a:chExt cx="3060" cy="2134"/>
            </a:xfrm>
          </p:grpSpPr>
          <p:pic>
            <p:nvPicPr>
              <p:cNvPr id="12" name="Picture 4" descr="Bruker-logo_rgb_300dpi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62" y="845"/>
                <a:ext cx="3060" cy="1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1364" y="2688"/>
                <a:ext cx="3058" cy="2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3662" tIns="46038" rIns="93662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  <a:defRPr/>
                </a:pPr>
                <a:r>
                  <a:rPr lang="en-US">
                    <a:solidFill>
                      <a:srgbClr val="748A96"/>
                    </a:solidFill>
                    <a:cs typeface="+mn-cs"/>
                  </a:rPr>
                  <a:t>Innovation with Integrity</a:t>
                </a:r>
                <a:endParaRPr lang="en-US" sz="1600">
                  <a:solidFill>
                    <a:srgbClr val="748A96"/>
                  </a:solidFill>
                  <a:cs typeface="+mn-cs"/>
                </a:endParaRPr>
              </a:p>
            </p:txBody>
          </p:sp>
        </p:grpSp>
      </p:grpSp>
      <p:sp>
        <p:nvSpPr>
          <p:cNvPr id="14" name="Text Box 153"/>
          <p:cNvSpPr txBox="1">
            <a:spLocks noChangeArrowheads="1"/>
          </p:cNvSpPr>
          <p:nvPr userDrawn="1"/>
        </p:nvSpPr>
        <p:spPr bwMode="auto">
          <a:xfrm>
            <a:off x="757238" y="6653213"/>
            <a:ext cx="61912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1225550">
              <a:defRPr/>
            </a:pPr>
            <a:r>
              <a:rPr lang="en-US" sz="600" dirty="0">
                <a:solidFill>
                  <a:schemeClr val="bg1"/>
                </a:solidFill>
                <a:ea typeface="+mn-ea"/>
                <a:cs typeface="+mn-cs"/>
              </a:rPr>
              <a:t>Copyright © 2011 Bruker Corporation. All rights reserved.  www.bruker.com</a:t>
            </a:r>
            <a:endParaRPr lang="en-US" sz="800" dirty="0">
              <a:solidFill>
                <a:srgbClr val="0071BC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11188" y="274638"/>
            <a:ext cx="8281987" cy="603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42088"/>
            <a:ext cx="2133600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04B54-0612-4D70-95BF-E96E02F44BD8}" type="datetime1">
              <a:rPr lang="en-US" smtClean="0"/>
              <a:t>11/19/2021</a:t>
            </a:fld>
            <a:endParaRPr lang="de-DE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4825" y="6542088"/>
            <a:ext cx="2133600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0694-515D-4729-8976-445A66476F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2"/>
          </p:nvPr>
        </p:nvSpPr>
        <p:spPr>
          <a:xfrm>
            <a:off x="3349625" y="6542088"/>
            <a:ext cx="2895600" cy="36353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3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One-Bruker_4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1524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397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4" r:id="rId9"/>
    <p:sldLayoutId id="2147483754" r:id="rId10"/>
    <p:sldLayoutId id="2147483756" r:id="rId11"/>
    <p:sldLayoutId id="2147483757" r:id="rId12"/>
    <p:sldLayoutId id="2147483772" r:id="rId13"/>
    <p:sldLayoutId id="2147483773" r:id="rId14"/>
  </p:sldLayoutIdLst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+mj-ea"/>
          <a:cs typeface="ＭＳ Ｐゴシック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80" charset="-128"/>
          <a:cs typeface="ＭＳ Ｐゴシック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80" charset="-128"/>
          <a:cs typeface="ＭＳ Ｐゴシック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80" charset="-128"/>
          <a:cs typeface="ＭＳ Ｐゴシック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80" charset="-128"/>
          <a:cs typeface="ＭＳ Ｐゴシック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8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+mn-ea"/>
          <a:cs typeface="ＭＳ Ｐゴシック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Verdana" pitchFamily="34" charset="0"/>
          <a:ea typeface="+mn-ea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+mn-ea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Verdana" pitchFamily="34" charset="0"/>
          <a:ea typeface="+mn-ea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Verdana" pitchFamily="34" charset="0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One-Bruker_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11"/>
          <p:cNvSpPr txBox="1">
            <a:spLocks noChangeArrowheads="1"/>
          </p:cNvSpPr>
          <p:nvPr userDrawn="1"/>
        </p:nvSpPr>
        <p:spPr bwMode="auto">
          <a:xfrm>
            <a:off x="8870950" y="6689725"/>
            <a:ext cx="2476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fld id="{5687E38A-DCC8-4FCD-BD83-EDAB18742721}" type="slidenum">
              <a:rPr lang="de-DE" sz="800" smtClean="0">
                <a:solidFill>
                  <a:srgbClr val="FFFFFF"/>
                </a:solidFill>
              </a:rPr>
              <a:pPr eaLnBrk="1" fontAlgn="base" hangingPunct="1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t>‹#›</a:t>
            </a:fld>
            <a:endParaRPr lang="de-DE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7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One-Bruker_4">
            <a:extLst>
              <a:ext uri="{FF2B5EF4-FFF2-40B4-BE49-F238E27FC236}">
                <a16:creationId xmlns:a16="http://schemas.microsoft.com/office/drawing/2014/main" id="{69AA21E0-FB6E-4F15-B1A9-94F78C7E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11">
            <a:extLst>
              <a:ext uri="{FF2B5EF4-FFF2-40B4-BE49-F238E27FC236}">
                <a16:creationId xmlns:a16="http://schemas.microsoft.com/office/drawing/2014/main" id="{D32F304C-C1D9-42DE-83BC-3FA8AA5934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70950" y="6689725"/>
            <a:ext cx="2476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  <a:buClr>
                <a:schemeClr val="tx1"/>
              </a:buClr>
              <a:buFontTx/>
              <a:buNone/>
            </a:pPr>
            <a:fld id="{AF7605A3-D5D9-47BA-B541-8439AB3A33D5}" type="slidenum">
              <a:rPr lang="de-DE" altLang="de-DE" sz="800">
                <a:solidFill>
                  <a:schemeClr val="bg1"/>
                </a:solidFill>
              </a:rPr>
              <a:pPr eaLnBrk="1" hangingPunct="1">
                <a:lnSpc>
                  <a:spcPct val="125000"/>
                </a:lnSpc>
                <a:spcBef>
                  <a:spcPct val="20000"/>
                </a:spcBef>
                <a:buClr>
                  <a:schemeClr val="tx1"/>
                </a:buClr>
                <a:buFontTx/>
                <a:buNone/>
              </a:pPr>
              <a:t>‹#›</a:t>
            </a:fld>
            <a:endParaRPr lang="de-DE" altLang="de-DE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3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One-Bruker_4">
            <a:extLst>
              <a:ext uri="{FF2B5EF4-FFF2-40B4-BE49-F238E27FC236}">
                <a16:creationId xmlns:a16="http://schemas.microsoft.com/office/drawing/2014/main" id="{F7D9F96B-A972-4FCC-BD40-8F8CEDC3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11">
            <a:extLst>
              <a:ext uri="{FF2B5EF4-FFF2-40B4-BE49-F238E27FC236}">
                <a16:creationId xmlns:a16="http://schemas.microsoft.com/office/drawing/2014/main" id="{10EBB9B9-B3D9-4538-9E13-963716D2C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0950" y="6689725"/>
            <a:ext cx="2476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  <a:buClr>
                <a:srgbClr val="000000"/>
              </a:buClr>
              <a:buFontTx/>
              <a:buNone/>
            </a:pPr>
            <a:fld id="{9B05464F-BD2D-4F3C-AF40-A30DA30D30C1}" type="slidenum">
              <a:rPr lang="de-DE" altLang="cs-CZ" sz="800">
                <a:solidFill>
                  <a:srgbClr val="FFFFFF"/>
                </a:solidFill>
              </a:rPr>
              <a:pPr eaLnBrk="1" hangingPunct="1">
                <a:lnSpc>
                  <a:spcPct val="125000"/>
                </a:lnSpc>
                <a:spcBef>
                  <a:spcPct val="20000"/>
                </a:spcBef>
                <a:buClr>
                  <a:srgbClr val="000000"/>
                </a:buClr>
                <a:buFontTx/>
                <a:buNone/>
              </a:pPr>
              <a:t>‹#›</a:t>
            </a:fld>
            <a:endParaRPr lang="de-DE" altLang="cs-CZ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5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One-Bruker_4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1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11"/>
          <p:cNvSpPr txBox="1">
            <a:spLocks noChangeArrowheads="1"/>
          </p:cNvSpPr>
          <p:nvPr userDrawn="1"/>
        </p:nvSpPr>
        <p:spPr bwMode="auto">
          <a:xfrm>
            <a:off x="8870949" y="6689725"/>
            <a:ext cx="176330" cy="1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itchFamily="34" charset="0"/>
                <a:ea typeface="ＭＳ Ｐゴシック" pitchFamily="-76" charset="-128"/>
              </a:defRPr>
            </a:lvl9pPr>
          </a:lstStyle>
          <a:p>
            <a:pPr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fld id="{5687E38A-DCC8-4FCD-BD83-EDAB18742721}" type="slidenum">
              <a:rPr lang="de-DE" sz="800" smtClean="0">
                <a:solidFill>
                  <a:srgbClr val="FFFFFF"/>
                </a:solidFill>
              </a:rPr>
              <a:pPr eaLnBrk="1" fontAlgn="base" hangingPunct="1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t>‹#›</a:t>
            </a:fld>
            <a:endParaRPr lang="de-DE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5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5pPr>
      <a:lvl6pPr marL="457189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6pPr>
      <a:lvl7pPr marL="914377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7pPr>
      <a:lvl8pPr marL="1371566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8pPr>
      <a:lvl9pPr marL="1828754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Verdana" pitchFamily="34" charset="0"/>
          <a:ea typeface="ＭＳ Ｐゴシック" pitchFamily="-76" charset="-128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537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5160" y="1456059"/>
            <a:ext cx="8671213" cy="1250848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/>
              <a:t>Statistická</a:t>
            </a:r>
            <a:r>
              <a:rPr lang="en-US" sz="3200" dirty="0"/>
              <a:t> </a:t>
            </a:r>
            <a:r>
              <a:rPr lang="en-US" sz="3200" dirty="0" err="1"/>
              <a:t>analýza</a:t>
            </a:r>
            <a:r>
              <a:rPr lang="en-US" sz="3200" dirty="0"/>
              <a:t> </a:t>
            </a:r>
            <a:r>
              <a:rPr lang="en-US" sz="3200" dirty="0" err="1"/>
              <a:t>mikročástic</a:t>
            </a:r>
            <a:r>
              <a:rPr lang="en-US" sz="3200" dirty="0"/>
              <a:t> </a:t>
            </a:r>
            <a:r>
              <a:rPr lang="en-US" sz="3200" dirty="0" err="1"/>
              <a:t>pomocí</a:t>
            </a:r>
            <a:r>
              <a:rPr lang="en-US" sz="3200" dirty="0"/>
              <a:t> FTIR a Ramanovy </a:t>
            </a:r>
            <a:r>
              <a:rPr lang="en-US" sz="3200" dirty="0" err="1"/>
              <a:t>mikroskopie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60" y="145473"/>
            <a:ext cx="1633249" cy="977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85267" y="5720868"/>
            <a:ext cx="4075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3713">
              <a:tabLst>
                <a:tab pos="895350" algn="l"/>
              </a:tabLst>
            </a:pPr>
            <a:r>
              <a:rPr lang="en-US" sz="2000" b="1" dirty="0"/>
              <a:t>Autor:</a:t>
            </a:r>
            <a:r>
              <a:rPr lang="cs-CZ" sz="2000" b="1" dirty="0"/>
              <a:t> 	  </a:t>
            </a:r>
            <a:r>
              <a:rPr lang="en-US" sz="2000" b="1" dirty="0"/>
              <a:t>David Matoušek</a:t>
            </a:r>
          </a:p>
          <a:p>
            <a:pPr>
              <a:tabLst>
                <a:tab pos="987425" algn="l"/>
              </a:tabLst>
            </a:pPr>
            <a:r>
              <a:rPr lang="en-US" sz="2000" b="1" dirty="0" err="1"/>
              <a:t>Dat</a:t>
            </a:r>
            <a:r>
              <a:rPr lang="cs-CZ" sz="2000" b="1" dirty="0"/>
              <a:t>um</a:t>
            </a:r>
            <a:r>
              <a:rPr lang="en-US" sz="2000" b="1" dirty="0"/>
              <a:t>: 	</a:t>
            </a:r>
            <a:r>
              <a:rPr lang="cs-CZ" sz="2000" b="1" dirty="0"/>
              <a:t>15</a:t>
            </a:r>
            <a:r>
              <a:rPr lang="en-US" sz="2000" b="1" dirty="0"/>
              <a:t>.</a:t>
            </a:r>
            <a:r>
              <a:rPr lang="cs-CZ" sz="2000" b="1" dirty="0"/>
              <a:t>11</a:t>
            </a:r>
            <a:r>
              <a:rPr lang="en-US" sz="2000" b="1" dirty="0"/>
              <a:t>.20</a:t>
            </a:r>
            <a:r>
              <a:rPr lang="cs-CZ" sz="2000" b="1" dirty="0"/>
              <a:t>21</a:t>
            </a:r>
            <a:endParaRPr lang="en-US" sz="2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1F14593-B46C-42F2-A529-DFE8A070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21828"/>
            <a:ext cx="9144000" cy="27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2"/>
          <p:cNvSpPr txBox="1">
            <a:spLocks/>
          </p:cNvSpPr>
          <p:nvPr/>
        </p:nvSpPr>
        <p:spPr>
          <a:xfrm>
            <a:off x="6856413" y="6608561"/>
            <a:ext cx="2133600" cy="300239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C30D9B5-4B5D-4312-B9CF-E1B99BAAFA40}" type="slidenum"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defRPr/>
              </a:pPr>
              <a:t>10</a:t>
            </a:fld>
            <a:endParaRPr lang="en-US" sz="1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7B4C437-32DE-4449-9C9B-08420108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46" y="165731"/>
            <a:ext cx="7583827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KPP 2018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LUMOS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Pohodlná FTIR analýza nátěrů</a:t>
            </a:r>
            <a:endParaRPr lang="it-IT" sz="2100" dirty="0"/>
          </a:p>
        </p:txBody>
      </p:sp>
      <p:pic>
        <p:nvPicPr>
          <p:cNvPr id="21" name="Picture 20" descr="A picture containing indoor, printer&#10;&#10;Description automatically generated">
            <a:extLst>
              <a:ext uri="{FF2B5EF4-FFF2-40B4-BE49-F238E27FC236}">
                <a16:creationId xmlns:a16="http://schemas.microsoft.com/office/drawing/2014/main" id="{5F249DA6-DDA3-42D7-9A19-BEACA89541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28401"/>
            <a:ext cx="4378171" cy="2919810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76BF5170-6772-4517-92B1-9B95B1A5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318" y="4272210"/>
            <a:ext cx="3881400" cy="232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3E8A5200-DE28-4FF5-B0A9-1579A03B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718" y="1249480"/>
            <a:ext cx="4222282" cy="53590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669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">
            <a:extLst>
              <a:ext uri="{FF2B5EF4-FFF2-40B4-BE49-F238E27FC236}">
                <a16:creationId xmlns:a16="http://schemas.microsoft.com/office/drawing/2014/main" id="{A718A3E3-84F6-4CA0-BE87-D6D518A9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420"/>
          <a:stretch>
            <a:fillRect/>
          </a:stretch>
        </p:blipFill>
        <p:spPr bwMode="auto">
          <a:xfrm>
            <a:off x="0" y="2138928"/>
            <a:ext cx="9144000" cy="286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">
            <a:extLst>
              <a:ext uri="{FF2B5EF4-FFF2-40B4-BE49-F238E27FC236}">
                <a16:creationId xmlns:a16="http://schemas.microsoft.com/office/drawing/2014/main" id="{A7560626-676F-4A5B-8903-CE9389EF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679" r="42072" b="11401"/>
          <a:stretch>
            <a:fillRect/>
          </a:stretch>
        </p:blipFill>
        <p:spPr bwMode="auto">
          <a:xfrm>
            <a:off x="457200" y="2261166"/>
            <a:ext cx="27686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3148D104-AEA9-4314-B3A7-A94720FE8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628775"/>
            <a:ext cx="7148513" cy="1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286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defRPr/>
            </a:pPr>
            <a:r>
              <a:rPr lang="cs-CZ" altLang="de-DE" sz="1600" dirty="0" err="1"/>
              <a:t>Spectrum</a:t>
            </a:r>
            <a:r>
              <a:rPr lang="cs-CZ" altLang="de-DE" sz="1600" dirty="0"/>
              <a:t> of </a:t>
            </a:r>
            <a:r>
              <a:rPr lang="cs-CZ" altLang="de-DE" sz="1600" dirty="0" err="1">
                <a:solidFill>
                  <a:srgbClr val="CC3399"/>
                </a:solidFill>
              </a:rPr>
              <a:t>defect</a:t>
            </a:r>
            <a:r>
              <a:rPr lang="cs-CZ" altLang="de-DE" sz="1600" dirty="0"/>
              <a:t> and </a:t>
            </a:r>
            <a:r>
              <a:rPr lang="cs-CZ" altLang="de-DE" sz="1600" dirty="0" err="1">
                <a:solidFill>
                  <a:srgbClr val="339933"/>
                </a:solidFill>
              </a:rPr>
              <a:t>paint</a:t>
            </a:r>
            <a:r>
              <a:rPr lang="cs-CZ" altLang="de-DE" sz="1600" dirty="0"/>
              <a:t> has </a:t>
            </a:r>
            <a:r>
              <a:rPr lang="cs-CZ" altLang="de-DE" sz="1600" dirty="0" err="1"/>
              <a:t>obvious</a:t>
            </a:r>
            <a:r>
              <a:rPr lang="cs-CZ" altLang="de-DE" sz="1600" dirty="0"/>
              <a:t> </a:t>
            </a:r>
            <a:r>
              <a:rPr lang="cs-CZ" altLang="de-DE" sz="1600" dirty="0" err="1"/>
              <a:t>differencies</a:t>
            </a:r>
            <a:r>
              <a:rPr lang="cs-CZ" altLang="de-DE" sz="1600" dirty="0"/>
              <a:t>!</a:t>
            </a:r>
          </a:p>
          <a:p>
            <a:pPr marL="0" indent="0"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defRPr/>
            </a:pPr>
            <a:endParaRPr lang="cs-CZ" altLang="de-DE" dirty="0"/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endParaRPr lang="cs-CZ" altLang="de-DE" dirty="0"/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endParaRPr lang="cs-CZ" altLang="de-DE" dirty="0"/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buFontTx/>
              <a:buChar char="•"/>
              <a:defRPr/>
            </a:pPr>
            <a:endParaRPr lang="en-US" altLang="de-DE" sz="1200" i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FDD25E-7329-473E-8191-DD965C441E72}"/>
              </a:ext>
            </a:extLst>
          </p:cNvPr>
          <p:cNvSpPr/>
          <p:nvPr/>
        </p:nvSpPr>
        <p:spPr>
          <a:xfrm>
            <a:off x="457200" y="5127059"/>
            <a:ext cx="8478571" cy="166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defRPr/>
            </a:pPr>
            <a:r>
              <a:rPr lang="cs-CZ" altLang="de-DE" dirty="0" err="1">
                <a:solidFill>
                  <a:srgbClr val="008000"/>
                </a:solidFill>
              </a:rPr>
              <a:t>Paint</a:t>
            </a:r>
            <a:r>
              <a:rPr lang="cs-CZ" altLang="de-DE" dirty="0">
                <a:solidFill>
                  <a:srgbClr val="008000"/>
                </a:solidFill>
              </a:rPr>
              <a:t>: Best hit 81% </a:t>
            </a:r>
            <a:r>
              <a:rPr lang="cs-CZ" altLang="de-DE" dirty="0" err="1">
                <a:solidFill>
                  <a:srgbClr val="008000"/>
                </a:solidFill>
              </a:rPr>
              <a:t>correlation</a:t>
            </a:r>
            <a:r>
              <a:rPr lang="cs-CZ" altLang="de-DE" dirty="0">
                <a:solidFill>
                  <a:srgbClr val="008000"/>
                </a:solidFill>
              </a:rPr>
              <a:t> - </a:t>
            </a:r>
            <a:r>
              <a:rPr lang="en-US" dirty="0" err="1">
                <a:solidFill>
                  <a:srgbClr val="008000"/>
                </a:solidFill>
              </a:rPr>
              <a:t>Desmophen</a:t>
            </a:r>
            <a:r>
              <a:rPr lang="en-US" dirty="0">
                <a:solidFill>
                  <a:srgbClr val="008000"/>
                </a:solidFill>
              </a:rPr>
              <a:t>® A 160 SN</a:t>
            </a:r>
            <a:r>
              <a:rPr lang="cs-CZ" dirty="0">
                <a:solidFill>
                  <a:srgbClr val="008000"/>
                </a:solidFill>
              </a:rPr>
              <a:t> (Blue) </a:t>
            </a:r>
            <a:r>
              <a:rPr lang="cs-CZ" dirty="0" err="1">
                <a:solidFill>
                  <a:srgbClr val="008000"/>
                </a:solidFill>
              </a:rPr>
              <a:t>is</a:t>
            </a:r>
            <a:r>
              <a:rPr lang="cs-CZ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Hydroxyl-bearing polyacrylate. </a:t>
            </a:r>
            <a:endParaRPr lang="cs-CZ" dirty="0">
              <a:solidFill>
                <a:srgbClr val="008000"/>
              </a:solidFill>
            </a:endParaRP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defRPr/>
            </a:pPr>
            <a:r>
              <a:rPr lang="cs-CZ" altLang="de-DE" dirty="0" err="1">
                <a:solidFill>
                  <a:srgbClr val="FF00FF"/>
                </a:solidFill>
              </a:rPr>
              <a:t>Defect</a:t>
            </a:r>
            <a:r>
              <a:rPr lang="cs-CZ" altLang="de-DE" dirty="0">
                <a:solidFill>
                  <a:srgbClr val="FF00FF"/>
                </a:solidFill>
              </a:rPr>
              <a:t>: Best hit 76% </a:t>
            </a:r>
            <a:r>
              <a:rPr lang="cs-CZ" altLang="de-DE" dirty="0" err="1">
                <a:solidFill>
                  <a:srgbClr val="FF00FF"/>
                </a:solidFill>
              </a:rPr>
              <a:t>correlation</a:t>
            </a:r>
            <a:r>
              <a:rPr lang="cs-CZ" altLang="de-DE" dirty="0">
                <a:solidFill>
                  <a:srgbClr val="FF00FF"/>
                </a:solidFill>
              </a:rPr>
              <a:t>: A</a:t>
            </a:r>
            <a:r>
              <a:rPr lang="en-US" dirty="0" err="1">
                <a:solidFill>
                  <a:srgbClr val="FF00FF"/>
                </a:solidFill>
              </a:rPr>
              <a:t>liphatic</a:t>
            </a:r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dirty="0" err="1">
                <a:solidFill>
                  <a:srgbClr val="FF00FF"/>
                </a:solidFill>
              </a:rPr>
              <a:t>pu</a:t>
            </a:r>
            <a:r>
              <a:rPr lang="en-US" dirty="0">
                <a:solidFill>
                  <a:srgbClr val="FF00FF"/>
                </a:solidFill>
              </a:rPr>
              <a:t>/acrylic dispersion | additive</a:t>
            </a:r>
            <a:r>
              <a:rPr lang="cs-CZ" dirty="0">
                <a:solidFill>
                  <a:srgbClr val="FF00FF"/>
                </a:solidFill>
              </a:rPr>
              <a:t>!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  <a:defRPr/>
            </a:pP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F5CB198-6B7F-4F3F-ACD0-753D0A66B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381750"/>
            <a:ext cx="1809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57200" algn="ctr">
                <a:solidFill>
                  <a:srgbClr val="D8E2E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  <a:buClr>
                <a:schemeClr val="tx1"/>
              </a:buClr>
            </a:pPr>
            <a:endParaRPr lang="en-US" altLang="de-DE" sz="120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95B4182-7AE8-4279-B54E-51CAB0CED4B7}"/>
              </a:ext>
            </a:extLst>
          </p:cNvPr>
          <p:cNvSpPr txBox="1">
            <a:spLocks/>
          </p:cNvSpPr>
          <p:nvPr/>
        </p:nvSpPr>
        <p:spPr>
          <a:xfrm>
            <a:off x="6881813" y="660443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C30D9B5-4B5D-4312-B9CF-E1B99BAAFA40}" type="slidenum"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defRPr/>
              </a:pPr>
              <a:t>11</a:t>
            </a:fld>
            <a:endParaRPr lang="en-US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966AE77-4CAB-475D-8C0E-9BC9CB52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46" y="165731"/>
            <a:ext cx="7583827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KPP 2018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LUMOS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Pohodlná FTIR analýza nátěrů</a:t>
            </a:r>
            <a:endParaRPr lang="it-IT" sz="2100" dirty="0"/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946D602F-908C-46EC-93B4-34687F61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0" y="3055170"/>
            <a:ext cx="2468852" cy="60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286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cs-CZ" altLang="de-DE" sz="1200" dirty="0" err="1"/>
              <a:t>Layer</a:t>
            </a:r>
            <a:r>
              <a:rPr lang="cs-CZ" altLang="de-DE" sz="1200" dirty="0"/>
              <a:t> </a:t>
            </a:r>
            <a:r>
              <a:rPr lang="cs-CZ" altLang="de-DE" sz="1200" dirty="0" err="1"/>
              <a:t>thickness</a:t>
            </a:r>
            <a:r>
              <a:rPr lang="cs-CZ" altLang="de-DE" sz="1200" dirty="0"/>
              <a:t> cca 115 </a:t>
            </a:r>
            <a:r>
              <a:rPr lang="el-GR" altLang="de-DE" sz="1200" dirty="0"/>
              <a:t>μ</a:t>
            </a:r>
            <a:r>
              <a:rPr lang="cs-CZ" altLang="de-DE" sz="1200" dirty="0"/>
              <a:t>m</a:t>
            </a:r>
          </a:p>
          <a:p>
            <a:pPr marL="0" indent="0" eaLnBrk="1" hangingPunct="1">
              <a:lnSpc>
                <a:spcPct val="12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cs-CZ" altLang="de-DE" sz="1200" dirty="0" err="1"/>
              <a:t>Defect</a:t>
            </a:r>
            <a:r>
              <a:rPr lang="cs-CZ" altLang="de-DE" sz="1200" dirty="0"/>
              <a:t> cca 123 x 89 </a:t>
            </a:r>
            <a:r>
              <a:rPr lang="el-GR" altLang="de-DE" sz="1200" dirty="0"/>
              <a:t>μ</a:t>
            </a:r>
            <a:r>
              <a:rPr lang="cs-CZ" altLang="de-DE" sz="1200" dirty="0"/>
              <a:t>m</a:t>
            </a:r>
            <a:endParaRPr lang="en-US" altLang="de-DE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9156F-EA93-4689-A253-EE6172000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37F7-B289-46D7-B93C-02195E1F4C40}" type="datetime1">
              <a:rPr lang="de-DE">
                <a:solidFill>
                  <a:prstClr val="white"/>
                </a:solidFill>
                <a:latin typeface="Verdana"/>
              </a:rPr>
              <a:pPr/>
              <a:t>19.11.2021</a:t>
            </a:fld>
            <a:endParaRPr lang="de-DE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1F647-877D-4661-82AE-82D150AB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white"/>
                </a:solidFill>
                <a:latin typeface="Verdana"/>
              </a:rPr>
              <a:t>Innovation with Integrity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6A6CC-97AE-44A0-B8A9-89B27C5E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7428-5905-457A-9176-FA0EA2A69510}" type="slidenum">
              <a:rPr lang="de-DE">
                <a:solidFill>
                  <a:prstClr val="white"/>
                </a:solidFill>
                <a:latin typeface="Verdana"/>
              </a:rPr>
              <a:pPr/>
              <a:t>12</a:t>
            </a:fld>
            <a:endParaRPr lang="de-DE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9BAC2F9-A284-4AD3-A17B-E825467E2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52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17" t="3495" r="15988" b="15137"/>
          <a:stretch/>
        </p:blipFill>
        <p:spPr bwMode="auto">
          <a:xfrm rot="16200000">
            <a:off x="506380" y="4302694"/>
            <a:ext cx="1399349" cy="139858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100F5DDA-F054-47AF-9966-D03E2CB78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43000"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17" t="3495" r="15988" b="15137"/>
          <a:stretch/>
        </p:blipFill>
        <p:spPr bwMode="auto">
          <a:xfrm rot="16200000">
            <a:off x="3050695" y="4302695"/>
            <a:ext cx="1399349" cy="139858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CA5AD-975E-4DDE-8EAE-12C79602A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64" t="9155" r="25429" b="13820"/>
          <a:stretch/>
        </p:blipFill>
        <p:spPr bwMode="auto">
          <a:xfrm rot="16200000">
            <a:off x="3050271" y="4304382"/>
            <a:ext cx="1396983" cy="1389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BB5E05-D2CA-4E81-BA3D-090C5ED6EC24}"/>
              </a:ext>
            </a:extLst>
          </p:cNvPr>
          <p:cNvSpPr/>
          <p:nvPr/>
        </p:nvSpPr>
        <p:spPr>
          <a:xfrm rot="16200000">
            <a:off x="3051240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FD84A-22C1-4910-B1D0-9FBBE5ABD010}"/>
              </a:ext>
            </a:extLst>
          </p:cNvPr>
          <p:cNvSpPr/>
          <p:nvPr/>
        </p:nvSpPr>
        <p:spPr>
          <a:xfrm rot="16200000">
            <a:off x="3051240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9C289B-643F-4EFB-8D80-F00DC34655FC}"/>
              </a:ext>
            </a:extLst>
          </p:cNvPr>
          <p:cNvSpPr/>
          <p:nvPr/>
        </p:nvSpPr>
        <p:spPr>
          <a:xfrm rot="16200000">
            <a:off x="3051240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BFED2F-16D5-4AFE-A190-47A592B16223}"/>
              </a:ext>
            </a:extLst>
          </p:cNvPr>
          <p:cNvSpPr/>
          <p:nvPr/>
        </p:nvSpPr>
        <p:spPr>
          <a:xfrm rot="16200000">
            <a:off x="3051240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F73A83-380C-4822-ADB7-162D9B7F554A}"/>
              </a:ext>
            </a:extLst>
          </p:cNvPr>
          <p:cNvSpPr/>
          <p:nvPr/>
        </p:nvSpPr>
        <p:spPr>
          <a:xfrm rot="16200000">
            <a:off x="3051240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232C-8C0B-4185-8C06-9E15AFD3B92F}"/>
              </a:ext>
            </a:extLst>
          </p:cNvPr>
          <p:cNvSpPr/>
          <p:nvPr/>
        </p:nvSpPr>
        <p:spPr>
          <a:xfrm rot="16200000">
            <a:off x="3051240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8CDF59-3FE2-45D4-A1D9-5C474A1CCF60}"/>
              </a:ext>
            </a:extLst>
          </p:cNvPr>
          <p:cNvSpPr/>
          <p:nvPr/>
        </p:nvSpPr>
        <p:spPr>
          <a:xfrm rot="16200000">
            <a:off x="3051240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8C7411-87AB-4D61-8AED-5D98A690EC06}"/>
              </a:ext>
            </a:extLst>
          </p:cNvPr>
          <p:cNvSpPr/>
          <p:nvPr/>
        </p:nvSpPr>
        <p:spPr>
          <a:xfrm rot="16200000">
            <a:off x="3051240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ACAFCA-64A7-4185-9F7B-CFCF5DCE1009}"/>
              </a:ext>
            </a:extLst>
          </p:cNvPr>
          <p:cNvSpPr/>
          <p:nvPr/>
        </p:nvSpPr>
        <p:spPr>
          <a:xfrm rot="16200000">
            <a:off x="3051240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2771BD-6EC1-4A4F-8C79-BEF6E2DD442E}"/>
              </a:ext>
            </a:extLst>
          </p:cNvPr>
          <p:cNvSpPr/>
          <p:nvPr/>
        </p:nvSpPr>
        <p:spPr>
          <a:xfrm rot="16200000">
            <a:off x="3051240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FD9558-4D1D-40E6-AF27-C742A78660F1}"/>
              </a:ext>
            </a:extLst>
          </p:cNvPr>
          <p:cNvSpPr/>
          <p:nvPr/>
        </p:nvSpPr>
        <p:spPr>
          <a:xfrm rot="16200000">
            <a:off x="3190940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D5F9E1-A460-4A97-9AF5-9507F2744355}"/>
              </a:ext>
            </a:extLst>
          </p:cNvPr>
          <p:cNvSpPr/>
          <p:nvPr/>
        </p:nvSpPr>
        <p:spPr>
          <a:xfrm rot="16200000">
            <a:off x="3190940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F74565-E19C-4DAA-A04A-E604767FE119}"/>
              </a:ext>
            </a:extLst>
          </p:cNvPr>
          <p:cNvSpPr/>
          <p:nvPr/>
        </p:nvSpPr>
        <p:spPr>
          <a:xfrm rot="16200000">
            <a:off x="3190940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F600F5-BFFF-483A-8AAA-AEE11FF58DDF}"/>
              </a:ext>
            </a:extLst>
          </p:cNvPr>
          <p:cNvSpPr/>
          <p:nvPr/>
        </p:nvSpPr>
        <p:spPr>
          <a:xfrm rot="16200000">
            <a:off x="3190940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7E7A1C-B6D1-4BFC-9BA1-E54532F3DE3B}"/>
              </a:ext>
            </a:extLst>
          </p:cNvPr>
          <p:cNvSpPr/>
          <p:nvPr/>
        </p:nvSpPr>
        <p:spPr>
          <a:xfrm rot="16200000">
            <a:off x="3190940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242550-FA65-4D88-A259-7FD1703A988F}"/>
              </a:ext>
            </a:extLst>
          </p:cNvPr>
          <p:cNvSpPr/>
          <p:nvPr/>
        </p:nvSpPr>
        <p:spPr>
          <a:xfrm rot="16200000">
            <a:off x="3190940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7FC6DF-FD64-4C45-AB71-09CCB3582978}"/>
              </a:ext>
            </a:extLst>
          </p:cNvPr>
          <p:cNvSpPr/>
          <p:nvPr/>
        </p:nvSpPr>
        <p:spPr>
          <a:xfrm rot="16200000">
            <a:off x="3190940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E37798-0F32-41FF-AE19-A58954F35778}"/>
              </a:ext>
            </a:extLst>
          </p:cNvPr>
          <p:cNvSpPr/>
          <p:nvPr/>
        </p:nvSpPr>
        <p:spPr>
          <a:xfrm rot="16200000">
            <a:off x="3190940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EC20D18-3B17-4E3B-86BB-9162A5AE0D1D}"/>
              </a:ext>
            </a:extLst>
          </p:cNvPr>
          <p:cNvSpPr/>
          <p:nvPr/>
        </p:nvSpPr>
        <p:spPr>
          <a:xfrm rot="16200000">
            <a:off x="3190940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7C5249-8177-4859-94BC-3E60BF1B1C17}"/>
              </a:ext>
            </a:extLst>
          </p:cNvPr>
          <p:cNvSpPr/>
          <p:nvPr/>
        </p:nvSpPr>
        <p:spPr>
          <a:xfrm rot="16200000">
            <a:off x="3190940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43C191-81F4-4EF1-B186-56B12E37A2DF}"/>
              </a:ext>
            </a:extLst>
          </p:cNvPr>
          <p:cNvSpPr/>
          <p:nvPr/>
        </p:nvSpPr>
        <p:spPr>
          <a:xfrm rot="16200000">
            <a:off x="3330640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65C70D-81F7-43AC-8D2D-8ACD5524B026}"/>
              </a:ext>
            </a:extLst>
          </p:cNvPr>
          <p:cNvSpPr/>
          <p:nvPr/>
        </p:nvSpPr>
        <p:spPr>
          <a:xfrm rot="16200000">
            <a:off x="3330640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87D717-531F-4004-BAFF-FF8CF5129E34}"/>
              </a:ext>
            </a:extLst>
          </p:cNvPr>
          <p:cNvSpPr/>
          <p:nvPr/>
        </p:nvSpPr>
        <p:spPr>
          <a:xfrm rot="16200000">
            <a:off x="3330640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88CB65-0B6D-4B36-A3E7-06CBC123BFCE}"/>
              </a:ext>
            </a:extLst>
          </p:cNvPr>
          <p:cNvSpPr/>
          <p:nvPr/>
        </p:nvSpPr>
        <p:spPr>
          <a:xfrm rot="16200000">
            <a:off x="3330640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058FE05-DD0C-4FC3-A40A-EAA3265F4F74}"/>
              </a:ext>
            </a:extLst>
          </p:cNvPr>
          <p:cNvSpPr/>
          <p:nvPr/>
        </p:nvSpPr>
        <p:spPr>
          <a:xfrm rot="16200000">
            <a:off x="3330640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AA19AE-795B-4560-8096-6B0B52E5EB14}"/>
              </a:ext>
            </a:extLst>
          </p:cNvPr>
          <p:cNvSpPr/>
          <p:nvPr/>
        </p:nvSpPr>
        <p:spPr>
          <a:xfrm rot="16200000">
            <a:off x="3330640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8E00FD-399B-4673-810A-1CAC1A01B42C}"/>
              </a:ext>
            </a:extLst>
          </p:cNvPr>
          <p:cNvSpPr/>
          <p:nvPr/>
        </p:nvSpPr>
        <p:spPr>
          <a:xfrm rot="16200000">
            <a:off x="3330640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BE93E3-142E-4E1E-B669-0C90C8BAF143}"/>
              </a:ext>
            </a:extLst>
          </p:cNvPr>
          <p:cNvSpPr/>
          <p:nvPr/>
        </p:nvSpPr>
        <p:spPr>
          <a:xfrm rot="16200000">
            <a:off x="3330640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D734BA7-2FCB-44FE-A059-2F7CC8832586}"/>
              </a:ext>
            </a:extLst>
          </p:cNvPr>
          <p:cNvSpPr/>
          <p:nvPr/>
        </p:nvSpPr>
        <p:spPr>
          <a:xfrm rot="16200000">
            <a:off x="3330640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10A7649-4395-4C81-A9B2-1654BACD4A8D}"/>
              </a:ext>
            </a:extLst>
          </p:cNvPr>
          <p:cNvSpPr/>
          <p:nvPr/>
        </p:nvSpPr>
        <p:spPr>
          <a:xfrm rot="16200000">
            <a:off x="3330640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F170B9D-CF99-41F0-9EE9-ECAB4B2ADBEB}"/>
              </a:ext>
            </a:extLst>
          </p:cNvPr>
          <p:cNvSpPr/>
          <p:nvPr/>
        </p:nvSpPr>
        <p:spPr>
          <a:xfrm rot="16200000">
            <a:off x="3470340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448E0D-2FA3-4197-814E-45FB40328904}"/>
              </a:ext>
            </a:extLst>
          </p:cNvPr>
          <p:cNvSpPr/>
          <p:nvPr/>
        </p:nvSpPr>
        <p:spPr>
          <a:xfrm rot="16200000">
            <a:off x="3470340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913B34-1E4E-46C0-B29C-CF6019F0486B}"/>
              </a:ext>
            </a:extLst>
          </p:cNvPr>
          <p:cNvSpPr/>
          <p:nvPr/>
        </p:nvSpPr>
        <p:spPr>
          <a:xfrm rot="16200000">
            <a:off x="3470340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AE9C29-922E-4D6D-A1D5-B926326C454E}"/>
              </a:ext>
            </a:extLst>
          </p:cNvPr>
          <p:cNvSpPr/>
          <p:nvPr/>
        </p:nvSpPr>
        <p:spPr>
          <a:xfrm rot="16200000">
            <a:off x="3470340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26309A-C93A-475B-A39E-E4101DAB710A}"/>
              </a:ext>
            </a:extLst>
          </p:cNvPr>
          <p:cNvSpPr/>
          <p:nvPr/>
        </p:nvSpPr>
        <p:spPr>
          <a:xfrm rot="16200000">
            <a:off x="3470340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EF3F9BA-159F-45FB-B0A6-572CED7A5FED}"/>
              </a:ext>
            </a:extLst>
          </p:cNvPr>
          <p:cNvSpPr/>
          <p:nvPr/>
        </p:nvSpPr>
        <p:spPr>
          <a:xfrm rot="16200000">
            <a:off x="3470340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CB9B764-25B9-4B9B-8E4D-2AADDF64437E}"/>
              </a:ext>
            </a:extLst>
          </p:cNvPr>
          <p:cNvSpPr/>
          <p:nvPr/>
        </p:nvSpPr>
        <p:spPr>
          <a:xfrm rot="16200000">
            <a:off x="3470340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1331D6-2895-4501-A16E-01D9DD3A4D8E}"/>
              </a:ext>
            </a:extLst>
          </p:cNvPr>
          <p:cNvSpPr/>
          <p:nvPr/>
        </p:nvSpPr>
        <p:spPr>
          <a:xfrm rot="16200000">
            <a:off x="3470340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342B7E-2D6C-4BF5-A201-5A883E78A966}"/>
              </a:ext>
            </a:extLst>
          </p:cNvPr>
          <p:cNvSpPr/>
          <p:nvPr/>
        </p:nvSpPr>
        <p:spPr>
          <a:xfrm rot="16200000">
            <a:off x="3470340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7D2A15-ED87-4413-9A5B-B98E347A7393}"/>
              </a:ext>
            </a:extLst>
          </p:cNvPr>
          <p:cNvSpPr/>
          <p:nvPr/>
        </p:nvSpPr>
        <p:spPr>
          <a:xfrm rot="16200000">
            <a:off x="3470340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DAA8CED-01A3-415E-8B19-CC6ACE4D448A}"/>
              </a:ext>
            </a:extLst>
          </p:cNvPr>
          <p:cNvSpPr/>
          <p:nvPr/>
        </p:nvSpPr>
        <p:spPr>
          <a:xfrm rot="16200000">
            <a:off x="3608587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5792475-EAA1-42D5-840F-20C5BEDA1D9A}"/>
              </a:ext>
            </a:extLst>
          </p:cNvPr>
          <p:cNvSpPr/>
          <p:nvPr/>
        </p:nvSpPr>
        <p:spPr>
          <a:xfrm rot="16200000">
            <a:off x="3608587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42034EB-BBB7-41CC-B1AA-F3E55D526B1C}"/>
              </a:ext>
            </a:extLst>
          </p:cNvPr>
          <p:cNvSpPr/>
          <p:nvPr/>
        </p:nvSpPr>
        <p:spPr>
          <a:xfrm rot="16200000">
            <a:off x="3608587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2539B00-3413-4EC8-9CF1-D6AB25125E27}"/>
              </a:ext>
            </a:extLst>
          </p:cNvPr>
          <p:cNvSpPr/>
          <p:nvPr/>
        </p:nvSpPr>
        <p:spPr>
          <a:xfrm rot="16200000">
            <a:off x="3608587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0DA03DE-D392-4924-807D-6B7E05F2ABE7}"/>
              </a:ext>
            </a:extLst>
          </p:cNvPr>
          <p:cNvSpPr/>
          <p:nvPr/>
        </p:nvSpPr>
        <p:spPr>
          <a:xfrm rot="16200000">
            <a:off x="3608587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AF5C4A-0FF2-4F21-A38D-638862E6A661}"/>
              </a:ext>
            </a:extLst>
          </p:cNvPr>
          <p:cNvSpPr/>
          <p:nvPr/>
        </p:nvSpPr>
        <p:spPr>
          <a:xfrm rot="16200000">
            <a:off x="3608587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D675418-A134-4126-9B8B-352D28F65BAC}"/>
              </a:ext>
            </a:extLst>
          </p:cNvPr>
          <p:cNvSpPr/>
          <p:nvPr/>
        </p:nvSpPr>
        <p:spPr>
          <a:xfrm rot="16200000">
            <a:off x="3608587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79F05D1-842C-470B-ABC1-1B142A837E33}"/>
              </a:ext>
            </a:extLst>
          </p:cNvPr>
          <p:cNvSpPr/>
          <p:nvPr/>
        </p:nvSpPr>
        <p:spPr>
          <a:xfrm rot="16200000">
            <a:off x="3608587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C95D3A3-DC1C-490E-96E7-6E9762407AC3}"/>
              </a:ext>
            </a:extLst>
          </p:cNvPr>
          <p:cNvSpPr/>
          <p:nvPr/>
        </p:nvSpPr>
        <p:spPr>
          <a:xfrm rot="16200000">
            <a:off x="3608587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A769EBE-1D53-421F-B4F7-D57457CB7B42}"/>
              </a:ext>
            </a:extLst>
          </p:cNvPr>
          <p:cNvSpPr/>
          <p:nvPr/>
        </p:nvSpPr>
        <p:spPr>
          <a:xfrm rot="16200000">
            <a:off x="3608587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C08CA4A-07CE-4477-A581-E5BBFE2FC8DF}"/>
              </a:ext>
            </a:extLst>
          </p:cNvPr>
          <p:cNvSpPr/>
          <p:nvPr/>
        </p:nvSpPr>
        <p:spPr>
          <a:xfrm rot="16200000">
            <a:off x="3748287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68AA0FC-A3C0-4D34-8426-BFDF8481C11F}"/>
              </a:ext>
            </a:extLst>
          </p:cNvPr>
          <p:cNvSpPr/>
          <p:nvPr/>
        </p:nvSpPr>
        <p:spPr>
          <a:xfrm rot="16200000">
            <a:off x="3748287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FDBD645-DD00-4512-91FC-6E0A32750CA3}"/>
              </a:ext>
            </a:extLst>
          </p:cNvPr>
          <p:cNvSpPr/>
          <p:nvPr/>
        </p:nvSpPr>
        <p:spPr>
          <a:xfrm rot="16200000">
            <a:off x="3748287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A8D1A09-E5E4-4307-AF63-7524992F9C99}"/>
              </a:ext>
            </a:extLst>
          </p:cNvPr>
          <p:cNvSpPr/>
          <p:nvPr/>
        </p:nvSpPr>
        <p:spPr>
          <a:xfrm rot="16200000">
            <a:off x="3748287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2D7E0D1-B670-4FDA-9569-00A0571FFCF6}"/>
              </a:ext>
            </a:extLst>
          </p:cNvPr>
          <p:cNvSpPr/>
          <p:nvPr/>
        </p:nvSpPr>
        <p:spPr>
          <a:xfrm rot="16200000">
            <a:off x="3748287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047BB47-04AC-46A5-866D-932F16368F2A}"/>
              </a:ext>
            </a:extLst>
          </p:cNvPr>
          <p:cNvSpPr/>
          <p:nvPr/>
        </p:nvSpPr>
        <p:spPr>
          <a:xfrm rot="16200000">
            <a:off x="3748287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A58A0E1-6BDF-4FF7-9DD6-A2D727EEA0B1}"/>
              </a:ext>
            </a:extLst>
          </p:cNvPr>
          <p:cNvSpPr/>
          <p:nvPr/>
        </p:nvSpPr>
        <p:spPr>
          <a:xfrm rot="16200000">
            <a:off x="3748287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B53F424-F6E1-413C-9141-CDC695881FAD}"/>
              </a:ext>
            </a:extLst>
          </p:cNvPr>
          <p:cNvSpPr/>
          <p:nvPr/>
        </p:nvSpPr>
        <p:spPr>
          <a:xfrm rot="16200000">
            <a:off x="3748287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1384D3-78CB-4432-8351-3A4D0F413402}"/>
              </a:ext>
            </a:extLst>
          </p:cNvPr>
          <p:cNvSpPr/>
          <p:nvPr/>
        </p:nvSpPr>
        <p:spPr>
          <a:xfrm rot="16200000">
            <a:off x="3748287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751374A-8D8D-4602-B0AB-47E6098CEB15}"/>
              </a:ext>
            </a:extLst>
          </p:cNvPr>
          <p:cNvSpPr/>
          <p:nvPr/>
        </p:nvSpPr>
        <p:spPr>
          <a:xfrm rot="16200000">
            <a:off x="3748287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E026E65-1430-4ECC-A2C3-322D0B708233}"/>
              </a:ext>
            </a:extLst>
          </p:cNvPr>
          <p:cNvSpPr/>
          <p:nvPr/>
        </p:nvSpPr>
        <p:spPr>
          <a:xfrm rot="16200000">
            <a:off x="3888636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3E716A2-9C38-4955-B741-440759D10B08}"/>
              </a:ext>
            </a:extLst>
          </p:cNvPr>
          <p:cNvSpPr/>
          <p:nvPr/>
        </p:nvSpPr>
        <p:spPr>
          <a:xfrm rot="16200000">
            <a:off x="3888636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3DADB96-1D5E-4CEB-82B8-23B6C192F890}"/>
              </a:ext>
            </a:extLst>
          </p:cNvPr>
          <p:cNvSpPr/>
          <p:nvPr/>
        </p:nvSpPr>
        <p:spPr>
          <a:xfrm rot="16200000">
            <a:off x="3888636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3087496-D224-479B-84D1-04BE5A8063F8}"/>
              </a:ext>
            </a:extLst>
          </p:cNvPr>
          <p:cNvSpPr/>
          <p:nvPr/>
        </p:nvSpPr>
        <p:spPr>
          <a:xfrm rot="16200000">
            <a:off x="3888636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3780FAA-0799-4744-A46B-B7A9DFB641C9}"/>
              </a:ext>
            </a:extLst>
          </p:cNvPr>
          <p:cNvSpPr/>
          <p:nvPr/>
        </p:nvSpPr>
        <p:spPr>
          <a:xfrm rot="16200000">
            <a:off x="3888636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EC4ED77-1C43-4F78-8D1D-5043B435B1AA}"/>
              </a:ext>
            </a:extLst>
          </p:cNvPr>
          <p:cNvSpPr/>
          <p:nvPr/>
        </p:nvSpPr>
        <p:spPr>
          <a:xfrm rot="16200000">
            <a:off x="3888636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2820849-BE4B-42ED-86C1-AB96DA876B0E}"/>
              </a:ext>
            </a:extLst>
          </p:cNvPr>
          <p:cNvSpPr/>
          <p:nvPr/>
        </p:nvSpPr>
        <p:spPr>
          <a:xfrm rot="16200000">
            <a:off x="3888636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80D31B4-6EB5-461D-88C5-DE07511DBF3A}"/>
              </a:ext>
            </a:extLst>
          </p:cNvPr>
          <p:cNvSpPr/>
          <p:nvPr/>
        </p:nvSpPr>
        <p:spPr>
          <a:xfrm rot="16200000">
            <a:off x="3888636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581E638-7B9A-49D2-A45E-785CC6EB3772}"/>
              </a:ext>
            </a:extLst>
          </p:cNvPr>
          <p:cNvSpPr/>
          <p:nvPr/>
        </p:nvSpPr>
        <p:spPr>
          <a:xfrm rot="16200000">
            <a:off x="3888636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DFFB188-1215-4B19-AED2-B9483E5FF1E5}"/>
              </a:ext>
            </a:extLst>
          </p:cNvPr>
          <p:cNvSpPr/>
          <p:nvPr/>
        </p:nvSpPr>
        <p:spPr>
          <a:xfrm rot="16200000">
            <a:off x="3888636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58BBB50-63CE-4824-B933-75984B6C8643}"/>
              </a:ext>
            </a:extLst>
          </p:cNvPr>
          <p:cNvSpPr/>
          <p:nvPr/>
        </p:nvSpPr>
        <p:spPr>
          <a:xfrm rot="16200000">
            <a:off x="4028336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048F405-7778-46A1-B1AA-E4691D0ED0BB}"/>
              </a:ext>
            </a:extLst>
          </p:cNvPr>
          <p:cNvSpPr/>
          <p:nvPr/>
        </p:nvSpPr>
        <p:spPr>
          <a:xfrm rot="16200000">
            <a:off x="4028336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E3E3B24-0C49-424B-9BC5-66CB82EE73C2}"/>
              </a:ext>
            </a:extLst>
          </p:cNvPr>
          <p:cNvSpPr/>
          <p:nvPr/>
        </p:nvSpPr>
        <p:spPr>
          <a:xfrm rot="16200000">
            <a:off x="4028336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8AC02E2-442D-4897-9F10-B12F458B8B77}"/>
              </a:ext>
            </a:extLst>
          </p:cNvPr>
          <p:cNvSpPr/>
          <p:nvPr/>
        </p:nvSpPr>
        <p:spPr>
          <a:xfrm rot="16200000">
            <a:off x="4028336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3C59A66-7552-4CB4-A718-4EFE1302CFE3}"/>
              </a:ext>
            </a:extLst>
          </p:cNvPr>
          <p:cNvSpPr/>
          <p:nvPr/>
        </p:nvSpPr>
        <p:spPr>
          <a:xfrm rot="16200000">
            <a:off x="4028336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A29B5DC-9122-4174-AE5E-F4E36C1EDA1A}"/>
              </a:ext>
            </a:extLst>
          </p:cNvPr>
          <p:cNvSpPr/>
          <p:nvPr/>
        </p:nvSpPr>
        <p:spPr>
          <a:xfrm rot="16200000">
            <a:off x="4028336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6D4B7C0-677D-4E68-B9B6-C95F4AC1ACC4}"/>
              </a:ext>
            </a:extLst>
          </p:cNvPr>
          <p:cNvSpPr/>
          <p:nvPr/>
        </p:nvSpPr>
        <p:spPr>
          <a:xfrm rot="16200000">
            <a:off x="4028336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331C06-94BD-4E36-BFDB-758F8A7485EA}"/>
              </a:ext>
            </a:extLst>
          </p:cNvPr>
          <p:cNvSpPr/>
          <p:nvPr/>
        </p:nvSpPr>
        <p:spPr>
          <a:xfrm rot="16200000">
            <a:off x="4028336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1B2A839-63BC-466A-A259-6AC1D31F4CA7}"/>
              </a:ext>
            </a:extLst>
          </p:cNvPr>
          <p:cNvSpPr/>
          <p:nvPr/>
        </p:nvSpPr>
        <p:spPr>
          <a:xfrm rot="16200000">
            <a:off x="4028336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826FD06-00B0-4EAF-968A-3A200D4051AD}"/>
              </a:ext>
            </a:extLst>
          </p:cNvPr>
          <p:cNvSpPr/>
          <p:nvPr/>
        </p:nvSpPr>
        <p:spPr>
          <a:xfrm rot="16200000">
            <a:off x="4028336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0139711-5CD4-4EAE-8981-1F97AD3B0661}"/>
              </a:ext>
            </a:extLst>
          </p:cNvPr>
          <p:cNvSpPr/>
          <p:nvPr/>
        </p:nvSpPr>
        <p:spPr>
          <a:xfrm rot="16200000">
            <a:off x="4168015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5072D90-78D0-4562-93E5-5759A7A16E17}"/>
              </a:ext>
            </a:extLst>
          </p:cNvPr>
          <p:cNvSpPr/>
          <p:nvPr/>
        </p:nvSpPr>
        <p:spPr>
          <a:xfrm rot="16200000">
            <a:off x="4168015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3BB583A-88E1-4239-B818-B0088A16399E}"/>
              </a:ext>
            </a:extLst>
          </p:cNvPr>
          <p:cNvSpPr/>
          <p:nvPr/>
        </p:nvSpPr>
        <p:spPr>
          <a:xfrm rot="16200000">
            <a:off x="4168015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EBBD55C-1582-49FB-87E0-3EBBE25E8E95}"/>
              </a:ext>
            </a:extLst>
          </p:cNvPr>
          <p:cNvSpPr/>
          <p:nvPr/>
        </p:nvSpPr>
        <p:spPr>
          <a:xfrm rot="16200000">
            <a:off x="4168015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6D8BEDB-8B7A-4E02-93AF-51AC402D0576}"/>
              </a:ext>
            </a:extLst>
          </p:cNvPr>
          <p:cNvSpPr/>
          <p:nvPr/>
        </p:nvSpPr>
        <p:spPr>
          <a:xfrm rot="16200000">
            <a:off x="4168015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EB05F5D-61B0-47FF-AF1E-696AD64CA668}"/>
              </a:ext>
            </a:extLst>
          </p:cNvPr>
          <p:cNvSpPr/>
          <p:nvPr/>
        </p:nvSpPr>
        <p:spPr>
          <a:xfrm rot="16200000">
            <a:off x="4168015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810CCC0-878A-4230-9CB0-80ACFE02A841}"/>
              </a:ext>
            </a:extLst>
          </p:cNvPr>
          <p:cNvSpPr/>
          <p:nvPr/>
        </p:nvSpPr>
        <p:spPr>
          <a:xfrm rot="16200000">
            <a:off x="4168015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46E09E2-9590-4E08-8D33-A9FD9ED490B4}"/>
              </a:ext>
            </a:extLst>
          </p:cNvPr>
          <p:cNvSpPr/>
          <p:nvPr/>
        </p:nvSpPr>
        <p:spPr>
          <a:xfrm rot="16200000">
            <a:off x="4168015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94D51BF-525A-4947-9715-E8E7950DAB54}"/>
              </a:ext>
            </a:extLst>
          </p:cNvPr>
          <p:cNvSpPr/>
          <p:nvPr/>
        </p:nvSpPr>
        <p:spPr>
          <a:xfrm rot="16200000">
            <a:off x="4168015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7396D76-E54B-44D6-8B40-178799ED8D4D}"/>
              </a:ext>
            </a:extLst>
          </p:cNvPr>
          <p:cNvSpPr/>
          <p:nvPr/>
        </p:nvSpPr>
        <p:spPr>
          <a:xfrm rot="16200000">
            <a:off x="4168015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06AF2B5-D15D-40E6-8D66-CB2E6C04FF89}"/>
              </a:ext>
            </a:extLst>
          </p:cNvPr>
          <p:cNvSpPr/>
          <p:nvPr/>
        </p:nvSpPr>
        <p:spPr>
          <a:xfrm rot="16200000">
            <a:off x="4307715" y="43026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62C6364-7BBE-4D18-AC8C-EDE88E1EB2D1}"/>
              </a:ext>
            </a:extLst>
          </p:cNvPr>
          <p:cNvSpPr/>
          <p:nvPr/>
        </p:nvSpPr>
        <p:spPr>
          <a:xfrm rot="16200000">
            <a:off x="4307715" y="44423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63F59DB-3AE7-4C17-94D2-EB67CA13BBB7}"/>
              </a:ext>
            </a:extLst>
          </p:cNvPr>
          <p:cNvSpPr/>
          <p:nvPr/>
        </p:nvSpPr>
        <p:spPr>
          <a:xfrm rot="16200000">
            <a:off x="4307715" y="4582094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E0E3A47-69D0-4BD2-B630-BBDD5791B560}"/>
              </a:ext>
            </a:extLst>
          </p:cNvPr>
          <p:cNvSpPr/>
          <p:nvPr/>
        </p:nvSpPr>
        <p:spPr>
          <a:xfrm rot="16200000">
            <a:off x="4307715" y="47233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F076945-2026-449C-90DC-C2DCD24BAAC3}"/>
              </a:ext>
            </a:extLst>
          </p:cNvPr>
          <p:cNvSpPr/>
          <p:nvPr/>
        </p:nvSpPr>
        <p:spPr>
          <a:xfrm rot="16200000">
            <a:off x="4307715" y="48630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3F289775-34E0-429E-8BC0-B5A5C5AE6F9F}"/>
              </a:ext>
            </a:extLst>
          </p:cNvPr>
          <p:cNvSpPr/>
          <p:nvPr/>
        </p:nvSpPr>
        <p:spPr>
          <a:xfrm rot="16200000">
            <a:off x="4307715" y="50027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A4C9C90-61F1-4185-9012-964AB87C78C4}"/>
              </a:ext>
            </a:extLst>
          </p:cNvPr>
          <p:cNvSpPr/>
          <p:nvPr/>
        </p:nvSpPr>
        <p:spPr>
          <a:xfrm rot="16200000">
            <a:off x="4307715" y="51424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F78A7C6-3466-46F5-BE7D-CED84332F029}"/>
              </a:ext>
            </a:extLst>
          </p:cNvPr>
          <p:cNvSpPr/>
          <p:nvPr/>
        </p:nvSpPr>
        <p:spPr>
          <a:xfrm rot="16200000">
            <a:off x="4307715" y="52821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8C2F885-9811-4DEE-A912-9C9E03F6B72D}"/>
              </a:ext>
            </a:extLst>
          </p:cNvPr>
          <p:cNvSpPr/>
          <p:nvPr/>
        </p:nvSpPr>
        <p:spPr>
          <a:xfrm rot="16200000">
            <a:off x="4307715" y="54218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D588E39-9B8C-4FE5-ACD6-17436DA122D1}"/>
              </a:ext>
            </a:extLst>
          </p:cNvPr>
          <p:cNvSpPr/>
          <p:nvPr/>
        </p:nvSpPr>
        <p:spPr>
          <a:xfrm rot="16200000">
            <a:off x="4307715" y="5561581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56FAB88B-8EF8-4EA0-B222-4F151DEC11E8}"/>
              </a:ext>
            </a:extLst>
          </p:cNvPr>
          <p:cNvSpPr/>
          <p:nvPr/>
        </p:nvSpPr>
        <p:spPr>
          <a:xfrm>
            <a:off x="2962759" y="574292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214" name="Picture 10">
            <a:extLst>
              <a:ext uri="{FF2B5EF4-FFF2-40B4-BE49-F238E27FC236}">
                <a16:creationId xmlns:a16="http://schemas.microsoft.com/office/drawing/2014/main" id="{3046AB7F-2E27-43B3-BD76-2DB1FEAA7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64" t="9155" r="75231" b="82966"/>
          <a:stretch/>
        </p:blipFill>
        <p:spPr bwMode="auto">
          <a:xfrm rot="16200000">
            <a:off x="514933" y="5559233"/>
            <a:ext cx="134473" cy="1420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" name="Picture 10">
            <a:extLst>
              <a:ext uri="{FF2B5EF4-FFF2-40B4-BE49-F238E27FC236}">
                <a16:creationId xmlns:a16="http://schemas.microsoft.com/office/drawing/2014/main" id="{F72565E1-A005-4C9E-A396-804A7293C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45" t="25001" r="47544" b="67605"/>
          <a:stretch/>
        </p:blipFill>
        <p:spPr bwMode="auto">
          <a:xfrm rot="16200000">
            <a:off x="648903" y="5560487"/>
            <a:ext cx="139701" cy="133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" name="Rectangle 215">
            <a:extLst>
              <a:ext uri="{FF2B5EF4-FFF2-40B4-BE49-F238E27FC236}">
                <a16:creationId xmlns:a16="http://schemas.microsoft.com/office/drawing/2014/main" id="{2FCC6857-7383-4D93-9286-A6F69FCD5B43}"/>
              </a:ext>
            </a:extLst>
          </p:cNvPr>
          <p:cNvSpPr/>
          <p:nvPr/>
        </p:nvSpPr>
        <p:spPr>
          <a:xfrm rot="16200000">
            <a:off x="508475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8EE4124B-C446-409A-B8AE-0DBD81B74249}"/>
              </a:ext>
            </a:extLst>
          </p:cNvPr>
          <p:cNvSpPr/>
          <p:nvPr/>
        </p:nvSpPr>
        <p:spPr>
          <a:xfrm rot="16200000">
            <a:off x="508475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CE71F18D-9DE4-4BD0-BA4F-A6922E732834}"/>
              </a:ext>
            </a:extLst>
          </p:cNvPr>
          <p:cNvSpPr/>
          <p:nvPr/>
        </p:nvSpPr>
        <p:spPr>
          <a:xfrm rot="16200000">
            <a:off x="508475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4FC43EE0-D3D9-4DC6-9074-DBC117ED49B7}"/>
              </a:ext>
            </a:extLst>
          </p:cNvPr>
          <p:cNvSpPr/>
          <p:nvPr/>
        </p:nvSpPr>
        <p:spPr>
          <a:xfrm rot="16200000">
            <a:off x="508475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B14FFF4A-5AA6-461C-8079-994D0988EB7A}"/>
              </a:ext>
            </a:extLst>
          </p:cNvPr>
          <p:cNvSpPr/>
          <p:nvPr/>
        </p:nvSpPr>
        <p:spPr>
          <a:xfrm rot="16200000">
            <a:off x="508475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CB219FF-03AA-4E0F-ACFC-A93CF9741B60}"/>
              </a:ext>
            </a:extLst>
          </p:cNvPr>
          <p:cNvSpPr/>
          <p:nvPr/>
        </p:nvSpPr>
        <p:spPr>
          <a:xfrm rot="16200000">
            <a:off x="508475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D094F4DD-D39C-4E0B-BCE4-0035DDD01CC8}"/>
              </a:ext>
            </a:extLst>
          </p:cNvPr>
          <p:cNvSpPr/>
          <p:nvPr/>
        </p:nvSpPr>
        <p:spPr>
          <a:xfrm rot="16200000">
            <a:off x="508475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47BC2E90-3BF1-4571-A76C-3F0D71D71A45}"/>
              </a:ext>
            </a:extLst>
          </p:cNvPr>
          <p:cNvSpPr/>
          <p:nvPr/>
        </p:nvSpPr>
        <p:spPr>
          <a:xfrm rot="16200000">
            <a:off x="508475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8454E69-8727-41F6-A8CC-E7A86AE89FAC}"/>
              </a:ext>
            </a:extLst>
          </p:cNvPr>
          <p:cNvSpPr/>
          <p:nvPr/>
        </p:nvSpPr>
        <p:spPr>
          <a:xfrm rot="16200000">
            <a:off x="508475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E8DEDE4F-9CF9-4367-A97C-359BC0F54B50}"/>
              </a:ext>
            </a:extLst>
          </p:cNvPr>
          <p:cNvSpPr/>
          <p:nvPr/>
        </p:nvSpPr>
        <p:spPr>
          <a:xfrm rot="16200000">
            <a:off x="508475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3DAE0AD3-6C30-4AD5-A854-A375BC28B6E0}"/>
              </a:ext>
            </a:extLst>
          </p:cNvPr>
          <p:cNvSpPr/>
          <p:nvPr/>
        </p:nvSpPr>
        <p:spPr>
          <a:xfrm rot="16200000">
            <a:off x="648175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63BB7EBF-36E1-4DB8-98A2-83EA3F92B3B0}"/>
              </a:ext>
            </a:extLst>
          </p:cNvPr>
          <p:cNvSpPr/>
          <p:nvPr/>
        </p:nvSpPr>
        <p:spPr>
          <a:xfrm rot="16200000">
            <a:off x="648175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462303A8-9B5B-4D7A-BACF-127378F845C6}"/>
              </a:ext>
            </a:extLst>
          </p:cNvPr>
          <p:cNvSpPr/>
          <p:nvPr/>
        </p:nvSpPr>
        <p:spPr>
          <a:xfrm rot="16200000">
            <a:off x="648175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7ACE73DB-CE2E-4FE5-A95C-D968465AB794}"/>
              </a:ext>
            </a:extLst>
          </p:cNvPr>
          <p:cNvSpPr/>
          <p:nvPr/>
        </p:nvSpPr>
        <p:spPr>
          <a:xfrm rot="16200000">
            <a:off x="648175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4765909-16F2-442C-9E7F-FCCE0D40AB48}"/>
              </a:ext>
            </a:extLst>
          </p:cNvPr>
          <p:cNvSpPr/>
          <p:nvPr/>
        </p:nvSpPr>
        <p:spPr>
          <a:xfrm rot="16200000">
            <a:off x="648175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D3F8CF7E-191C-4E36-A5DE-2A662DEDCB59}"/>
              </a:ext>
            </a:extLst>
          </p:cNvPr>
          <p:cNvSpPr/>
          <p:nvPr/>
        </p:nvSpPr>
        <p:spPr>
          <a:xfrm rot="16200000">
            <a:off x="648175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C03AFB8-A324-4BEE-99AA-2D88E8E17D51}"/>
              </a:ext>
            </a:extLst>
          </p:cNvPr>
          <p:cNvSpPr/>
          <p:nvPr/>
        </p:nvSpPr>
        <p:spPr>
          <a:xfrm rot="16200000">
            <a:off x="648175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9A86BEAA-8E65-45A1-80AA-C8696D6B2E80}"/>
              </a:ext>
            </a:extLst>
          </p:cNvPr>
          <p:cNvSpPr/>
          <p:nvPr/>
        </p:nvSpPr>
        <p:spPr>
          <a:xfrm rot="16200000">
            <a:off x="648175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46215669-DC46-4863-AFBB-B13C9E115B00}"/>
              </a:ext>
            </a:extLst>
          </p:cNvPr>
          <p:cNvSpPr/>
          <p:nvPr/>
        </p:nvSpPr>
        <p:spPr>
          <a:xfrm rot="16200000">
            <a:off x="648175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42C3B0C4-1F6F-4096-AC31-6F8FB2CD07D0}"/>
              </a:ext>
            </a:extLst>
          </p:cNvPr>
          <p:cNvSpPr/>
          <p:nvPr/>
        </p:nvSpPr>
        <p:spPr>
          <a:xfrm rot="16200000">
            <a:off x="648175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6AE4F25B-B68C-4F99-A72B-79533AD80A36}"/>
              </a:ext>
            </a:extLst>
          </p:cNvPr>
          <p:cNvSpPr/>
          <p:nvPr/>
        </p:nvSpPr>
        <p:spPr>
          <a:xfrm rot="16200000">
            <a:off x="787875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CD2AAC35-299F-46CB-B02B-AB74540D3AC0}"/>
              </a:ext>
            </a:extLst>
          </p:cNvPr>
          <p:cNvSpPr/>
          <p:nvPr/>
        </p:nvSpPr>
        <p:spPr>
          <a:xfrm rot="16200000">
            <a:off x="787875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3743D06-C8E2-482F-9C5B-3E268C54A92C}"/>
              </a:ext>
            </a:extLst>
          </p:cNvPr>
          <p:cNvSpPr/>
          <p:nvPr/>
        </p:nvSpPr>
        <p:spPr>
          <a:xfrm rot="16200000">
            <a:off x="787875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173663C5-680D-4EC9-A1E3-2FC09741E461}"/>
              </a:ext>
            </a:extLst>
          </p:cNvPr>
          <p:cNvSpPr/>
          <p:nvPr/>
        </p:nvSpPr>
        <p:spPr>
          <a:xfrm rot="16200000">
            <a:off x="787875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4EBBB7AA-DE48-40AC-A3E7-E7B832206051}"/>
              </a:ext>
            </a:extLst>
          </p:cNvPr>
          <p:cNvSpPr/>
          <p:nvPr/>
        </p:nvSpPr>
        <p:spPr>
          <a:xfrm rot="16200000">
            <a:off x="787875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678E9C0C-C2CB-495B-B96C-8DC232CF34E6}"/>
              </a:ext>
            </a:extLst>
          </p:cNvPr>
          <p:cNvSpPr/>
          <p:nvPr/>
        </p:nvSpPr>
        <p:spPr>
          <a:xfrm rot="16200000">
            <a:off x="787875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0674381E-4523-42B3-A58E-5F1B46720D35}"/>
              </a:ext>
            </a:extLst>
          </p:cNvPr>
          <p:cNvSpPr/>
          <p:nvPr/>
        </p:nvSpPr>
        <p:spPr>
          <a:xfrm rot="16200000">
            <a:off x="787875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67201B8A-9E9A-432A-8118-A2F46CE34066}"/>
              </a:ext>
            </a:extLst>
          </p:cNvPr>
          <p:cNvSpPr/>
          <p:nvPr/>
        </p:nvSpPr>
        <p:spPr>
          <a:xfrm rot="16200000">
            <a:off x="787875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FF1275D9-D4FE-4C6A-BBAC-B5C867D68519}"/>
              </a:ext>
            </a:extLst>
          </p:cNvPr>
          <p:cNvSpPr/>
          <p:nvPr/>
        </p:nvSpPr>
        <p:spPr>
          <a:xfrm rot="16200000">
            <a:off x="787875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79ED0D4F-A6C9-4AF2-85AA-915E1893CEE2}"/>
              </a:ext>
            </a:extLst>
          </p:cNvPr>
          <p:cNvSpPr/>
          <p:nvPr/>
        </p:nvSpPr>
        <p:spPr>
          <a:xfrm rot="16200000">
            <a:off x="787875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01A666A2-0309-4FA9-ACB9-D23E25078C8D}"/>
              </a:ext>
            </a:extLst>
          </p:cNvPr>
          <p:cNvSpPr/>
          <p:nvPr/>
        </p:nvSpPr>
        <p:spPr>
          <a:xfrm rot="16200000">
            <a:off x="927575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F95D8FF9-69DF-41B0-B0D0-0DC34F5CF093}"/>
              </a:ext>
            </a:extLst>
          </p:cNvPr>
          <p:cNvSpPr/>
          <p:nvPr/>
        </p:nvSpPr>
        <p:spPr>
          <a:xfrm rot="16200000">
            <a:off x="927575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5E606082-3FC8-44EE-92EE-DC9AE24BB33E}"/>
              </a:ext>
            </a:extLst>
          </p:cNvPr>
          <p:cNvSpPr/>
          <p:nvPr/>
        </p:nvSpPr>
        <p:spPr>
          <a:xfrm rot="16200000">
            <a:off x="927575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7FBFB2F7-98A0-46BE-9228-4C3CDD310951}"/>
              </a:ext>
            </a:extLst>
          </p:cNvPr>
          <p:cNvSpPr/>
          <p:nvPr/>
        </p:nvSpPr>
        <p:spPr>
          <a:xfrm rot="16200000">
            <a:off x="927575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150DDDAD-D58B-4C2B-9138-089E13833123}"/>
              </a:ext>
            </a:extLst>
          </p:cNvPr>
          <p:cNvSpPr/>
          <p:nvPr/>
        </p:nvSpPr>
        <p:spPr>
          <a:xfrm rot="16200000">
            <a:off x="927575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D1F06E55-6EC0-4B0D-8D05-64E7CF267D3F}"/>
              </a:ext>
            </a:extLst>
          </p:cNvPr>
          <p:cNvSpPr/>
          <p:nvPr/>
        </p:nvSpPr>
        <p:spPr>
          <a:xfrm rot="16200000">
            <a:off x="927575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50201A61-D282-4CA1-8998-93C59F3AEC94}"/>
              </a:ext>
            </a:extLst>
          </p:cNvPr>
          <p:cNvSpPr/>
          <p:nvPr/>
        </p:nvSpPr>
        <p:spPr>
          <a:xfrm rot="16200000">
            <a:off x="927575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F1C52699-55DF-4A51-8002-A96024979A8E}"/>
              </a:ext>
            </a:extLst>
          </p:cNvPr>
          <p:cNvSpPr/>
          <p:nvPr/>
        </p:nvSpPr>
        <p:spPr>
          <a:xfrm rot="16200000">
            <a:off x="927575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3919D9FF-7B25-4EB3-BBB9-4F809868308B}"/>
              </a:ext>
            </a:extLst>
          </p:cNvPr>
          <p:cNvSpPr/>
          <p:nvPr/>
        </p:nvSpPr>
        <p:spPr>
          <a:xfrm rot="16200000">
            <a:off x="927575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8181C1BD-AFDF-485F-BCBC-FB9604F6BB85}"/>
              </a:ext>
            </a:extLst>
          </p:cNvPr>
          <p:cNvSpPr/>
          <p:nvPr/>
        </p:nvSpPr>
        <p:spPr>
          <a:xfrm rot="16200000">
            <a:off x="927575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EB59C351-0F98-43D7-B092-7659B803980A}"/>
              </a:ext>
            </a:extLst>
          </p:cNvPr>
          <p:cNvSpPr/>
          <p:nvPr/>
        </p:nvSpPr>
        <p:spPr>
          <a:xfrm rot="16200000">
            <a:off x="1065822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BF3D4529-DAE6-4EB3-8877-12C4060BFACE}"/>
              </a:ext>
            </a:extLst>
          </p:cNvPr>
          <p:cNvSpPr/>
          <p:nvPr/>
        </p:nvSpPr>
        <p:spPr>
          <a:xfrm rot="16200000">
            <a:off x="1065822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2511A104-5183-4A88-A87E-70DA68C26066}"/>
              </a:ext>
            </a:extLst>
          </p:cNvPr>
          <p:cNvSpPr/>
          <p:nvPr/>
        </p:nvSpPr>
        <p:spPr>
          <a:xfrm rot="16200000">
            <a:off x="1065822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F1789B85-6D49-47EF-A52C-CD69125275E0}"/>
              </a:ext>
            </a:extLst>
          </p:cNvPr>
          <p:cNvSpPr/>
          <p:nvPr/>
        </p:nvSpPr>
        <p:spPr>
          <a:xfrm rot="16200000">
            <a:off x="1065822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89AB0B33-18D0-493E-BADC-4AA15F3B29EF}"/>
              </a:ext>
            </a:extLst>
          </p:cNvPr>
          <p:cNvSpPr/>
          <p:nvPr/>
        </p:nvSpPr>
        <p:spPr>
          <a:xfrm rot="16200000">
            <a:off x="1065822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A0FF905D-2251-49ED-85A8-AA0D08FE4C1D}"/>
              </a:ext>
            </a:extLst>
          </p:cNvPr>
          <p:cNvSpPr/>
          <p:nvPr/>
        </p:nvSpPr>
        <p:spPr>
          <a:xfrm rot="16200000">
            <a:off x="1065822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6B106EFD-9EFD-4DB9-A7F7-31CEE1DCD22E}"/>
              </a:ext>
            </a:extLst>
          </p:cNvPr>
          <p:cNvSpPr/>
          <p:nvPr/>
        </p:nvSpPr>
        <p:spPr>
          <a:xfrm rot="16200000">
            <a:off x="1065822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0E9835E4-35CE-479C-8553-346B19FEE5E9}"/>
              </a:ext>
            </a:extLst>
          </p:cNvPr>
          <p:cNvSpPr/>
          <p:nvPr/>
        </p:nvSpPr>
        <p:spPr>
          <a:xfrm rot="16200000">
            <a:off x="1065822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3BA4C72A-D0B5-4B84-88A7-C5C2FA6B3BB8}"/>
              </a:ext>
            </a:extLst>
          </p:cNvPr>
          <p:cNvSpPr/>
          <p:nvPr/>
        </p:nvSpPr>
        <p:spPr>
          <a:xfrm rot="16200000">
            <a:off x="1065822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8C58FFA5-4510-40EF-A05E-01F37143535E}"/>
              </a:ext>
            </a:extLst>
          </p:cNvPr>
          <p:cNvSpPr/>
          <p:nvPr/>
        </p:nvSpPr>
        <p:spPr>
          <a:xfrm rot="16200000">
            <a:off x="1065822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B8051486-6A42-443C-A9C8-1394CF14EE9A}"/>
              </a:ext>
            </a:extLst>
          </p:cNvPr>
          <p:cNvSpPr/>
          <p:nvPr/>
        </p:nvSpPr>
        <p:spPr>
          <a:xfrm rot="16200000">
            <a:off x="1205522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FE29CD8E-F828-459B-B66B-88EBB8CC7218}"/>
              </a:ext>
            </a:extLst>
          </p:cNvPr>
          <p:cNvSpPr/>
          <p:nvPr/>
        </p:nvSpPr>
        <p:spPr>
          <a:xfrm rot="16200000">
            <a:off x="1205522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43E29765-A4BC-4FCB-AB6B-F40FF3AF15D2}"/>
              </a:ext>
            </a:extLst>
          </p:cNvPr>
          <p:cNvSpPr/>
          <p:nvPr/>
        </p:nvSpPr>
        <p:spPr>
          <a:xfrm rot="16200000">
            <a:off x="1205522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41013181-2BFF-40FA-A8B7-E99D087F29C3}"/>
              </a:ext>
            </a:extLst>
          </p:cNvPr>
          <p:cNvSpPr/>
          <p:nvPr/>
        </p:nvSpPr>
        <p:spPr>
          <a:xfrm rot="16200000">
            <a:off x="1205522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A10D04E8-52A8-4D9F-8CEA-49FCEF86BFA9}"/>
              </a:ext>
            </a:extLst>
          </p:cNvPr>
          <p:cNvSpPr/>
          <p:nvPr/>
        </p:nvSpPr>
        <p:spPr>
          <a:xfrm rot="16200000">
            <a:off x="1205522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370DE0BE-9DDD-430C-988B-8D53A7C1B91D}"/>
              </a:ext>
            </a:extLst>
          </p:cNvPr>
          <p:cNvSpPr/>
          <p:nvPr/>
        </p:nvSpPr>
        <p:spPr>
          <a:xfrm rot="16200000">
            <a:off x="1205522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F77E43ED-D512-4169-8F58-3956C78A18F8}"/>
              </a:ext>
            </a:extLst>
          </p:cNvPr>
          <p:cNvSpPr/>
          <p:nvPr/>
        </p:nvSpPr>
        <p:spPr>
          <a:xfrm rot="16200000">
            <a:off x="1205522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F8C9E4FB-AF35-47CF-A4BE-7160E84B45CA}"/>
              </a:ext>
            </a:extLst>
          </p:cNvPr>
          <p:cNvSpPr/>
          <p:nvPr/>
        </p:nvSpPr>
        <p:spPr>
          <a:xfrm rot="16200000">
            <a:off x="1205522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F5DBC5F2-DA55-405C-B6E2-003738BF4392}"/>
              </a:ext>
            </a:extLst>
          </p:cNvPr>
          <p:cNvSpPr/>
          <p:nvPr/>
        </p:nvSpPr>
        <p:spPr>
          <a:xfrm rot="16200000">
            <a:off x="1205522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46312C06-4AAA-4883-836D-6D803A1F2859}"/>
              </a:ext>
            </a:extLst>
          </p:cNvPr>
          <p:cNvSpPr/>
          <p:nvPr/>
        </p:nvSpPr>
        <p:spPr>
          <a:xfrm rot="16200000">
            <a:off x="1205522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576EEEBE-660E-494A-96F2-623CC1B12296}"/>
              </a:ext>
            </a:extLst>
          </p:cNvPr>
          <p:cNvSpPr/>
          <p:nvPr/>
        </p:nvSpPr>
        <p:spPr>
          <a:xfrm rot="16200000">
            <a:off x="1345871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8DDE94D6-1B46-49E4-A9DB-6A264393B48A}"/>
              </a:ext>
            </a:extLst>
          </p:cNvPr>
          <p:cNvSpPr/>
          <p:nvPr/>
        </p:nvSpPr>
        <p:spPr>
          <a:xfrm rot="16200000">
            <a:off x="1345871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1C3CE550-A8C0-4EF4-A499-456972F05054}"/>
              </a:ext>
            </a:extLst>
          </p:cNvPr>
          <p:cNvSpPr/>
          <p:nvPr/>
        </p:nvSpPr>
        <p:spPr>
          <a:xfrm rot="16200000">
            <a:off x="1345871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AEE7B218-028F-4933-97D3-3AE1332D25BF}"/>
              </a:ext>
            </a:extLst>
          </p:cNvPr>
          <p:cNvSpPr/>
          <p:nvPr/>
        </p:nvSpPr>
        <p:spPr>
          <a:xfrm rot="16200000">
            <a:off x="1345871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20BB9B60-1B58-4994-A3CF-9BE0FBA0F9C0}"/>
              </a:ext>
            </a:extLst>
          </p:cNvPr>
          <p:cNvSpPr/>
          <p:nvPr/>
        </p:nvSpPr>
        <p:spPr>
          <a:xfrm rot="16200000">
            <a:off x="1345871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54019515-4D78-49B7-9C85-91F19D01EE75}"/>
              </a:ext>
            </a:extLst>
          </p:cNvPr>
          <p:cNvSpPr/>
          <p:nvPr/>
        </p:nvSpPr>
        <p:spPr>
          <a:xfrm rot="16200000">
            <a:off x="1345871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A9DF78AF-3329-46AE-82F2-71D35FB610C1}"/>
              </a:ext>
            </a:extLst>
          </p:cNvPr>
          <p:cNvSpPr/>
          <p:nvPr/>
        </p:nvSpPr>
        <p:spPr>
          <a:xfrm rot="16200000">
            <a:off x="1345871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79810079-AD84-44A5-AD74-132B6707355C}"/>
              </a:ext>
            </a:extLst>
          </p:cNvPr>
          <p:cNvSpPr/>
          <p:nvPr/>
        </p:nvSpPr>
        <p:spPr>
          <a:xfrm rot="16200000">
            <a:off x="1345871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2EEA0AAA-DF16-401D-8602-8F71ABA3DDF1}"/>
              </a:ext>
            </a:extLst>
          </p:cNvPr>
          <p:cNvSpPr/>
          <p:nvPr/>
        </p:nvSpPr>
        <p:spPr>
          <a:xfrm rot="16200000">
            <a:off x="1345871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DBF9FAF4-2DA5-4EE0-93B2-C6CB611B15B6}"/>
              </a:ext>
            </a:extLst>
          </p:cNvPr>
          <p:cNvSpPr/>
          <p:nvPr/>
        </p:nvSpPr>
        <p:spPr>
          <a:xfrm rot="16200000">
            <a:off x="1345871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4AF8ADD0-9B6F-49D5-A669-E91082176696}"/>
              </a:ext>
            </a:extLst>
          </p:cNvPr>
          <p:cNvSpPr/>
          <p:nvPr/>
        </p:nvSpPr>
        <p:spPr>
          <a:xfrm rot="16200000">
            <a:off x="1485571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E45FFEB3-4B6B-4920-A4FA-21BBB18C8BCB}"/>
              </a:ext>
            </a:extLst>
          </p:cNvPr>
          <p:cNvSpPr/>
          <p:nvPr/>
        </p:nvSpPr>
        <p:spPr>
          <a:xfrm rot="16200000">
            <a:off x="1485571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3A19B441-B16D-4923-866C-CB29D8439F0A}"/>
              </a:ext>
            </a:extLst>
          </p:cNvPr>
          <p:cNvSpPr/>
          <p:nvPr/>
        </p:nvSpPr>
        <p:spPr>
          <a:xfrm rot="16200000">
            <a:off x="1485571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8F2F9339-F1EC-43EB-985E-D878167900BE}"/>
              </a:ext>
            </a:extLst>
          </p:cNvPr>
          <p:cNvSpPr/>
          <p:nvPr/>
        </p:nvSpPr>
        <p:spPr>
          <a:xfrm rot="16200000">
            <a:off x="1485571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15AE7D9-D002-4C16-A58E-DE41661CAACD}"/>
              </a:ext>
            </a:extLst>
          </p:cNvPr>
          <p:cNvSpPr/>
          <p:nvPr/>
        </p:nvSpPr>
        <p:spPr>
          <a:xfrm rot="16200000">
            <a:off x="1485571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DEF219D-7880-461F-B0D8-237CC05FAA6F}"/>
              </a:ext>
            </a:extLst>
          </p:cNvPr>
          <p:cNvSpPr/>
          <p:nvPr/>
        </p:nvSpPr>
        <p:spPr>
          <a:xfrm rot="16200000">
            <a:off x="1485571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5CE318B1-ACBB-401B-B099-A77CD150BA22}"/>
              </a:ext>
            </a:extLst>
          </p:cNvPr>
          <p:cNvSpPr/>
          <p:nvPr/>
        </p:nvSpPr>
        <p:spPr>
          <a:xfrm rot="16200000">
            <a:off x="1485571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0F35CFFB-4BA8-4426-9220-FB68026DBA2B}"/>
              </a:ext>
            </a:extLst>
          </p:cNvPr>
          <p:cNvSpPr/>
          <p:nvPr/>
        </p:nvSpPr>
        <p:spPr>
          <a:xfrm rot="16200000">
            <a:off x="1485571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3E3891E7-6BB3-4BA2-9FE0-99C26AA429C4}"/>
              </a:ext>
            </a:extLst>
          </p:cNvPr>
          <p:cNvSpPr/>
          <p:nvPr/>
        </p:nvSpPr>
        <p:spPr>
          <a:xfrm rot="16200000">
            <a:off x="1485571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78F6EEB-437E-4EA4-91E6-64DB4AF405EB}"/>
              </a:ext>
            </a:extLst>
          </p:cNvPr>
          <p:cNvSpPr/>
          <p:nvPr/>
        </p:nvSpPr>
        <p:spPr>
          <a:xfrm rot="16200000">
            <a:off x="1485571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B650609E-5E4F-4DC4-B275-63674DC830AD}"/>
              </a:ext>
            </a:extLst>
          </p:cNvPr>
          <p:cNvSpPr/>
          <p:nvPr/>
        </p:nvSpPr>
        <p:spPr>
          <a:xfrm rot="16200000">
            <a:off x="1625250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A13034EB-9DBC-4BDC-AB4F-46C690A12953}"/>
              </a:ext>
            </a:extLst>
          </p:cNvPr>
          <p:cNvSpPr/>
          <p:nvPr/>
        </p:nvSpPr>
        <p:spPr>
          <a:xfrm rot="16200000">
            <a:off x="1625250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55C57443-2C19-4E27-B1FA-7852FBD60621}"/>
              </a:ext>
            </a:extLst>
          </p:cNvPr>
          <p:cNvSpPr/>
          <p:nvPr/>
        </p:nvSpPr>
        <p:spPr>
          <a:xfrm rot="16200000">
            <a:off x="1625250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F35D6E5-9B2C-4C7A-ADD1-FB7C3BBD03B7}"/>
              </a:ext>
            </a:extLst>
          </p:cNvPr>
          <p:cNvSpPr/>
          <p:nvPr/>
        </p:nvSpPr>
        <p:spPr>
          <a:xfrm rot="16200000">
            <a:off x="1625250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0AF69BB-A75B-498E-9EFE-B3A59D27DDD4}"/>
              </a:ext>
            </a:extLst>
          </p:cNvPr>
          <p:cNvSpPr/>
          <p:nvPr/>
        </p:nvSpPr>
        <p:spPr>
          <a:xfrm rot="16200000">
            <a:off x="1625250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8AC4CAC3-1DC6-4A1E-B7ED-85EF2BD9427C}"/>
              </a:ext>
            </a:extLst>
          </p:cNvPr>
          <p:cNvSpPr/>
          <p:nvPr/>
        </p:nvSpPr>
        <p:spPr>
          <a:xfrm rot="16200000">
            <a:off x="1625250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AE7E932C-BBEA-430A-82E7-267E94959032}"/>
              </a:ext>
            </a:extLst>
          </p:cNvPr>
          <p:cNvSpPr/>
          <p:nvPr/>
        </p:nvSpPr>
        <p:spPr>
          <a:xfrm rot="16200000">
            <a:off x="1625250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263D503E-94F0-45FA-BD7F-1688009BE7BA}"/>
              </a:ext>
            </a:extLst>
          </p:cNvPr>
          <p:cNvSpPr/>
          <p:nvPr/>
        </p:nvSpPr>
        <p:spPr>
          <a:xfrm rot="16200000">
            <a:off x="1625250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2B89315-DD63-4F9E-AAD1-C95F2864867B}"/>
              </a:ext>
            </a:extLst>
          </p:cNvPr>
          <p:cNvSpPr/>
          <p:nvPr/>
        </p:nvSpPr>
        <p:spPr>
          <a:xfrm rot="16200000">
            <a:off x="1625250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2CB33388-A141-4E6C-BB94-A734683F8C68}"/>
              </a:ext>
            </a:extLst>
          </p:cNvPr>
          <p:cNvSpPr/>
          <p:nvPr/>
        </p:nvSpPr>
        <p:spPr>
          <a:xfrm rot="16200000">
            <a:off x="1625250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6E994487-E813-4E6A-8346-8E0238A560CE}"/>
              </a:ext>
            </a:extLst>
          </p:cNvPr>
          <p:cNvSpPr/>
          <p:nvPr/>
        </p:nvSpPr>
        <p:spPr>
          <a:xfrm rot="16200000">
            <a:off x="1764950" y="43026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EB5C5412-F14F-4E14-98E2-51C7D2B2C997}"/>
              </a:ext>
            </a:extLst>
          </p:cNvPr>
          <p:cNvSpPr/>
          <p:nvPr/>
        </p:nvSpPr>
        <p:spPr>
          <a:xfrm rot="16200000">
            <a:off x="1764950" y="44423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3EEA8FC2-B2DD-4C34-8850-22593028AC7B}"/>
              </a:ext>
            </a:extLst>
          </p:cNvPr>
          <p:cNvSpPr/>
          <p:nvPr/>
        </p:nvSpPr>
        <p:spPr>
          <a:xfrm rot="16200000">
            <a:off x="1764950" y="4582093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EA74BF8B-E9E1-42FA-83DD-DD3AC001F95C}"/>
              </a:ext>
            </a:extLst>
          </p:cNvPr>
          <p:cNvSpPr/>
          <p:nvPr/>
        </p:nvSpPr>
        <p:spPr>
          <a:xfrm rot="16200000">
            <a:off x="1764950" y="47233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87FF3632-4163-4D12-95EC-F59673EB1FA5}"/>
              </a:ext>
            </a:extLst>
          </p:cNvPr>
          <p:cNvSpPr/>
          <p:nvPr/>
        </p:nvSpPr>
        <p:spPr>
          <a:xfrm rot="16200000">
            <a:off x="1764950" y="48630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3EA91DA-376E-4E58-9471-4536193AD1FD}"/>
              </a:ext>
            </a:extLst>
          </p:cNvPr>
          <p:cNvSpPr/>
          <p:nvPr/>
        </p:nvSpPr>
        <p:spPr>
          <a:xfrm rot="16200000">
            <a:off x="1764950" y="50027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9F085C63-E985-429B-963B-5378B7800ACC}"/>
              </a:ext>
            </a:extLst>
          </p:cNvPr>
          <p:cNvSpPr/>
          <p:nvPr/>
        </p:nvSpPr>
        <p:spPr>
          <a:xfrm rot="16200000">
            <a:off x="1764950" y="51424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8849BA9A-6533-4459-90A8-7CBFE2B4500C}"/>
              </a:ext>
            </a:extLst>
          </p:cNvPr>
          <p:cNvSpPr/>
          <p:nvPr/>
        </p:nvSpPr>
        <p:spPr>
          <a:xfrm rot="16200000">
            <a:off x="1764950" y="52821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48155684-AA38-4FCE-A004-CBB10AE115B9}"/>
              </a:ext>
            </a:extLst>
          </p:cNvPr>
          <p:cNvSpPr/>
          <p:nvPr/>
        </p:nvSpPr>
        <p:spPr>
          <a:xfrm rot="16200000">
            <a:off x="1764950" y="54218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730816BC-4586-4341-ACF5-3351813CFC0C}"/>
              </a:ext>
            </a:extLst>
          </p:cNvPr>
          <p:cNvSpPr/>
          <p:nvPr/>
        </p:nvSpPr>
        <p:spPr>
          <a:xfrm rot="16200000">
            <a:off x="1764950" y="5561580"/>
            <a:ext cx="139700" cy="1397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319" name="Picture 10">
            <a:extLst>
              <a:ext uri="{FF2B5EF4-FFF2-40B4-BE49-F238E27FC236}">
                <a16:creationId xmlns:a16="http://schemas.microsoft.com/office/drawing/2014/main" id="{63B198D7-E672-4844-A6E5-98D69D523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45" t="24951" r="47700" b="67807"/>
          <a:stretch/>
        </p:blipFill>
        <p:spPr bwMode="auto">
          <a:xfrm>
            <a:off x="791779" y="5566602"/>
            <a:ext cx="135865" cy="13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0" name="Picture 10">
            <a:extLst>
              <a:ext uri="{FF2B5EF4-FFF2-40B4-BE49-F238E27FC236}">
                <a16:creationId xmlns:a16="http://schemas.microsoft.com/office/drawing/2014/main" id="{E5BF27E6-3EA9-40B4-B278-24575237C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45" t="24951" r="47731" b="67807"/>
          <a:stretch/>
        </p:blipFill>
        <p:spPr bwMode="auto">
          <a:xfrm>
            <a:off x="936938" y="5565851"/>
            <a:ext cx="134936" cy="130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6" name="Text Placeholder 5">
            <a:extLst>
              <a:ext uri="{FF2B5EF4-FFF2-40B4-BE49-F238E27FC236}">
                <a16:creationId xmlns:a16="http://schemas.microsoft.com/office/drawing/2014/main" id="{9012F090-E3FC-4B6A-B243-13724C2C4373}"/>
              </a:ext>
            </a:extLst>
          </p:cNvPr>
          <p:cNvSpPr txBox="1">
            <a:spLocks/>
          </p:cNvSpPr>
          <p:nvPr/>
        </p:nvSpPr>
        <p:spPr>
          <a:xfrm>
            <a:off x="163194" y="2329795"/>
            <a:ext cx="4142944" cy="2197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prstClr val="black"/>
                </a:solidFill>
                <a:latin typeface="Verdana"/>
              </a:rPr>
              <a:t>Approach #1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Verdana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en-US" sz="1600" dirty="0">
                <a:solidFill>
                  <a:prstClr val="black"/>
                </a:solidFill>
                <a:latin typeface="Verdana"/>
              </a:rPr>
              <a:t>DTGS or MCT detectors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en-US" sz="1600" dirty="0">
                <a:solidFill>
                  <a:prstClr val="black"/>
                </a:solidFill>
                <a:latin typeface="Verdana"/>
              </a:rPr>
              <a:t>Good results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en-US" sz="1600" dirty="0">
                <a:solidFill>
                  <a:prstClr val="black"/>
                </a:solidFill>
                <a:latin typeface="Verdana"/>
              </a:rPr>
              <a:t>Mapping</a:t>
            </a:r>
          </a:p>
        </p:txBody>
      </p:sp>
      <p:sp>
        <p:nvSpPr>
          <p:cNvPr id="347" name="Text Placeholder 5">
            <a:extLst>
              <a:ext uri="{FF2B5EF4-FFF2-40B4-BE49-F238E27FC236}">
                <a16:creationId xmlns:a16="http://schemas.microsoft.com/office/drawing/2014/main" id="{BB3EE551-7391-4E81-99C7-D80507F1EB17}"/>
              </a:ext>
            </a:extLst>
          </p:cNvPr>
          <p:cNvSpPr txBox="1">
            <a:spLocks/>
          </p:cNvSpPr>
          <p:nvPr/>
        </p:nvSpPr>
        <p:spPr>
          <a:xfrm>
            <a:off x="2962759" y="2354928"/>
            <a:ext cx="3087225" cy="1296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prstClr val="black"/>
                </a:solidFill>
                <a:latin typeface="Verdana"/>
              </a:rPr>
              <a:t>Approach #2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Verdana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en-US" sz="1800" b="1" dirty="0">
                <a:solidFill>
                  <a:srgbClr val="FF0000"/>
                </a:solidFill>
                <a:latin typeface="Verdana"/>
              </a:rPr>
              <a:t>FPA detector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en-US" sz="1600" dirty="0">
                <a:solidFill>
                  <a:prstClr val="black"/>
                </a:solidFill>
                <a:latin typeface="Verdana"/>
              </a:rPr>
              <a:t>Excellent data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50000"/>
            </a:pPr>
            <a:r>
              <a:rPr lang="en-US" sz="1600" dirty="0">
                <a:solidFill>
                  <a:prstClr val="black"/>
                </a:solidFill>
                <a:latin typeface="Verdana"/>
              </a:rPr>
              <a:t>Imaging </a:t>
            </a:r>
          </a:p>
        </p:txBody>
      </p:sp>
      <p:sp>
        <p:nvSpPr>
          <p:cNvPr id="348" name="Text Placeholder 5">
            <a:extLst>
              <a:ext uri="{FF2B5EF4-FFF2-40B4-BE49-F238E27FC236}">
                <a16:creationId xmlns:a16="http://schemas.microsoft.com/office/drawing/2014/main" id="{9E5119FB-62FA-43C2-8046-C2AB7391BBFD}"/>
              </a:ext>
            </a:extLst>
          </p:cNvPr>
          <p:cNvSpPr txBox="1">
            <a:spLocks/>
          </p:cNvSpPr>
          <p:nvPr/>
        </p:nvSpPr>
        <p:spPr>
          <a:xfrm>
            <a:off x="447482" y="5639187"/>
            <a:ext cx="1778470" cy="413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prstClr val="black"/>
                </a:solidFill>
                <a:latin typeface="Verdana"/>
              </a:rPr>
              <a:t>Consecutive </a:t>
            </a:r>
            <a:endParaRPr lang="en-US" sz="16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349" name="Text Placeholder 5">
            <a:extLst>
              <a:ext uri="{FF2B5EF4-FFF2-40B4-BE49-F238E27FC236}">
                <a16:creationId xmlns:a16="http://schemas.microsoft.com/office/drawing/2014/main" id="{F2392D21-1C67-486B-BB09-766311BE5522}"/>
              </a:ext>
            </a:extLst>
          </p:cNvPr>
          <p:cNvSpPr txBox="1">
            <a:spLocks/>
          </p:cNvSpPr>
          <p:nvPr/>
        </p:nvSpPr>
        <p:spPr>
          <a:xfrm>
            <a:off x="3355839" y="5670606"/>
            <a:ext cx="1356100" cy="413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prstClr val="black"/>
                </a:solidFill>
                <a:latin typeface="Verdana"/>
              </a:rPr>
              <a:t>At once</a:t>
            </a:r>
            <a:endParaRPr lang="en-US" sz="1600" dirty="0">
              <a:solidFill>
                <a:prstClr val="black"/>
              </a:solidFill>
              <a:latin typeface="Verdana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B8AB667-0CBF-4CA2-AE5E-F1E0B97505A0}"/>
              </a:ext>
            </a:extLst>
          </p:cNvPr>
          <p:cNvCxnSpPr>
            <a:cxnSpLocks/>
          </p:cNvCxnSpPr>
          <p:nvPr/>
        </p:nvCxnSpPr>
        <p:spPr>
          <a:xfrm>
            <a:off x="1133800" y="5633202"/>
            <a:ext cx="718793" cy="0"/>
          </a:xfrm>
          <a:prstGeom prst="straightConnector1">
            <a:avLst/>
          </a:prstGeom>
          <a:ln w="28575">
            <a:solidFill>
              <a:srgbClr val="A90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>
            <a:extLst>
              <a:ext uri="{FF2B5EF4-FFF2-40B4-BE49-F238E27FC236}">
                <a16:creationId xmlns:a16="http://schemas.microsoft.com/office/drawing/2014/main" id="{66CD1459-0DB0-444D-8735-BD90FD1920C0}"/>
              </a:ext>
            </a:extLst>
          </p:cNvPr>
          <p:cNvCxnSpPr>
            <a:cxnSpLocks/>
          </p:cNvCxnSpPr>
          <p:nvPr/>
        </p:nvCxnSpPr>
        <p:spPr>
          <a:xfrm>
            <a:off x="568178" y="5491730"/>
            <a:ext cx="1284414" cy="0"/>
          </a:xfrm>
          <a:prstGeom prst="straightConnector1">
            <a:avLst/>
          </a:prstGeom>
          <a:ln w="28575">
            <a:solidFill>
              <a:srgbClr val="A90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>
            <a:extLst>
              <a:ext uri="{FF2B5EF4-FFF2-40B4-BE49-F238E27FC236}">
                <a16:creationId xmlns:a16="http://schemas.microsoft.com/office/drawing/2014/main" id="{54A76739-8965-42CA-AD79-B67D07465453}"/>
              </a:ext>
            </a:extLst>
          </p:cNvPr>
          <p:cNvCxnSpPr>
            <a:cxnSpLocks/>
          </p:cNvCxnSpPr>
          <p:nvPr/>
        </p:nvCxnSpPr>
        <p:spPr>
          <a:xfrm>
            <a:off x="568178" y="5352030"/>
            <a:ext cx="1284414" cy="0"/>
          </a:xfrm>
          <a:prstGeom prst="straightConnector1">
            <a:avLst/>
          </a:prstGeom>
          <a:ln w="28575">
            <a:solidFill>
              <a:srgbClr val="A90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C1779CCD-D84E-4383-B48D-32774B42D9F0}"/>
              </a:ext>
            </a:extLst>
          </p:cNvPr>
          <p:cNvCxnSpPr>
            <a:cxnSpLocks/>
          </p:cNvCxnSpPr>
          <p:nvPr/>
        </p:nvCxnSpPr>
        <p:spPr>
          <a:xfrm>
            <a:off x="571934" y="5212330"/>
            <a:ext cx="718793" cy="0"/>
          </a:xfrm>
          <a:prstGeom prst="straightConnector1">
            <a:avLst/>
          </a:prstGeom>
          <a:ln w="28575">
            <a:solidFill>
              <a:srgbClr val="A902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TextBox 334">
            <a:extLst>
              <a:ext uri="{FF2B5EF4-FFF2-40B4-BE49-F238E27FC236}">
                <a16:creationId xmlns:a16="http://schemas.microsoft.com/office/drawing/2014/main" id="{2218FC25-EFFC-44AA-BF74-EA3E45E2B6AA}"/>
              </a:ext>
            </a:extLst>
          </p:cNvPr>
          <p:cNvSpPr txBox="1"/>
          <p:nvPr/>
        </p:nvSpPr>
        <p:spPr>
          <a:xfrm>
            <a:off x="440951" y="5488660"/>
            <a:ext cx="301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prstClr val="white"/>
                </a:solidFill>
                <a:latin typeface="Verdana"/>
              </a:rPr>
              <a:t>1</a:t>
            </a:r>
            <a:endParaRPr lang="en-US" sz="160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46BA369D-66C4-4575-97F0-F5DB1AFBF368}"/>
              </a:ext>
            </a:extLst>
          </p:cNvPr>
          <p:cNvSpPr txBox="1"/>
          <p:nvPr/>
        </p:nvSpPr>
        <p:spPr>
          <a:xfrm>
            <a:off x="578322" y="5488660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prstClr val="white"/>
                </a:solidFill>
                <a:latin typeface="Verdana"/>
              </a:rPr>
              <a:t>2</a:t>
            </a:r>
            <a:endParaRPr lang="en-US" sz="160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367D8F04-9602-47BC-9334-C458D4C26B61}"/>
              </a:ext>
            </a:extLst>
          </p:cNvPr>
          <p:cNvSpPr txBox="1"/>
          <p:nvPr/>
        </p:nvSpPr>
        <p:spPr>
          <a:xfrm>
            <a:off x="720129" y="5486278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prstClr val="white"/>
                </a:solidFill>
                <a:latin typeface="Verdana"/>
              </a:rPr>
              <a:t>3</a:t>
            </a:r>
            <a:endParaRPr lang="en-US" sz="160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9D61C67E-5A5F-4A76-AC07-E19A87977C88}"/>
              </a:ext>
            </a:extLst>
          </p:cNvPr>
          <p:cNvSpPr txBox="1"/>
          <p:nvPr/>
        </p:nvSpPr>
        <p:spPr>
          <a:xfrm>
            <a:off x="863440" y="5488659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prstClr val="white"/>
                </a:solidFill>
                <a:latin typeface="Verdana"/>
              </a:rPr>
              <a:t>4</a:t>
            </a:r>
            <a:endParaRPr lang="en-US" sz="160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3" name="Obdélník 122">
            <a:extLst>
              <a:ext uri="{FF2B5EF4-FFF2-40B4-BE49-F238E27FC236}">
                <a16:creationId xmlns:a16="http://schemas.microsoft.com/office/drawing/2014/main" id="{FA5B4827-BACD-494F-8C7E-217DDE94C835}"/>
              </a:ext>
            </a:extLst>
          </p:cNvPr>
          <p:cNvSpPr/>
          <p:nvPr/>
        </p:nvSpPr>
        <p:spPr>
          <a:xfrm>
            <a:off x="5155234" y="5519213"/>
            <a:ext cx="3943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FPA - Imaging: </a:t>
            </a:r>
            <a:r>
              <a:rPr lang="en-US" b="1" dirty="0">
                <a:solidFill>
                  <a:srgbClr val="0070C0"/>
                </a:solidFill>
              </a:rPr>
              <a:t>&gt;900 spectra </a:t>
            </a:r>
            <a:r>
              <a:rPr lang="en-US" b="1" dirty="0"/>
              <a:t>per second @ 16 cm</a:t>
            </a:r>
            <a:r>
              <a:rPr lang="en-US" b="1" baseline="30000" dirty="0"/>
              <a:t>-1</a:t>
            </a:r>
            <a:endParaRPr lang="cs-CZ" dirty="0"/>
          </a:p>
        </p:txBody>
      </p:sp>
      <p:sp>
        <p:nvSpPr>
          <p:cNvPr id="316" name="Titolo 1">
            <a:extLst>
              <a:ext uri="{FF2B5EF4-FFF2-40B4-BE49-F238E27FC236}">
                <a16:creationId xmlns:a16="http://schemas.microsoft.com/office/drawing/2014/main" id="{CD97FFC5-B25C-449A-9784-6AD1D0F92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46" y="165731"/>
            <a:ext cx="7583827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KPP 2019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LUMOS II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Revoluce v FTIR mikroskopii</a:t>
            </a:r>
            <a:endParaRPr lang="it-IT" sz="2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C1B1C1-431B-4786-AC18-173E56BB9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243" y="2329830"/>
            <a:ext cx="3152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/>
      <p:bldP spid="347" grpId="0"/>
      <p:bldP spid="348" grpId="0"/>
      <p:bldP spid="349" grpId="0"/>
      <p:bldP spid="335" grpId="0"/>
      <p:bldP spid="340" grpId="0"/>
      <p:bldP spid="341" grpId="0"/>
      <p:bldP spid="342" grpId="0"/>
      <p:bldP spid="1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CF5CB198-6B7F-4F3F-ACD0-753D0A66B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381750"/>
            <a:ext cx="1809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57200" algn="ctr">
                <a:solidFill>
                  <a:srgbClr val="D8E2E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  <a:buClr>
                <a:schemeClr val="tx1"/>
              </a:buClr>
            </a:pPr>
            <a:endParaRPr lang="en-US" altLang="de-DE" sz="120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95B4182-7AE8-4279-B54E-51CAB0CED4B7}"/>
              </a:ext>
            </a:extLst>
          </p:cNvPr>
          <p:cNvSpPr txBox="1">
            <a:spLocks/>
          </p:cNvSpPr>
          <p:nvPr/>
        </p:nvSpPr>
        <p:spPr>
          <a:xfrm>
            <a:off x="6881813" y="660443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C30D9B5-4B5D-4312-B9CF-E1B99BAAFA40}" type="slidenum"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defRPr/>
              </a:pPr>
              <a:t>13</a:t>
            </a:fld>
            <a:endParaRPr lang="en-US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966AE77-4CAB-475D-8C0E-9BC9CB52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46" y="165731"/>
            <a:ext cx="7583827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KPP 2019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LUMOS II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Revoluce v FTIR mikroskopii</a:t>
            </a:r>
            <a:endParaRPr lang="it-IT" sz="2100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04DD256-315D-4061-BD88-92F466339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053" y="1473527"/>
            <a:ext cx="4863307" cy="258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E0E9D2C5-94F4-4059-8794-80A93668B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053" y="3993015"/>
            <a:ext cx="4907360" cy="261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 descr="A picture containing person, man, indoor, woman&#10;&#10;Description automatically generated">
            <a:extLst>
              <a:ext uri="{FF2B5EF4-FFF2-40B4-BE49-F238E27FC236}">
                <a16:creationId xmlns:a16="http://schemas.microsoft.com/office/drawing/2014/main" id="{13D7D755-FCD9-4BD1-BA89-B1BADB889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"/>
          <a:stretch/>
        </p:blipFill>
        <p:spPr>
          <a:xfrm>
            <a:off x="3972717" y="2037033"/>
            <a:ext cx="5171283" cy="40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CF5CB198-6B7F-4F3F-ACD0-753D0A66B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381750"/>
            <a:ext cx="1809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457200" algn="ctr">
                <a:solidFill>
                  <a:srgbClr val="D8E2E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20000"/>
              </a:spcBef>
              <a:buClr>
                <a:schemeClr val="tx1"/>
              </a:buClr>
            </a:pPr>
            <a:endParaRPr lang="en-US" altLang="de-DE" sz="120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95B4182-7AE8-4279-B54E-51CAB0CED4B7}"/>
              </a:ext>
            </a:extLst>
          </p:cNvPr>
          <p:cNvSpPr txBox="1">
            <a:spLocks/>
          </p:cNvSpPr>
          <p:nvPr/>
        </p:nvSpPr>
        <p:spPr>
          <a:xfrm>
            <a:off x="6881813" y="660443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C30D9B5-4B5D-4312-B9CF-E1B99BAAFA40}" type="slidenum">
              <a:rPr lang="en-US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>
                <a:defRPr/>
              </a:pPr>
              <a:t>14</a:t>
            </a:fld>
            <a:endParaRPr lang="en-US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966AE77-4CAB-475D-8C0E-9BC9CB52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65" y="155575"/>
            <a:ext cx="4144435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KPP 2021 ????</a:t>
            </a:r>
            <a:br>
              <a:rPr lang="cs-CZ" sz="4000" b="1" dirty="0">
                <a:solidFill>
                  <a:srgbClr val="0070C0"/>
                </a:solidFill>
              </a:rPr>
            </a:br>
            <a:br>
              <a:rPr lang="cs-CZ" b="1" dirty="0">
                <a:solidFill>
                  <a:srgbClr val="0070C0"/>
                </a:solidFill>
              </a:rPr>
            </a:br>
            <a:endParaRPr lang="it-IT" sz="2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2E62F-639E-4FF5-927B-1C2AE42E36A0}"/>
              </a:ext>
            </a:extLst>
          </p:cNvPr>
          <p:cNvSpPr txBox="1"/>
          <p:nvPr/>
        </p:nvSpPr>
        <p:spPr>
          <a:xfrm>
            <a:off x="1547813" y="1752748"/>
            <a:ext cx="6400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</a:rPr>
              <a:t>Statistická analýza mikročástic</a:t>
            </a:r>
          </a:p>
          <a:p>
            <a:pPr algn="ctr"/>
            <a:r>
              <a:rPr lang="cs-CZ" sz="3200" b="1" dirty="0">
                <a:solidFill>
                  <a:srgbClr val="0070C0"/>
                </a:solidFill>
              </a:rPr>
              <a:t>VELIKOST vs. CHEMISMUS </a:t>
            </a:r>
            <a:endParaRPr lang="cs-CZ" sz="3200" dirty="0"/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749D2352-F7BC-4333-9D0D-1E164817D058}"/>
              </a:ext>
            </a:extLst>
          </p:cNvPr>
          <p:cNvSpPr txBox="1">
            <a:spLocks/>
          </p:cNvSpPr>
          <p:nvPr/>
        </p:nvSpPr>
        <p:spPr bwMode="auto">
          <a:xfrm>
            <a:off x="5627583" y="3122939"/>
            <a:ext cx="2508460" cy="42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3792" tIns="11896" rIns="23792" bIns="11896" numCol="1" rtlCol="0" anchor="t" anchorCtr="0" compatLnSpc="1">
            <a:prstTxWarp prst="textNoShape">
              <a:avLst/>
            </a:prstTxWarp>
            <a:spAutoFit/>
          </a:bodyPr>
          <a:lstStyle>
            <a:lvl1pPr marL="987425" indent="-9874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39950" indent="-8223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2pPr>
            <a:lvl3pPr marL="3292475" indent="-6572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3pPr>
            <a:lvl4pPr marL="4610100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4pPr>
            <a:lvl5pPr marL="59277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5pPr>
            <a:lvl6pPr marL="63849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6pPr>
            <a:lvl7pPr marL="68421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7pPr>
            <a:lvl8pPr marL="72993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8pPr>
            <a:lvl9pPr marL="77565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9pPr>
          </a:lstStyle>
          <a:p>
            <a:pPr marL="188346" indent="-188346" defTabSz="1976438" fontAlgn="auto">
              <a:lnSpc>
                <a:spcPct val="150000"/>
              </a:lnSpc>
              <a:spcBef>
                <a:spcPts val="156"/>
              </a:spcBef>
              <a:spcAft>
                <a:spcPts val="156"/>
              </a:spcAft>
              <a:buSzPct val="120000"/>
              <a:defRPr/>
            </a:pPr>
            <a:r>
              <a:rPr lang="cs-CZ" sz="2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FTIR LUMOS II</a:t>
            </a:r>
            <a:endParaRPr lang="de-DE" sz="20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7E7A0EBE-D501-4FE2-A9AA-933959129E89}"/>
              </a:ext>
            </a:extLst>
          </p:cNvPr>
          <p:cNvSpPr txBox="1">
            <a:spLocks/>
          </p:cNvSpPr>
          <p:nvPr/>
        </p:nvSpPr>
        <p:spPr bwMode="auto">
          <a:xfrm>
            <a:off x="753617" y="3122939"/>
            <a:ext cx="4337694" cy="42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3792" tIns="11896" rIns="23792" bIns="11896" numCol="1" rtlCol="0" anchor="t" anchorCtr="0" compatLnSpc="1">
            <a:prstTxWarp prst="textNoShape">
              <a:avLst/>
            </a:prstTxWarp>
            <a:spAutoFit/>
          </a:bodyPr>
          <a:lstStyle>
            <a:lvl1pPr marL="987425" indent="-9874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39950" indent="-8223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2pPr>
            <a:lvl3pPr marL="3292475" indent="-6572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3pPr>
            <a:lvl4pPr marL="4610100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4pPr>
            <a:lvl5pPr marL="59277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5pPr>
            <a:lvl6pPr marL="63849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6pPr>
            <a:lvl7pPr marL="68421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7pPr>
            <a:lvl8pPr marL="72993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8pPr>
            <a:lvl9pPr marL="77565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9pPr>
          </a:lstStyle>
          <a:p>
            <a:pPr marL="188346" indent="-188346" defTabSz="1976438" fontAlgn="auto">
              <a:lnSpc>
                <a:spcPct val="150000"/>
              </a:lnSpc>
              <a:spcBef>
                <a:spcPts val="156"/>
              </a:spcBef>
              <a:spcAft>
                <a:spcPts val="156"/>
              </a:spcAft>
              <a:buSzPct val="120000"/>
              <a:defRPr/>
            </a:pPr>
            <a:r>
              <a:rPr lang="cs-CZ" sz="2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Raman SENTERRA II </a:t>
            </a:r>
            <a:endParaRPr lang="de-DE" sz="20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AC83E-D693-411B-8197-2532E056CA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9" y="3839341"/>
            <a:ext cx="3885909" cy="2589509"/>
          </a:xfrm>
          <a:prstGeom prst="rect">
            <a:avLst/>
          </a:prstGeom>
        </p:spPr>
      </p:pic>
      <p:pic>
        <p:nvPicPr>
          <p:cNvPr id="18" name="Picture 4" descr="A picture containing person, man, indoor, woman&#10;&#10;Description automatically generated">
            <a:extLst>
              <a:ext uri="{FF2B5EF4-FFF2-40B4-BE49-F238E27FC236}">
                <a16:creationId xmlns:a16="http://schemas.microsoft.com/office/drawing/2014/main" id="{8A6F1838-E6B1-4E32-8CBC-8059DB7EC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"/>
          <a:stretch/>
        </p:blipFill>
        <p:spPr>
          <a:xfrm>
            <a:off x="5228477" y="3839341"/>
            <a:ext cx="3306672" cy="25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D24C313-D45F-4329-B68A-C6415A6AF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144"/>
          <a:stretch/>
        </p:blipFill>
        <p:spPr>
          <a:xfrm>
            <a:off x="128606" y="4505271"/>
            <a:ext cx="4208937" cy="17140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9C3E00-4ECA-4714-98A4-B2241E6C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FDB83-C4EF-4E86-BF9D-F6C0E00A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90" y="341736"/>
            <a:ext cx="6408067" cy="778098"/>
          </a:xfrm>
        </p:spPr>
        <p:txBody>
          <a:bodyPr>
            <a:noAutofit/>
          </a:bodyPr>
          <a:lstStyle/>
          <a:p>
            <a:pPr eaLnBrk="0" hangingPunct="0">
              <a:spcBef>
                <a:spcPct val="0"/>
              </a:spcBef>
              <a:buClr>
                <a:srgbClr val="FF0000"/>
              </a:buClr>
              <a:defRPr/>
            </a:pPr>
            <a:r>
              <a:rPr lang="cs-CZ" altLang="en-US" sz="28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</a:rPr>
              <a:t>Statistická analýza částic</a:t>
            </a:r>
            <a:br>
              <a:rPr lang="cs-CZ" altLang="en-US" sz="28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</a:rPr>
            </a:br>
            <a:r>
              <a:rPr lang="cs-CZ" altLang="en-US" sz="2800" dirty="0">
                <a:solidFill>
                  <a:srgbClr val="000000"/>
                </a:solidFill>
                <a:latin typeface="Verdana" pitchFamily="34" charset="0"/>
                <a:ea typeface="ＭＳ Ｐゴシック" pitchFamily="34" charset="-128"/>
              </a:rPr>
              <a:t>FTIR a Ramanovo mapování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46C0F1-2C90-49FB-87E3-7547441CA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957" y="2290813"/>
            <a:ext cx="2708281" cy="2053209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F00B173-F7EF-40AE-963F-E40C557811FD}"/>
              </a:ext>
            </a:extLst>
          </p:cNvPr>
          <p:cNvSpPr/>
          <p:nvPr/>
        </p:nvSpPr>
        <p:spPr>
          <a:xfrm>
            <a:off x="4022073" y="3296127"/>
            <a:ext cx="1079873" cy="462511"/>
          </a:xfrm>
          <a:prstGeom prst="rightArrow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74C30-D720-461F-B0AE-6CDFBCAF2A8D}"/>
              </a:ext>
            </a:extLst>
          </p:cNvPr>
          <p:cNvSpPr txBox="1"/>
          <p:nvPr/>
        </p:nvSpPr>
        <p:spPr>
          <a:xfrm>
            <a:off x="3574821" y="2539552"/>
            <a:ext cx="2160961" cy="695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400" dirty="0"/>
              <a:t>Kontrastní hranice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400" dirty="0"/>
              <a:t>Velikost částice</a:t>
            </a:r>
            <a:endParaRPr lang="en-US" sz="1400" dirty="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5F91A87F-8097-4107-B286-96DCF60B8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780" y="2500777"/>
            <a:ext cx="2728261" cy="20532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0F46A-447A-4F71-BDB8-0600CACD976B}"/>
              </a:ext>
            </a:extLst>
          </p:cNvPr>
          <p:cNvSpPr txBox="1"/>
          <p:nvPr/>
        </p:nvSpPr>
        <p:spPr>
          <a:xfrm>
            <a:off x="391790" y="1691972"/>
            <a:ext cx="717133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dirty="0">
                <a:solidFill>
                  <a:srgbClr val="FF0000"/>
                </a:solidFill>
              </a:rPr>
              <a:t>1) </a:t>
            </a:r>
            <a:r>
              <a:rPr lang="cs-CZ" dirty="0"/>
              <a:t>Rozpoznání částic z VIS obrazu: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7A05AE-D8BA-47DA-8FEA-4AB5067181A7}"/>
              </a:ext>
            </a:extLst>
          </p:cNvPr>
          <p:cNvSpPr txBox="1"/>
          <p:nvPr/>
        </p:nvSpPr>
        <p:spPr>
          <a:xfrm>
            <a:off x="5433639" y="1713595"/>
            <a:ext cx="3710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cs-CZ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cs-CZ" dirty="0"/>
              <a:t>Částice automaticky proměřeny </a:t>
            </a:r>
          </a:p>
          <a:p>
            <a:pPr>
              <a:buClr>
                <a:srgbClr val="FF0000"/>
              </a:buClr>
            </a:pPr>
            <a:r>
              <a:rPr lang="cs-CZ" dirty="0"/>
              <a:t>bod-po-bodu:</a:t>
            </a:r>
            <a:endParaRPr lang="en-US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7A95E15-7AFE-4BA3-B938-4519EC26D249}"/>
              </a:ext>
            </a:extLst>
          </p:cNvPr>
          <p:cNvSpPr/>
          <p:nvPr/>
        </p:nvSpPr>
        <p:spPr>
          <a:xfrm rot="5400000">
            <a:off x="7254448" y="4934772"/>
            <a:ext cx="1079873" cy="462511"/>
          </a:xfrm>
          <a:prstGeom prst="rightArrow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4DCDC-54B5-41DC-A59B-B7199EB845CE}"/>
              </a:ext>
            </a:extLst>
          </p:cNvPr>
          <p:cNvSpPr txBox="1"/>
          <p:nvPr/>
        </p:nvSpPr>
        <p:spPr>
          <a:xfrm>
            <a:off x="4337543" y="5988033"/>
            <a:ext cx="717133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cs-CZ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cs-CZ" dirty="0"/>
              <a:t>Automatické vyhledání částic v knihovně:</a:t>
            </a:r>
            <a:endParaRPr lang="en-US" dirty="0"/>
          </a:p>
        </p:txBody>
      </p: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B626EF-1E4B-4971-B7FF-20FA084664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1" y="4498075"/>
            <a:ext cx="5700591" cy="1432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793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8" grpId="0"/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9C3E00-4ECA-4714-98A4-B2241E6C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FDB83-C4EF-4E86-BF9D-F6C0E00A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90" y="341736"/>
            <a:ext cx="6408067" cy="778098"/>
          </a:xfrm>
        </p:spPr>
        <p:txBody>
          <a:bodyPr>
            <a:noAutofit/>
          </a:bodyPr>
          <a:lstStyle/>
          <a:p>
            <a:r>
              <a:rPr lang="cs-CZ" sz="3600" dirty="0"/>
              <a:t>FTIR vs. Raman mapování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9314C5-9A05-46E1-8240-DFC05955A08D}"/>
              </a:ext>
            </a:extLst>
          </p:cNvPr>
          <p:cNvSpPr txBox="1">
            <a:spLocks/>
          </p:cNvSpPr>
          <p:nvPr/>
        </p:nvSpPr>
        <p:spPr>
          <a:xfrm>
            <a:off x="494033" y="1997286"/>
            <a:ext cx="4142944" cy="2197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2000" dirty="0">
                <a:latin typeface="Verdana"/>
              </a:rPr>
              <a:t>FTIR mikroskopie</a:t>
            </a:r>
            <a:endParaRPr lang="en-US" sz="2000" dirty="0">
              <a:latin typeface="Verdana"/>
            </a:endParaRPr>
          </a:p>
          <a:p>
            <a:pPr>
              <a:lnSpc>
                <a:spcPct val="150000"/>
              </a:lnSpc>
              <a:buClr>
                <a:srgbClr val="008000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prstClr val="black"/>
                </a:solidFill>
                <a:latin typeface="Verdana"/>
              </a:rPr>
              <a:t>Lepší selektivita</a:t>
            </a:r>
          </a:p>
          <a:p>
            <a:pPr>
              <a:lnSpc>
                <a:spcPct val="150000"/>
              </a:lnSpc>
              <a:buClr>
                <a:srgbClr val="008000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prstClr val="black"/>
                </a:solidFill>
                <a:latin typeface="Verdana"/>
              </a:rPr>
              <a:t>Vhodnější pro organiku</a:t>
            </a:r>
          </a:p>
          <a:p>
            <a:pPr>
              <a:lnSpc>
                <a:spcPct val="150000"/>
              </a:lnSpc>
              <a:buClr>
                <a:srgbClr val="008000"/>
              </a:buClr>
              <a:buSzPct val="150000"/>
              <a:buFont typeface="Wingdings" panose="05000000000000000000" pitchFamily="2" charset="2"/>
              <a:buChar char="ü"/>
            </a:pPr>
            <a:endParaRPr lang="cs-CZ" sz="1600" dirty="0">
              <a:solidFill>
                <a:prstClr val="black"/>
              </a:solidFill>
              <a:latin typeface="Verdana"/>
            </a:endParaRPr>
          </a:p>
          <a:p>
            <a:pPr>
              <a:lnSpc>
                <a:spcPct val="150000"/>
              </a:lnSpc>
              <a:buClr>
                <a:srgbClr val="008000"/>
              </a:buClr>
              <a:buSzPct val="150000"/>
              <a:buFont typeface="Wingdings" panose="05000000000000000000" pitchFamily="2" charset="2"/>
              <a:buChar char="ü"/>
            </a:pPr>
            <a:endParaRPr lang="en-US" sz="16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41EFEF-7E5A-40C1-B5C6-D5F5A7FF83D1}"/>
              </a:ext>
            </a:extLst>
          </p:cNvPr>
          <p:cNvSpPr txBox="1">
            <a:spLocks/>
          </p:cNvSpPr>
          <p:nvPr/>
        </p:nvSpPr>
        <p:spPr>
          <a:xfrm>
            <a:off x="4429158" y="1997286"/>
            <a:ext cx="4408806" cy="2197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2000" dirty="0">
                <a:latin typeface="Verdana"/>
              </a:rPr>
              <a:t>Ramanova mikroskopie</a:t>
            </a:r>
            <a:endParaRPr lang="en-US" sz="2000" dirty="0">
              <a:latin typeface="Verdana"/>
            </a:endParaRPr>
          </a:p>
          <a:p>
            <a:pPr>
              <a:lnSpc>
                <a:spcPct val="150000"/>
              </a:lnSpc>
              <a:buClr>
                <a:srgbClr val="008000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prstClr val="black"/>
                </a:solidFill>
                <a:latin typeface="Verdana"/>
              </a:rPr>
              <a:t>Vyšší prostorové rozlišení (0.5 um)</a:t>
            </a:r>
          </a:p>
          <a:p>
            <a:pPr>
              <a:lnSpc>
                <a:spcPct val="150000"/>
              </a:lnSpc>
              <a:buClr>
                <a:srgbClr val="008000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prstClr val="black"/>
                </a:solidFill>
                <a:latin typeface="Verdana"/>
              </a:rPr>
              <a:t>Vyšší rychlost měření (100 spekter/s)</a:t>
            </a:r>
          </a:p>
          <a:p>
            <a:pPr>
              <a:lnSpc>
                <a:spcPct val="150000"/>
              </a:lnSpc>
              <a:buClr>
                <a:srgbClr val="008000"/>
              </a:buClr>
              <a:buSzPct val="150000"/>
              <a:buFont typeface="Wingdings" panose="05000000000000000000" pitchFamily="2" charset="2"/>
              <a:buChar char="ü"/>
            </a:pPr>
            <a:r>
              <a:rPr lang="cs-CZ" sz="1600" dirty="0">
                <a:solidFill>
                  <a:prstClr val="black"/>
                </a:solidFill>
                <a:latin typeface="Verdana"/>
              </a:rPr>
              <a:t>Vhodnější pro anorganiku</a:t>
            </a:r>
            <a:endParaRPr lang="en-US" sz="1600" dirty="0">
              <a:solidFill>
                <a:prstClr val="black"/>
              </a:solidFill>
              <a:latin typeface="Verdana"/>
            </a:endParaRPr>
          </a:p>
        </p:txBody>
      </p:sp>
      <p:pic>
        <p:nvPicPr>
          <p:cNvPr id="8" name="Picture 7" descr="A white box&#10;&#10;Description generated with very high confidence">
            <a:extLst>
              <a:ext uri="{FF2B5EF4-FFF2-40B4-BE49-F238E27FC236}">
                <a16:creationId xmlns:a16="http://schemas.microsoft.com/office/drawing/2014/main" id="{41037124-7242-4595-9BEB-B6DE0F451B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862" y="3797155"/>
            <a:ext cx="3689397" cy="2929082"/>
          </a:xfrm>
          <a:prstGeom prst="rect">
            <a:avLst/>
          </a:prstGeom>
        </p:spPr>
      </p:pic>
      <p:pic>
        <p:nvPicPr>
          <p:cNvPr id="11" name="Picture 10" descr="A picture containing stapler&#10;&#10;Description automatically generated">
            <a:extLst>
              <a:ext uri="{FF2B5EF4-FFF2-40B4-BE49-F238E27FC236}">
                <a16:creationId xmlns:a16="http://schemas.microsoft.com/office/drawing/2014/main" id="{A0691257-106E-42E7-8738-4E5BD2C591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3428999"/>
            <a:ext cx="3037210" cy="30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BD2C81-09B3-4C6E-9F87-F44B555FFD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70B1573-39F5-4C90-89EA-CCCA09760E68}" type="datetime1">
              <a:rPr lang="en-US" smtClean="0"/>
              <a:t>11/19/2021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9C3E00-4ECA-4714-98A4-B2241E6C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4FDB83-C4EF-4E86-BF9D-F6C0E00AC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90" y="341736"/>
            <a:ext cx="6408067" cy="778098"/>
          </a:xfrm>
        </p:spPr>
        <p:txBody>
          <a:bodyPr>
            <a:noAutofit/>
          </a:bodyPr>
          <a:lstStyle/>
          <a:p>
            <a:r>
              <a:rPr lang="cs-CZ" sz="2800" dirty="0"/>
              <a:t>Mapování vs. imaging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B2E4F-A606-44B0-9DA1-481E41408082}"/>
              </a:ext>
            </a:extLst>
          </p:cNvPr>
          <p:cNvSpPr txBox="1">
            <a:spLocks/>
          </p:cNvSpPr>
          <p:nvPr/>
        </p:nvSpPr>
        <p:spPr>
          <a:xfrm>
            <a:off x="501437" y="1804839"/>
            <a:ext cx="3548882" cy="2197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dirty="0"/>
              <a:t>Menší množství částic</a:t>
            </a:r>
            <a:r>
              <a:rPr lang="en-US" sz="1800" b="1" dirty="0"/>
              <a:t>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b="1" u="sng" dirty="0"/>
              <a:t>Map</a:t>
            </a:r>
            <a:r>
              <a:rPr lang="cs-CZ" sz="1800" b="1" u="sng" dirty="0"/>
              <a:t>ování</a:t>
            </a:r>
            <a:endParaRPr lang="en-US" sz="1800" u="sng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Pct val="150000"/>
            </a:pPr>
            <a:r>
              <a:rPr lang="cs-CZ" sz="1800" dirty="0"/>
              <a:t>Měření částic bod-po-bodu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Pct val="150000"/>
            </a:pPr>
            <a:r>
              <a:rPr lang="en-US" sz="1800" dirty="0" err="1"/>
              <a:t>Dete</a:t>
            </a:r>
            <a:r>
              <a:rPr lang="cs-CZ" sz="1800" dirty="0" err="1"/>
              <a:t>kce</a:t>
            </a:r>
            <a:r>
              <a:rPr lang="cs-CZ" sz="1800" dirty="0"/>
              <a:t> částic na filtru na základě </a:t>
            </a:r>
            <a:r>
              <a:rPr lang="en-US" sz="1800" dirty="0"/>
              <a:t>VIS </a:t>
            </a:r>
            <a:r>
              <a:rPr lang="cs-CZ" sz="1800" dirty="0"/>
              <a:t>obrazu</a:t>
            </a:r>
            <a:endParaRPr lang="en-US" sz="1800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751D4D-7362-4379-8B03-B286BF6227E5}"/>
              </a:ext>
            </a:extLst>
          </p:cNvPr>
          <p:cNvSpPr txBox="1">
            <a:spLocks/>
          </p:cNvSpPr>
          <p:nvPr/>
        </p:nvSpPr>
        <p:spPr>
          <a:xfrm>
            <a:off x="4851400" y="1804839"/>
            <a:ext cx="4043218" cy="1296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dirty="0"/>
              <a:t>Velké množství částic:</a:t>
            </a:r>
            <a:endParaRPr lang="en-US" sz="1800" b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b="1" u="sng" dirty="0"/>
              <a:t>Imaging</a:t>
            </a:r>
            <a:endParaRPr lang="en-US" sz="1800" u="sng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Pct val="150000"/>
            </a:pPr>
            <a:r>
              <a:rPr lang="cs-CZ" sz="1800" dirty="0"/>
              <a:t>Měření kompletní plochy</a:t>
            </a:r>
          </a:p>
          <a:p>
            <a:pPr>
              <a:spcBef>
                <a:spcPts val="0"/>
              </a:spcBef>
              <a:spcAft>
                <a:spcPts val="400"/>
              </a:spcAft>
              <a:buClr>
                <a:srgbClr val="FF0000"/>
              </a:buClr>
              <a:buSzPct val="150000"/>
            </a:pPr>
            <a:r>
              <a:rPr lang="cs-CZ" sz="1800" dirty="0"/>
              <a:t>Lepší rozlišení</a:t>
            </a:r>
            <a:endParaRPr lang="en-US" sz="18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067989A-0C7A-4B15-82E8-BAC55B6A3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97" y="3503001"/>
            <a:ext cx="3730380" cy="2743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A3799F-381F-464B-9E79-741609A48561}"/>
              </a:ext>
            </a:extLst>
          </p:cNvPr>
          <p:cNvSpPr/>
          <p:nvPr/>
        </p:nvSpPr>
        <p:spPr>
          <a:xfrm>
            <a:off x="34702" y="1707130"/>
            <a:ext cx="4482352" cy="48091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115359-6803-46B1-BD8F-4240D4117129}"/>
              </a:ext>
            </a:extLst>
          </p:cNvPr>
          <p:cNvSpPr/>
          <p:nvPr/>
        </p:nvSpPr>
        <p:spPr>
          <a:xfrm>
            <a:off x="4558681" y="1707130"/>
            <a:ext cx="4482352" cy="48091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D560E0A0-411A-46CB-8EA3-B209D2D7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97" y="3584590"/>
            <a:ext cx="3508632" cy="28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9C3E00-4ECA-4714-98A4-B2241E6C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038C978-58A4-4A2B-B48A-7CCA4460B4B5}"/>
              </a:ext>
            </a:extLst>
          </p:cNvPr>
          <p:cNvSpPr txBox="1">
            <a:spLocks/>
          </p:cNvSpPr>
          <p:nvPr/>
        </p:nvSpPr>
        <p:spPr bwMode="auto">
          <a:xfrm>
            <a:off x="448345" y="239943"/>
            <a:ext cx="6408067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+mj-ea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eaLnBrk="0" hangingPunct="0">
              <a:buClr>
                <a:srgbClr val="FF0000"/>
              </a:buClr>
              <a:defRPr/>
            </a:pPr>
            <a:r>
              <a:rPr lang="cs-CZ" altLang="en-US" sz="2800" kern="0" dirty="0">
                <a:solidFill>
                  <a:srgbClr val="000000"/>
                </a:solidFill>
                <a:ea typeface="ＭＳ Ｐゴシック" pitchFamily="34" charset="-128"/>
              </a:rPr>
              <a:t>Statistická analýza částic</a:t>
            </a:r>
            <a:br>
              <a:rPr lang="cs-CZ" altLang="en-US" sz="2800" kern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cs-CZ" altLang="en-US" sz="2800" kern="0" dirty="0">
                <a:solidFill>
                  <a:srgbClr val="000000"/>
                </a:solidFill>
                <a:ea typeface="ＭＳ Ｐゴシック" pitchFamily="34" charset="-128"/>
              </a:rPr>
              <a:t>FTIR imaging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4C55F6-5CAF-4964-BE6B-11ED37688179}"/>
              </a:ext>
            </a:extLst>
          </p:cNvPr>
          <p:cNvSpPr/>
          <p:nvPr/>
        </p:nvSpPr>
        <p:spPr bwMode="auto">
          <a:xfrm>
            <a:off x="10467" y="6266987"/>
            <a:ext cx="9139664" cy="3722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80" charset="-128"/>
            </a:endParaRPr>
          </a:p>
        </p:txBody>
      </p:sp>
      <p:pic>
        <p:nvPicPr>
          <p:cNvPr id="4" name="Analyzing Microplastics in Sea Salt by FT-IR Imaging (1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9E28E4F7-145E-4302-A33A-0FB47B8C0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" y="1495559"/>
            <a:ext cx="9123066" cy="51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169" y="891059"/>
            <a:ext cx="6599661" cy="3948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5328" y="4839605"/>
            <a:ext cx="5392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www.optikinsturments.cz</a:t>
            </a:r>
          </a:p>
          <a:p>
            <a:pPr algn="ctr"/>
            <a:endParaRPr lang="cs-CZ" sz="3600" dirty="0">
              <a:solidFill>
                <a:srgbClr val="0070C0"/>
              </a:solidFill>
            </a:endParaRPr>
          </a:p>
          <a:p>
            <a:pPr algn="ctr"/>
            <a:r>
              <a:rPr lang="cs-CZ" sz="3600" dirty="0"/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34126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99588" y="3171090"/>
            <a:ext cx="9144000" cy="7780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+mj-ea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algn="ctr"/>
            <a:r>
              <a:rPr lang="cs-CZ" sz="4400" kern="0" dirty="0"/>
              <a:t>Co už víme???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21519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52AA2-65FC-4837-8E1F-B29A4CF4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CC30D9B5-4B5D-4312-B9CF-E1B99BAAFA40}" type="slidenum">
              <a:rPr lang="en-US">
                <a:solidFill>
                  <a:srgbClr val="FFFFFF"/>
                </a:solidFill>
              </a:rPr>
              <a:pPr defTabSz="914377"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C31158-1C88-4C6D-916C-E642D96CC6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7524" y="1635603"/>
            <a:ext cx="8640960" cy="4859731"/>
          </a:xfrm>
        </p:spPr>
      </p:sp>
      <p:grpSp>
        <p:nvGrpSpPr>
          <p:cNvPr id="6" name="Gruppieren 24">
            <a:extLst>
              <a:ext uri="{FF2B5EF4-FFF2-40B4-BE49-F238E27FC236}">
                <a16:creationId xmlns:a16="http://schemas.microsoft.com/office/drawing/2014/main" id="{8A515D37-70B3-42E3-8F51-839CB2DC7005}"/>
              </a:ext>
            </a:extLst>
          </p:cNvPr>
          <p:cNvGrpSpPr/>
          <p:nvPr/>
        </p:nvGrpSpPr>
        <p:grpSpPr>
          <a:xfrm>
            <a:off x="790573" y="1773238"/>
            <a:ext cx="8010467" cy="4603751"/>
            <a:chOff x="790573" y="1773238"/>
            <a:chExt cx="8010467" cy="4603750"/>
          </a:xfrm>
        </p:grpSpPr>
        <p:pic>
          <p:nvPicPr>
            <p:cNvPr id="7" name="Picture 17" descr="Strahlung">
              <a:extLst>
                <a:ext uri="{FF2B5EF4-FFF2-40B4-BE49-F238E27FC236}">
                  <a16:creationId xmlns:a16="http://schemas.microsoft.com/office/drawing/2014/main" id="{A3A8CE59-BF6B-42D7-BB58-AA72810EE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75" y="1773238"/>
              <a:ext cx="7731125" cy="460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uppieren 14">
              <a:extLst>
                <a:ext uri="{FF2B5EF4-FFF2-40B4-BE49-F238E27FC236}">
                  <a16:creationId xmlns:a16="http://schemas.microsoft.com/office/drawing/2014/main" id="{4560635A-4C14-48B3-A944-3412DC5F89E0}"/>
                </a:ext>
              </a:extLst>
            </p:cNvPr>
            <p:cNvGrpSpPr/>
            <p:nvPr/>
          </p:nvGrpSpPr>
          <p:grpSpPr>
            <a:xfrm>
              <a:off x="790575" y="3645024"/>
              <a:ext cx="6987333" cy="901121"/>
              <a:chOff x="790575" y="4513185"/>
              <a:chExt cx="6987333" cy="901121"/>
            </a:xfrm>
          </p:grpSpPr>
          <p:sp>
            <p:nvSpPr>
              <p:cNvPr id="20" name="Rechteck 2">
                <a:extLst>
                  <a:ext uri="{FF2B5EF4-FFF2-40B4-BE49-F238E27FC236}">
                    <a16:creationId xmlns:a16="http://schemas.microsoft.com/office/drawing/2014/main" id="{6D58D3F5-7E3D-4014-83D5-53847EAD142D}"/>
                  </a:ext>
                </a:extLst>
              </p:cNvPr>
              <p:cNvSpPr/>
              <p:nvPr/>
            </p:nvSpPr>
            <p:spPr bwMode="auto">
              <a:xfrm>
                <a:off x="790575" y="4520381"/>
                <a:ext cx="6987333" cy="89392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49000">
                    <a:schemeClr val="bg1">
                      <a:lumMod val="85000"/>
                    </a:schemeClr>
                  </a:gs>
                  <a:gs pos="100000">
                    <a:srgbClr val="90A3CA"/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pitchFamily="-80" charset="-128"/>
                </a:endParaRPr>
              </a:p>
            </p:txBody>
          </p:sp>
          <p:cxnSp>
            <p:nvCxnSpPr>
              <p:cNvPr id="21" name="Gerade Verbindung 4">
                <a:extLst>
                  <a:ext uri="{FF2B5EF4-FFF2-40B4-BE49-F238E27FC236}">
                    <a16:creationId xmlns:a16="http://schemas.microsoft.com/office/drawing/2014/main" id="{162717AF-F4BD-410C-BA37-AA9E3DF92AB8}"/>
                  </a:ext>
                </a:extLst>
              </p:cNvPr>
              <p:cNvCxnSpPr/>
              <p:nvPr/>
            </p:nvCxnSpPr>
            <p:spPr bwMode="auto">
              <a:xfrm>
                <a:off x="1880231" y="4516456"/>
                <a:ext cx="2" cy="8939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Gerade Verbindung 16">
                <a:extLst>
                  <a:ext uri="{FF2B5EF4-FFF2-40B4-BE49-F238E27FC236}">
                    <a16:creationId xmlns:a16="http://schemas.microsoft.com/office/drawing/2014/main" id="{F817D8B2-0070-482C-BF89-296435A9F3A8}"/>
                  </a:ext>
                </a:extLst>
              </p:cNvPr>
              <p:cNvCxnSpPr/>
              <p:nvPr/>
            </p:nvCxnSpPr>
            <p:spPr bwMode="auto">
              <a:xfrm>
                <a:off x="3131840" y="4516455"/>
                <a:ext cx="2" cy="8939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Gerade Verbindung 17">
                <a:extLst>
                  <a:ext uri="{FF2B5EF4-FFF2-40B4-BE49-F238E27FC236}">
                    <a16:creationId xmlns:a16="http://schemas.microsoft.com/office/drawing/2014/main" id="{B8438F9D-5BB5-45A5-8CA6-F83FE2E17B36}"/>
                  </a:ext>
                </a:extLst>
              </p:cNvPr>
              <p:cNvCxnSpPr/>
              <p:nvPr/>
            </p:nvCxnSpPr>
            <p:spPr bwMode="auto">
              <a:xfrm>
                <a:off x="3817967" y="4519726"/>
                <a:ext cx="2" cy="8939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Gerade Verbindung 18">
                <a:extLst>
                  <a:ext uri="{FF2B5EF4-FFF2-40B4-BE49-F238E27FC236}">
                    <a16:creationId xmlns:a16="http://schemas.microsoft.com/office/drawing/2014/main" id="{7D4A09A5-F275-4051-B2E2-2FDF1FFA7986}"/>
                  </a:ext>
                </a:extLst>
              </p:cNvPr>
              <p:cNvCxnSpPr/>
              <p:nvPr/>
            </p:nvCxnSpPr>
            <p:spPr bwMode="auto">
              <a:xfrm>
                <a:off x="4005687" y="4515147"/>
                <a:ext cx="2" cy="8939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19">
                <a:extLst>
                  <a:ext uri="{FF2B5EF4-FFF2-40B4-BE49-F238E27FC236}">
                    <a16:creationId xmlns:a16="http://schemas.microsoft.com/office/drawing/2014/main" id="{E60D3E8C-D1A6-4D59-A572-511F8045C496}"/>
                  </a:ext>
                </a:extLst>
              </p:cNvPr>
              <p:cNvCxnSpPr/>
              <p:nvPr/>
            </p:nvCxnSpPr>
            <p:spPr bwMode="auto">
              <a:xfrm>
                <a:off x="5221617" y="4518417"/>
                <a:ext cx="2" cy="8939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0">
                <a:extLst>
                  <a:ext uri="{FF2B5EF4-FFF2-40B4-BE49-F238E27FC236}">
                    <a16:creationId xmlns:a16="http://schemas.microsoft.com/office/drawing/2014/main" id="{A0E2F4A0-696D-4B94-B3A0-508F85A57559}"/>
                  </a:ext>
                </a:extLst>
              </p:cNvPr>
              <p:cNvCxnSpPr/>
              <p:nvPr/>
            </p:nvCxnSpPr>
            <p:spPr bwMode="auto">
              <a:xfrm>
                <a:off x="5884197" y="4517763"/>
                <a:ext cx="2" cy="8939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1">
                <a:extLst>
                  <a:ext uri="{FF2B5EF4-FFF2-40B4-BE49-F238E27FC236}">
                    <a16:creationId xmlns:a16="http://schemas.microsoft.com/office/drawing/2014/main" id="{39E7BDAC-11DC-4EE6-B418-D2355BD74B37}"/>
                  </a:ext>
                </a:extLst>
              </p:cNvPr>
              <p:cNvCxnSpPr/>
              <p:nvPr/>
            </p:nvCxnSpPr>
            <p:spPr bwMode="auto">
              <a:xfrm>
                <a:off x="6884281" y="4513185"/>
                <a:ext cx="2" cy="8939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2">
                <a:extLst>
                  <a:ext uri="{FF2B5EF4-FFF2-40B4-BE49-F238E27FC236}">
                    <a16:creationId xmlns:a16="http://schemas.microsoft.com/office/drawing/2014/main" id="{C62ECC1A-AED3-4AFD-9767-F3C0EA63E128}"/>
                  </a:ext>
                </a:extLst>
              </p:cNvPr>
              <p:cNvCxnSpPr/>
              <p:nvPr/>
            </p:nvCxnSpPr>
            <p:spPr bwMode="auto">
              <a:xfrm flipH="1">
                <a:off x="813504" y="4513185"/>
                <a:ext cx="696440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610DA6D7-B8E6-4ED9-8D7B-018BA7442287}"/>
                </a:ext>
              </a:extLst>
            </p:cNvPr>
            <p:cNvSpPr txBox="1"/>
            <p:nvPr/>
          </p:nvSpPr>
          <p:spPr>
            <a:xfrm>
              <a:off x="7020272" y="3842528"/>
              <a:ext cx="635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Radio </a:t>
              </a:r>
            </a:p>
            <a:p>
              <a:pPr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waves</a:t>
              </a:r>
            </a:p>
          </p:txBody>
        </p:sp>
        <p:sp>
          <p:nvSpPr>
            <p:cNvPr id="10" name="Textfeld 6">
              <a:extLst>
                <a:ext uri="{FF2B5EF4-FFF2-40B4-BE49-F238E27FC236}">
                  <a16:creationId xmlns:a16="http://schemas.microsoft.com/office/drawing/2014/main" id="{EB96D639-CCBD-4EBE-861B-0E229CF89E8F}"/>
                </a:ext>
              </a:extLst>
            </p:cNvPr>
            <p:cNvSpPr txBox="1"/>
            <p:nvPr/>
          </p:nvSpPr>
          <p:spPr>
            <a:xfrm>
              <a:off x="5923199" y="3952848"/>
              <a:ext cx="930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2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Short waves</a:t>
              </a:r>
            </a:p>
          </p:txBody>
        </p:sp>
        <p:sp>
          <p:nvSpPr>
            <p:cNvPr id="11" name="Textfeld 7">
              <a:extLst>
                <a:ext uri="{FF2B5EF4-FFF2-40B4-BE49-F238E27FC236}">
                  <a16:creationId xmlns:a16="http://schemas.microsoft.com/office/drawing/2014/main" id="{F5352EE3-524A-4599-9431-12899C4D673C}"/>
                </a:ext>
              </a:extLst>
            </p:cNvPr>
            <p:cNvSpPr txBox="1"/>
            <p:nvPr/>
          </p:nvSpPr>
          <p:spPr>
            <a:xfrm>
              <a:off x="5250034" y="3841884"/>
              <a:ext cx="625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Micro </a:t>
              </a:r>
            </a:p>
            <a:p>
              <a:pPr algn="ctr"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waves</a:t>
              </a:r>
            </a:p>
          </p:txBody>
        </p:sp>
        <p:sp>
          <p:nvSpPr>
            <p:cNvPr id="12" name="Textfeld 8">
              <a:extLst>
                <a:ext uri="{FF2B5EF4-FFF2-40B4-BE49-F238E27FC236}">
                  <a16:creationId xmlns:a16="http://schemas.microsoft.com/office/drawing/2014/main" id="{63B7BF00-64AD-493F-A403-6AD7497EFAB8}"/>
                </a:ext>
              </a:extLst>
            </p:cNvPr>
            <p:cNvSpPr txBox="1"/>
            <p:nvPr/>
          </p:nvSpPr>
          <p:spPr>
            <a:xfrm>
              <a:off x="3995936" y="3840490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Infrared radiation</a:t>
              </a:r>
            </a:p>
          </p:txBody>
        </p:sp>
        <p:sp>
          <p:nvSpPr>
            <p:cNvPr id="13" name="Textfeld 9">
              <a:extLst>
                <a:ext uri="{FF2B5EF4-FFF2-40B4-BE49-F238E27FC236}">
                  <a16:creationId xmlns:a16="http://schemas.microsoft.com/office/drawing/2014/main" id="{EA69A5AD-D027-4684-AB76-D1CF2D5296DE}"/>
                </a:ext>
              </a:extLst>
            </p:cNvPr>
            <p:cNvSpPr txBox="1"/>
            <p:nvPr/>
          </p:nvSpPr>
          <p:spPr>
            <a:xfrm rot="16200000">
              <a:off x="3432675" y="3971058"/>
              <a:ext cx="9589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12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VIS radiation</a:t>
              </a:r>
            </a:p>
          </p:txBody>
        </p:sp>
        <p:sp>
          <p:nvSpPr>
            <p:cNvPr id="14" name="Textfeld 10">
              <a:extLst>
                <a:ext uri="{FF2B5EF4-FFF2-40B4-BE49-F238E27FC236}">
                  <a16:creationId xmlns:a16="http://schemas.microsoft.com/office/drawing/2014/main" id="{704126E9-F3BD-4A7D-95B6-EB3E3EBE244F}"/>
                </a:ext>
              </a:extLst>
            </p:cNvPr>
            <p:cNvSpPr txBox="1"/>
            <p:nvPr/>
          </p:nvSpPr>
          <p:spPr>
            <a:xfrm>
              <a:off x="3103899" y="3859647"/>
              <a:ext cx="8082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UV </a:t>
              </a:r>
            </a:p>
            <a:p>
              <a:pPr algn="ctr"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radiation</a:t>
              </a:r>
            </a:p>
          </p:txBody>
        </p:sp>
        <p:sp>
          <p:nvSpPr>
            <p:cNvPr id="15" name="Textfeld 11">
              <a:extLst>
                <a:ext uri="{FF2B5EF4-FFF2-40B4-BE49-F238E27FC236}">
                  <a16:creationId xmlns:a16="http://schemas.microsoft.com/office/drawing/2014/main" id="{9055DE5E-BAC2-4AEF-9E06-A71232470AB9}"/>
                </a:ext>
              </a:extLst>
            </p:cNvPr>
            <p:cNvSpPr txBox="1"/>
            <p:nvPr/>
          </p:nvSpPr>
          <p:spPr>
            <a:xfrm>
              <a:off x="1907702" y="3937460"/>
              <a:ext cx="1224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X-ray radiation</a:t>
              </a:r>
            </a:p>
          </p:txBody>
        </p:sp>
        <p:sp>
          <p:nvSpPr>
            <p:cNvPr id="16" name="Textfeld 12">
              <a:extLst>
                <a:ext uri="{FF2B5EF4-FFF2-40B4-BE49-F238E27FC236}">
                  <a16:creationId xmlns:a16="http://schemas.microsoft.com/office/drawing/2014/main" id="{C32CF870-EAA0-4F7D-8CB1-86383854EB42}"/>
                </a:ext>
              </a:extLst>
            </p:cNvPr>
            <p:cNvSpPr txBox="1"/>
            <p:nvPr/>
          </p:nvSpPr>
          <p:spPr>
            <a:xfrm>
              <a:off x="790573" y="3818360"/>
              <a:ext cx="11171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Gamma </a:t>
              </a:r>
            </a:p>
            <a:p>
              <a:pPr algn="ctr" defTabSz="914377"/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radiation</a:t>
              </a:r>
            </a:p>
          </p:txBody>
        </p:sp>
        <p:sp>
          <p:nvSpPr>
            <p:cNvPr id="17" name="Rechteck 15">
              <a:extLst>
                <a:ext uri="{FF2B5EF4-FFF2-40B4-BE49-F238E27FC236}">
                  <a16:creationId xmlns:a16="http://schemas.microsoft.com/office/drawing/2014/main" id="{27683767-8F37-4F96-8667-BB0EECFB94BE}"/>
                </a:ext>
              </a:extLst>
            </p:cNvPr>
            <p:cNvSpPr/>
            <p:nvPr/>
          </p:nvSpPr>
          <p:spPr bwMode="auto">
            <a:xfrm rot="16200000">
              <a:off x="2412982" y="5159859"/>
              <a:ext cx="626747" cy="620700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18" name="Textfeld 27">
              <a:extLst>
                <a:ext uri="{FF2B5EF4-FFF2-40B4-BE49-F238E27FC236}">
                  <a16:creationId xmlns:a16="http://schemas.microsoft.com/office/drawing/2014/main" id="{2FB50A46-0E46-4C46-BE3F-21122C45A194}"/>
                </a:ext>
              </a:extLst>
            </p:cNvPr>
            <p:cNvSpPr txBox="1"/>
            <p:nvPr/>
          </p:nvSpPr>
          <p:spPr>
            <a:xfrm>
              <a:off x="2372681" y="5239500"/>
              <a:ext cx="7184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1200" b="1" dirty="0">
                  <a:solidFill>
                    <a:srgbClr val="FFFFFF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VIS </a:t>
              </a:r>
            </a:p>
            <a:p>
              <a:pPr algn="ctr" defTabSz="914377"/>
              <a:r>
                <a:rPr lang="en-US" sz="1200" b="1" dirty="0">
                  <a:solidFill>
                    <a:srgbClr val="FFFFFF"/>
                  </a:solidFill>
                  <a:latin typeface="Arial Narrow" panose="020B06060202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radiation</a:t>
              </a:r>
            </a:p>
          </p:txBody>
        </p:sp>
        <p:sp>
          <p:nvSpPr>
            <p:cNvPr id="19" name="Textfeld 23">
              <a:extLst>
                <a:ext uri="{FF2B5EF4-FFF2-40B4-BE49-F238E27FC236}">
                  <a16:creationId xmlns:a16="http://schemas.microsoft.com/office/drawing/2014/main" id="{7F28F012-5B56-46F6-BBB3-1E43BFC8125D}"/>
                </a:ext>
              </a:extLst>
            </p:cNvPr>
            <p:cNvSpPr txBox="1"/>
            <p:nvPr/>
          </p:nvSpPr>
          <p:spPr>
            <a:xfrm>
              <a:off x="7792928" y="1844825"/>
              <a:ext cx="1008112" cy="11233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8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Energy </a:t>
              </a:r>
            </a:p>
            <a:p>
              <a:pPr defTabSz="914377"/>
              <a:r>
                <a:rPr lang="en-US" sz="8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[eV]</a:t>
              </a:r>
            </a:p>
            <a:p>
              <a:pPr defTabSz="914377"/>
              <a:endParaRPr lang="en-US" sz="1000" b="1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defTabSz="914377"/>
              <a:r>
                <a:rPr lang="en-US" sz="8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Wave number</a:t>
              </a:r>
            </a:p>
            <a:p>
              <a:pPr defTabSz="914377"/>
              <a:r>
                <a:rPr lang="en-US" sz="8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[cm</a:t>
              </a:r>
              <a:r>
                <a:rPr lang="en-US" sz="800" b="1" baseline="30000" dirty="0">
                  <a:solidFill>
                    <a:srgbClr val="000000"/>
                  </a:solidFill>
                  <a:latin typeface="Arial"/>
                  <a:ea typeface="ＭＳ Ｐゴシック"/>
                </a:rPr>
                <a:t>-1</a:t>
              </a:r>
              <a:r>
                <a:rPr lang="en-US" sz="8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]</a:t>
              </a:r>
            </a:p>
            <a:p>
              <a:pPr defTabSz="914377"/>
              <a:endParaRPr lang="en-US" sz="900" b="1" dirty="0">
                <a:solidFill>
                  <a:srgbClr val="000000"/>
                </a:solidFill>
                <a:latin typeface="Arial"/>
                <a:ea typeface="ＭＳ Ｐゴシック"/>
              </a:endParaRPr>
            </a:p>
            <a:p>
              <a:pPr defTabSz="914377"/>
              <a:r>
                <a:rPr lang="en-US" sz="8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Wave length</a:t>
              </a:r>
            </a:p>
            <a:p>
              <a:pPr defTabSz="914377"/>
              <a:r>
                <a:rPr lang="en-US" sz="800" b="1" dirty="0">
                  <a:solidFill>
                    <a:srgbClr val="000000"/>
                  </a:solidFill>
                  <a:latin typeface="Arial"/>
                  <a:ea typeface="ＭＳ Ｐゴシック"/>
                </a:rPr>
                <a:t>[m]</a:t>
              </a:r>
            </a:p>
          </p:txBody>
        </p:sp>
      </p:grpSp>
      <p:sp>
        <p:nvSpPr>
          <p:cNvPr id="30" name="Title 29">
            <a:extLst>
              <a:ext uri="{FF2B5EF4-FFF2-40B4-BE49-F238E27FC236}">
                <a16:creationId xmlns:a16="http://schemas.microsoft.com/office/drawing/2014/main" id="{D82185B1-F4BC-49B8-B01A-634F3888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B294FA7A-0150-4E85-ABC1-0987A4C9C905}"/>
              </a:ext>
            </a:extLst>
          </p:cNvPr>
          <p:cNvSpPr txBox="1">
            <a:spLocks/>
          </p:cNvSpPr>
          <p:nvPr/>
        </p:nvSpPr>
        <p:spPr bwMode="auto">
          <a:xfrm>
            <a:off x="387846" y="135235"/>
            <a:ext cx="6949981" cy="13179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+mj-ea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cs-CZ" sz="4000" b="1" kern="0" dirty="0">
                <a:solidFill>
                  <a:srgbClr val="0070C0"/>
                </a:solidFill>
              </a:rPr>
              <a:t>KPP 2017</a:t>
            </a:r>
            <a:br>
              <a:rPr lang="cs-CZ" b="1" kern="0" dirty="0">
                <a:solidFill>
                  <a:srgbClr val="0070C0"/>
                </a:solidFill>
              </a:rPr>
            </a:br>
            <a:r>
              <a:rPr lang="cs-CZ" b="1" kern="0" dirty="0">
                <a:solidFill>
                  <a:srgbClr val="0070C0"/>
                </a:solidFill>
              </a:rPr>
              <a:t>FTIR spektrometrie - teorie</a:t>
            </a:r>
            <a:br>
              <a:rPr lang="de-DE" sz="2100" kern="0" dirty="0">
                <a:solidFill>
                  <a:schemeClr val="tx1"/>
                </a:solidFill>
              </a:rPr>
            </a:br>
            <a:endParaRPr lang="it-IT" sz="2100" kern="0" dirty="0"/>
          </a:p>
        </p:txBody>
      </p:sp>
    </p:spTree>
    <p:extLst>
      <p:ext uri="{BB962C8B-B14F-4D97-AF65-F5344CB8AC3E}">
        <p14:creationId xmlns:p14="http://schemas.microsoft.com/office/powerpoint/2010/main" val="17856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838" y="1463557"/>
            <a:ext cx="4139276" cy="527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auto">
          <a:xfrm>
            <a:off x="5141119" y="4906566"/>
            <a:ext cx="1600200" cy="2726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0" latinLnBrk="0" hangingPunct="0">
              <a:defRPr sz="750" kern="1200">
                <a:solidFill>
                  <a:schemeClr val="bg1"/>
                </a:solidFill>
                <a:latin typeface="Verdana" pitchFamily="34" charset="0"/>
                <a:ea typeface="ＭＳ Ｐゴシック" pitchFamily="34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0529EF80-77C9-4DE5-8980-699BF38C80B4}" type="slidenum">
              <a:rPr lang="de-DE" smtClean="0">
                <a:solidFill>
                  <a:srgbClr val="FFFFFF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52120" y="1844825"/>
            <a:ext cx="2304256" cy="290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Inhaltsplatzhalter 2"/>
          <p:cNvSpPr txBox="1">
            <a:spLocks/>
          </p:cNvSpPr>
          <p:nvPr/>
        </p:nvSpPr>
        <p:spPr bwMode="auto">
          <a:xfrm>
            <a:off x="1080207" y="1628802"/>
            <a:ext cx="2196347" cy="235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1683" tIns="15841" rIns="31683" bIns="15841" numCol="1" anchor="t" anchorCtr="0" compatLnSpc="1">
            <a:prstTxWarp prst="textNoShape">
              <a:avLst/>
            </a:prstTxWarp>
          </a:bodyPr>
          <a:lstStyle>
            <a:lvl1pPr marL="987425" indent="-9874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39950" indent="-8223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2pPr>
            <a:lvl3pPr marL="3292475" indent="-657225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3pPr>
            <a:lvl4pPr marL="4610100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4pPr>
            <a:lvl5pPr marL="59277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 sz="4800">
                <a:solidFill>
                  <a:schemeClr val="tx1"/>
                </a:solidFill>
                <a:latin typeface="+mn-lt"/>
              </a:defRPr>
            </a:lvl5pPr>
            <a:lvl6pPr marL="63849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6pPr>
            <a:lvl7pPr marL="68421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7pPr>
            <a:lvl8pPr marL="72993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8pPr>
            <a:lvl9pPr marL="7756525" indent="-658813" algn="l" defTabSz="263525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4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2635185">
              <a:lnSpc>
                <a:spcPct val="300000"/>
              </a:lnSpc>
              <a:spcBef>
                <a:spcPts val="416"/>
              </a:spcBef>
              <a:buNone/>
              <a:defRPr/>
            </a:pPr>
            <a:r>
              <a:rPr lang="de-DE" sz="1200" kern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Benzo</a:t>
            </a:r>
            <a:r>
              <a:rPr lang="cs-CZ" sz="1200" kern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kaín</a:t>
            </a:r>
            <a:endParaRPr lang="de-DE" sz="1200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2635185">
              <a:lnSpc>
                <a:spcPct val="300000"/>
              </a:lnSpc>
              <a:spcBef>
                <a:spcPts val="416"/>
              </a:spcBef>
              <a:buNone/>
              <a:defRPr/>
            </a:pPr>
            <a:endParaRPr lang="de-DE" sz="1200" kern="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2635185">
              <a:lnSpc>
                <a:spcPct val="300000"/>
              </a:lnSpc>
              <a:spcBef>
                <a:spcPts val="416"/>
              </a:spcBef>
              <a:buNone/>
              <a:defRPr/>
            </a:pPr>
            <a:r>
              <a:rPr lang="de-DE" sz="1200" kern="0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Poly</a:t>
            </a:r>
            <a:r>
              <a:rPr lang="cs-CZ" sz="1200" kern="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karbonát</a:t>
            </a:r>
            <a:endParaRPr lang="de-DE" sz="1200" kern="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2635185">
              <a:lnSpc>
                <a:spcPct val="300000"/>
              </a:lnSpc>
              <a:spcBef>
                <a:spcPts val="416"/>
              </a:spcBef>
              <a:buNone/>
              <a:defRPr/>
            </a:pPr>
            <a:endParaRPr lang="de-DE" sz="1200" kern="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2635185">
              <a:lnSpc>
                <a:spcPct val="300000"/>
              </a:lnSpc>
              <a:spcBef>
                <a:spcPts val="416"/>
              </a:spcBef>
              <a:buNone/>
              <a:defRPr/>
            </a:pPr>
            <a:r>
              <a:rPr lang="cs-CZ" sz="1200" kern="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Kofeín</a:t>
            </a:r>
            <a:endParaRPr lang="de-DE" sz="1200" kern="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2635185">
              <a:lnSpc>
                <a:spcPct val="300000"/>
              </a:lnSpc>
              <a:spcBef>
                <a:spcPts val="416"/>
              </a:spcBef>
              <a:buNone/>
              <a:defRPr/>
            </a:pPr>
            <a:endParaRPr lang="de-DE" sz="12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defTabSz="2635185">
              <a:lnSpc>
                <a:spcPct val="300000"/>
              </a:lnSpc>
              <a:spcBef>
                <a:spcPts val="416"/>
              </a:spcBef>
              <a:buNone/>
              <a:defRPr/>
            </a:pPr>
            <a:r>
              <a:rPr lang="cs-CZ" sz="1200" kern="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Mastenec</a:t>
            </a:r>
            <a:endParaRPr lang="de-DE" sz="12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8064" y="5013178"/>
            <a:ext cx="3456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IR-Spektrum</a:t>
            </a:r>
            <a:r>
              <a:rPr lang="de-DE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každá látka má chemický „otisk prstu“ </a:t>
            </a:r>
            <a:endParaRPr lang="de-D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93F818C2-256E-4BCE-B143-30290D3F51E7}"/>
              </a:ext>
            </a:extLst>
          </p:cNvPr>
          <p:cNvSpPr txBox="1">
            <a:spLocks/>
          </p:cNvSpPr>
          <p:nvPr/>
        </p:nvSpPr>
        <p:spPr bwMode="auto">
          <a:xfrm>
            <a:off x="387846" y="135235"/>
            <a:ext cx="6949981" cy="13179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+mj-ea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cs-CZ" sz="4000" b="1" kern="0" dirty="0">
                <a:solidFill>
                  <a:srgbClr val="0070C0"/>
                </a:solidFill>
              </a:rPr>
              <a:t>KPP 2017</a:t>
            </a:r>
            <a:br>
              <a:rPr lang="cs-CZ" b="1" kern="0" dirty="0">
                <a:solidFill>
                  <a:srgbClr val="0070C0"/>
                </a:solidFill>
              </a:rPr>
            </a:br>
            <a:r>
              <a:rPr lang="cs-CZ" b="1" kern="0" dirty="0">
                <a:solidFill>
                  <a:srgbClr val="0070C0"/>
                </a:solidFill>
              </a:rPr>
              <a:t>FTIR spektrometrie - teorie</a:t>
            </a:r>
            <a:br>
              <a:rPr lang="de-DE" sz="2100" kern="0" dirty="0">
                <a:solidFill>
                  <a:schemeClr val="tx1"/>
                </a:solidFill>
              </a:rPr>
            </a:br>
            <a:endParaRPr lang="it-IT" sz="2100" kern="0" dirty="0"/>
          </a:p>
        </p:txBody>
      </p:sp>
    </p:spTree>
    <p:extLst>
      <p:ext uri="{BB962C8B-B14F-4D97-AF65-F5344CB8AC3E}">
        <p14:creationId xmlns:p14="http://schemas.microsoft.com/office/powerpoint/2010/main" val="322017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1282D-E3C4-4982-A9EC-785ECCFA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DC074-0C28-44F1-956D-46C48BCD38E7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1454" y="3165178"/>
            <a:ext cx="4982546" cy="34150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EB8E63-9FE9-4D4A-806F-4F8C3E459073}"/>
              </a:ext>
            </a:extLst>
          </p:cNvPr>
          <p:cNvSpPr/>
          <p:nvPr/>
        </p:nvSpPr>
        <p:spPr bwMode="auto">
          <a:xfrm>
            <a:off x="8518850" y="3073509"/>
            <a:ext cx="345230" cy="27883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8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0678CC-3313-47B5-98AE-0ADB4A9C8F53}"/>
              </a:ext>
            </a:extLst>
          </p:cNvPr>
          <p:cNvSpPr/>
          <p:nvPr/>
        </p:nvSpPr>
        <p:spPr>
          <a:xfrm>
            <a:off x="5318449" y="5362617"/>
            <a:ext cx="2369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dark ice/white lead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652B75-E6FB-4D2B-B984-7F5DA423EDEF}"/>
              </a:ext>
            </a:extLst>
          </p:cNvPr>
          <p:cNvSpPr txBox="1"/>
          <p:nvPr/>
        </p:nvSpPr>
        <p:spPr>
          <a:xfrm>
            <a:off x="5276461" y="3883811"/>
            <a:ext cx="247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venetian red/ white lead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80408-1677-4280-B3A8-D75007EF720F}"/>
              </a:ext>
            </a:extLst>
          </p:cNvPr>
          <p:cNvSpPr txBox="1"/>
          <p:nvPr/>
        </p:nvSpPr>
        <p:spPr>
          <a:xfrm>
            <a:off x="5318449" y="4667328"/>
            <a:ext cx="247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chrome yellow/CaCO3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CB8CCE34-0401-4551-9F84-1462E71D1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46" y="135235"/>
            <a:ext cx="6408067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KPP 2017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en-US" b="1" dirty="0" err="1">
                <a:solidFill>
                  <a:srgbClr val="0070C0"/>
                </a:solidFill>
              </a:rPr>
              <a:t>Spektrometr</a:t>
            </a:r>
            <a:r>
              <a:rPr lang="en-US" b="1" dirty="0">
                <a:solidFill>
                  <a:srgbClr val="0070C0"/>
                </a:solidFill>
              </a:rPr>
              <a:t> VERTEX FM</a:t>
            </a:r>
            <a:br>
              <a:rPr lang="de-DE" sz="2100" dirty="0">
                <a:solidFill>
                  <a:schemeClr val="tx1"/>
                </a:solidFill>
              </a:rPr>
            </a:br>
            <a:r>
              <a:rPr lang="de-DE" sz="2100" dirty="0">
                <a:solidFill>
                  <a:schemeClr val="tx1"/>
                </a:solidFill>
              </a:rPr>
              <a:t>FIR+MIR </a:t>
            </a:r>
            <a:r>
              <a:rPr lang="de-DE" sz="2100" dirty="0" err="1">
                <a:solidFill>
                  <a:schemeClr val="tx1"/>
                </a:solidFill>
              </a:rPr>
              <a:t>spektroskopie</a:t>
            </a:r>
            <a:r>
              <a:rPr lang="de-DE" sz="2100" dirty="0">
                <a:solidFill>
                  <a:schemeClr val="tx1"/>
                </a:solidFill>
              </a:rPr>
              <a:t> v 1 </a:t>
            </a:r>
            <a:r>
              <a:rPr lang="de-DE" sz="2100" dirty="0" err="1">
                <a:solidFill>
                  <a:schemeClr val="tx1"/>
                </a:solidFill>
              </a:rPr>
              <a:t>měření</a:t>
            </a:r>
            <a:br>
              <a:rPr lang="de-DE" sz="2100" dirty="0">
                <a:solidFill>
                  <a:schemeClr val="tx1"/>
                </a:solidFill>
              </a:rPr>
            </a:br>
            <a:endParaRPr lang="it-IT" sz="2100" dirty="0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A36B074-DE82-433D-B975-C8971A6C7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525993"/>
            <a:ext cx="7950026" cy="1767795"/>
          </a:xfrm>
          <a:prstGeom prst="rect">
            <a:avLst/>
          </a:prstGeom>
        </p:spPr>
      </p:pic>
      <p:pic>
        <p:nvPicPr>
          <p:cNvPr id="33" name="Picture 32" descr="A picture containing white, projector&#10;&#10;Description automatically generated">
            <a:extLst>
              <a:ext uri="{FF2B5EF4-FFF2-40B4-BE49-F238E27FC236}">
                <a16:creationId xmlns:a16="http://schemas.microsoft.com/office/drawing/2014/main" id="{A70EB7A0-5B1C-4F16-B25F-C18AA59211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36" y="3778707"/>
            <a:ext cx="4088418" cy="243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4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3382B57E-2B4A-4B2E-91CE-AA0EE2F3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CC30D9B5-4B5D-4312-B9CF-E1B99BAAFA40}" type="slidenum">
              <a:rPr lang="en-US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r">
                <a:defRPr/>
              </a:pPr>
              <a:t>6</a:t>
            </a:fld>
            <a:endParaRPr lang="en-US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080" name="Gruppieren 3079"/>
          <p:cNvGrpSpPr/>
          <p:nvPr/>
        </p:nvGrpSpPr>
        <p:grpSpPr>
          <a:xfrm>
            <a:off x="461773" y="2112330"/>
            <a:ext cx="2708655" cy="2312773"/>
            <a:chOff x="392521" y="2038348"/>
            <a:chExt cx="3284903" cy="2323724"/>
          </a:xfrm>
        </p:grpSpPr>
        <p:cxnSp>
          <p:nvCxnSpPr>
            <p:cNvPr id="24" name="Gerade Verbindung mit Pfeil 23"/>
            <p:cNvCxnSpPr/>
            <p:nvPr/>
          </p:nvCxnSpPr>
          <p:spPr>
            <a:xfrm flipH="1">
              <a:off x="2008843" y="2705429"/>
              <a:ext cx="957490" cy="634055"/>
            </a:xfrm>
            <a:prstGeom prst="straightConnector1">
              <a:avLst/>
            </a:prstGeom>
            <a:ln w="127000">
              <a:solidFill>
                <a:srgbClr val="FF0000"/>
              </a:solidFill>
              <a:headEnd type="stealth"/>
              <a:tailEnd type="none"/>
            </a:ln>
            <a:effectLst>
              <a:glow rad="228600">
                <a:srgbClr val="FF0000">
                  <a:alpha val="40000"/>
                </a:srgbClr>
              </a:glow>
              <a:softEdge rad="508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V="1">
              <a:off x="1931192" y="2181226"/>
              <a:ext cx="937048" cy="1048406"/>
            </a:xfrm>
            <a:prstGeom prst="straightConnector1">
              <a:avLst/>
            </a:prstGeom>
            <a:ln w="127000">
              <a:solidFill>
                <a:srgbClr val="00B050"/>
              </a:solidFill>
              <a:headEnd type="none"/>
              <a:tailEnd type="stealth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508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>
              <a:off x="697688" y="2171287"/>
              <a:ext cx="1043023" cy="1233202"/>
            </a:xfrm>
            <a:prstGeom prst="straightConnector1">
              <a:avLst/>
            </a:prstGeom>
            <a:ln w="139700">
              <a:solidFill>
                <a:srgbClr val="00B050"/>
              </a:solidFill>
              <a:headEnd type="none"/>
              <a:tailEnd type="stealth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508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V="1">
              <a:off x="1853542" y="2038348"/>
              <a:ext cx="155300" cy="1301136"/>
            </a:xfrm>
            <a:prstGeom prst="straightConnector1">
              <a:avLst/>
            </a:prstGeom>
            <a:ln w="127000">
              <a:solidFill>
                <a:srgbClr val="00B050"/>
              </a:solidFill>
              <a:headEnd type="none"/>
              <a:tailEnd type="stealth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508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 flipH="1" flipV="1">
              <a:off x="2211939" y="3404489"/>
              <a:ext cx="1226587" cy="183000"/>
            </a:xfrm>
            <a:prstGeom prst="straightConnector1">
              <a:avLst/>
            </a:prstGeom>
            <a:ln w="127000">
              <a:solidFill>
                <a:srgbClr val="00B0F0"/>
              </a:solidFill>
              <a:headEnd type="stealth"/>
              <a:tailEnd type="none"/>
            </a:ln>
            <a:effectLst>
              <a:glow rad="228600">
                <a:srgbClr val="00B0F0">
                  <a:alpha val="40000"/>
                </a:srgbClr>
              </a:glow>
              <a:softEdge rad="508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V="1">
              <a:off x="2211939" y="3012944"/>
              <a:ext cx="1465485" cy="326540"/>
            </a:xfrm>
            <a:prstGeom prst="straightConnector1">
              <a:avLst/>
            </a:prstGeom>
            <a:ln w="127000">
              <a:solidFill>
                <a:srgbClr val="00B050"/>
              </a:solidFill>
              <a:headEnd type="none"/>
              <a:tailEnd type="stealth"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508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21" y="2961363"/>
              <a:ext cx="2801417" cy="140070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4826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Textfeld 47"/>
          <p:cNvSpPr txBox="1"/>
          <p:nvPr/>
        </p:nvSpPr>
        <p:spPr>
          <a:xfrm>
            <a:off x="4079496" y="1708292"/>
            <a:ext cx="5004273" cy="2452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Verdana"/>
              </a:rPr>
              <a:t>What is analyzed?</a:t>
            </a:r>
          </a:p>
          <a:p>
            <a:pPr>
              <a:spcAft>
                <a:spcPts val="800"/>
              </a:spcAft>
              <a:defRPr/>
            </a:pPr>
            <a:r>
              <a:rPr lang="en-US" sz="1467" dirty="0">
                <a:solidFill>
                  <a:prstClr val="black"/>
                </a:solidFill>
                <a:latin typeface="Verdana"/>
              </a:rPr>
              <a:t>Backscattered light having changed its wavelength towards the incident laser light (here: longer wavelength range). </a:t>
            </a:r>
          </a:p>
          <a:p>
            <a:pPr marL="228594" indent="-228594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67" dirty="0">
                <a:solidFill>
                  <a:prstClr val="black"/>
                </a:solidFill>
                <a:latin typeface="Verdana"/>
              </a:rPr>
              <a:t>the change in wavelength with respect to the laser line is called Raman shift (unit: cm</a:t>
            </a:r>
            <a:r>
              <a:rPr lang="en-US" sz="1467" baseline="30000" dirty="0">
                <a:solidFill>
                  <a:prstClr val="black"/>
                </a:solidFill>
                <a:latin typeface="Verdana"/>
              </a:rPr>
              <a:t>-1</a:t>
            </a:r>
            <a:r>
              <a:rPr lang="en-US" sz="1467" dirty="0">
                <a:solidFill>
                  <a:prstClr val="black"/>
                </a:solidFill>
                <a:latin typeface="Verdana"/>
              </a:rPr>
              <a:t>)</a:t>
            </a:r>
          </a:p>
          <a:p>
            <a:pPr marL="228594" indent="-228594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67" dirty="0">
                <a:solidFill>
                  <a:prstClr val="black"/>
                </a:solidFill>
                <a:latin typeface="Verdana"/>
              </a:rPr>
              <a:t>the Raman spectrum plots the intensity of the backscattered light as function of the Raman shift: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5298105" y="3991609"/>
            <a:ext cx="3312417" cy="2552632"/>
            <a:chOff x="4654132" y="2050586"/>
            <a:chExt cx="3256169" cy="250928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45796" y="2219863"/>
              <a:ext cx="2267570" cy="2340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hteck 22"/>
            <p:cNvSpPr/>
            <p:nvPr/>
          </p:nvSpPr>
          <p:spPr bwMode="auto">
            <a:xfrm>
              <a:off x="5578323" y="2656657"/>
              <a:ext cx="1320844" cy="576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33">
                <a:solidFill>
                  <a:prstClr val="black"/>
                </a:solidFill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827159" y="4041549"/>
              <a:ext cx="431706" cy="4197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33">
                <a:solidFill>
                  <a:prstClr val="black"/>
                </a:solidFill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5101819" y="4041549"/>
              <a:ext cx="527330" cy="4197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33">
                <a:solidFill>
                  <a:prstClr val="black"/>
                </a:solidFill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 rot="16200000">
              <a:off x="4335730" y="2997940"/>
              <a:ext cx="929208" cy="29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333" dirty="0" err="1">
                  <a:solidFill>
                    <a:prstClr val="black"/>
                  </a:solidFill>
                  <a:latin typeface="Verdana"/>
                </a:rPr>
                <a:t>Intensity</a:t>
              </a:r>
              <a:endParaRPr lang="en-US" sz="1333" dirty="0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578323" y="4153491"/>
              <a:ext cx="1771369" cy="29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33" dirty="0">
                  <a:solidFill>
                    <a:prstClr val="black"/>
                  </a:solidFill>
                  <a:latin typeface="Verdana"/>
                </a:rPr>
                <a:t>Raman shift (cm</a:t>
              </a:r>
              <a:r>
                <a:rPr lang="en-US" sz="1333" baseline="30000" dirty="0">
                  <a:solidFill>
                    <a:prstClr val="black"/>
                  </a:solidFill>
                  <a:latin typeface="Verdana"/>
                </a:rPr>
                <a:t>-1</a:t>
              </a:r>
              <a:r>
                <a:rPr lang="en-US" sz="1333" dirty="0">
                  <a:solidFill>
                    <a:prstClr val="black"/>
                  </a:solidFill>
                  <a:latin typeface="Verdana"/>
                </a:rPr>
                <a:t>)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167114" y="4041550"/>
              <a:ext cx="288683" cy="29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de-DE" sz="1333" dirty="0">
                  <a:solidFill>
                    <a:prstClr val="black"/>
                  </a:solidFill>
                  <a:latin typeface="Verdana"/>
                </a:rPr>
                <a:t>0</a:t>
              </a:r>
              <a:endParaRPr lang="en-US" sz="1333" dirty="0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3" name="Rechteck 32"/>
            <p:cNvSpPr/>
            <p:nvPr/>
          </p:nvSpPr>
          <p:spPr bwMode="auto">
            <a:xfrm>
              <a:off x="5629149" y="3232721"/>
              <a:ext cx="1558050" cy="907433"/>
            </a:xfrm>
            <a:prstGeom prst="rect">
              <a:avLst/>
            </a:prstGeom>
            <a:noFill/>
            <a:ln w="2540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33">
                <a:solidFill>
                  <a:prstClr val="black"/>
                </a:solidFill>
                <a:latin typeface="Arial" charset="0"/>
                <a:ea typeface="ＭＳ Ｐゴシック" pitchFamily="-80" charset="-128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5531015" y="2656657"/>
              <a:ext cx="1613791" cy="494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33" dirty="0">
                  <a:solidFill>
                    <a:srgbClr val="C00000"/>
                  </a:solidFill>
                  <a:latin typeface="Verdana"/>
                </a:rPr>
                <a:t>stokes</a:t>
              </a:r>
            </a:p>
            <a:p>
              <a:pPr>
                <a:defRPr/>
              </a:pPr>
              <a:r>
                <a:rPr lang="en-US" sz="1333" dirty="0">
                  <a:solidFill>
                    <a:srgbClr val="C00000"/>
                  </a:solidFill>
                  <a:latin typeface="Verdana"/>
                </a:rPr>
                <a:t>Raman spectrum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5921347" y="2086675"/>
              <a:ext cx="1988954" cy="29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33" i="1" dirty="0">
                  <a:solidFill>
                    <a:srgbClr val="00B050"/>
                  </a:solidFill>
                  <a:latin typeface="Verdana"/>
                </a:rPr>
                <a:t>elastic scattered light</a:t>
              </a:r>
            </a:p>
          </p:txBody>
        </p:sp>
        <p:cxnSp>
          <p:nvCxnSpPr>
            <p:cNvPr id="37" name="Gerade Verbindung mit Pfeil 36"/>
            <p:cNvCxnSpPr/>
            <p:nvPr/>
          </p:nvCxnSpPr>
          <p:spPr bwMode="auto">
            <a:xfrm flipH="1" flipV="1">
              <a:off x="5045796" y="2050586"/>
              <a:ext cx="16745" cy="185492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8" name="Gerade Verbindung mit Pfeil 37"/>
            <p:cNvCxnSpPr/>
            <p:nvPr/>
          </p:nvCxnSpPr>
          <p:spPr bwMode="auto">
            <a:xfrm flipH="1">
              <a:off x="5466220" y="2262691"/>
              <a:ext cx="47097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9" name="Textfeld 38"/>
          <p:cNvSpPr txBox="1"/>
          <p:nvPr/>
        </p:nvSpPr>
        <p:spPr>
          <a:xfrm>
            <a:off x="219414" y="4408068"/>
            <a:ext cx="5021308" cy="2000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Verdana"/>
              </a:rPr>
              <a:t>What happens upon laser excitation?</a:t>
            </a:r>
          </a:p>
          <a:p>
            <a:pPr marL="228594" indent="-228594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67" dirty="0">
                <a:solidFill>
                  <a:prstClr val="black"/>
                </a:solidFill>
                <a:latin typeface="Verdana"/>
              </a:rPr>
              <a:t>Emission of elastic scattered light (same wavelength)</a:t>
            </a:r>
          </a:p>
          <a:p>
            <a:pPr marL="228594" indent="-228594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67" dirty="0">
                <a:solidFill>
                  <a:prstClr val="black"/>
                </a:solidFill>
                <a:latin typeface="Verdana"/>
              </a:rPr>
              <a:t>Emission of Raman light having changed its wavelength upon excitation/absorption of vibrations.</a:t>
            </a:r>
          </a:p>
          <a:p>
            <a:pPr marL="228594" indent="-228594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467" dirty="0">
                <a:solidFill>
                  <a:prstClr val="black"/>
                </a:solidFill>
                <a:latin typeface="Verdana"/>
              </a:rPr>
              <a:t>Emission of fluorescence signals, …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37866" y="1776311"/>
            <a:ext cx="2412999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67" b="1" dirty="0">
                <a:solidFill>
                  <a:prstClr val="black"/>
                </a:solidFill>
                <a:latin typeface="Verdana"/>
              </a:rPr>
              <a:t>Laser excitation </a:t>
            </a:r>
            <a:r>
              <a:rPr lang="en-US" sz="1600" dirty="0">
                <a:solidFill>
                  <a:prstClr val="black"/>
                </a:solidFill>
                <a:latin typeface="Verdana"/>
              </a:rPr>
              <a:t>(single wavelength)</a:t>
            </a:r>
          </a:p>
        </p:txBody>
      </p:sp>
      <p:sp>
        <p:nvSpPr>
          <p:cNvPr id="41" name="Datumsplatzhalter 1">
            <a:extLst>
              <a:ext uri="{FF2B5EF4-FFF2-40B4-BE49-F238E27FC236}">
                <a16:creationId xmlns:a16="http://schemas.microsoft.com/office/drawing/2014/main" id="{2AB571E4-0171-45FD-ABC8-CA6E19D35D10}"/>
              </a:ext>
            </a:extLst>
          </p:cNvPr>
          <p:cNvSpPr txBox="1">
            <a:spLocks/>
          </p:cNvSpPr>
          <p:nvPr/>
        </p:nvSpPr>
        <p:spPr>
          <a:xfrm>
            <a:off x="691744" y="658081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79B9CA-B012-4789-AED4-3630D7166893}" type="datetime1">
              <a:rPr lang="de-DE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>
                <a:defRPr/>
              </a:pPr>
              <a:t>19.11.2021</a:t>
            </a:fld>
            <a:endParaRPr lang="en-US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Titolo 1">
            <a:extLst>
              <a:ext uri="{FF2B5EF4-FFF2-40B4-BE49-F238E27FC236}">
                <a16:creationId xmlns:a16="http://schemas.microsoft.com/office/drawing/2014/main" id="{8578063C-3563-4B68-BC38-661CEE5A1D93}"/>
              </a:ext>
            </a:extLst>
          </p:cNvPr>
          <p:cNvSpPr txBox="1">
            <a:spLocks/>
          </p:cNvSpPr>
          <p:nvPr/>
        </p:nvSpPr>
        <p:spPr bwMode="auto">
          <a:xfrm>
            <a:off x="387846" y="135235"/>
            <a:ext cx="6949981" cy="13179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+mj-ea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r>
              <a:rPr lang="cs-CZ" sz="4000" b="1" kern="0" dirty="0">
                <a:solidFill>
                  <a:srgbClr val="0070C0"/>
                </a:solidFill>
              </a:rPr>
              <a:t>KPP 2017</a:t>
            </a:r>
            <a:br>
              <a:rPr lang="cs-CZ" b="1" kern="0" dirty="0">
                <a:solidFill>
                  <a:srgbClr val="0070C0"/>
                </a:solidFill>
              </a:rPr>
            </a:br>
            <a:r>
              <a:rPr lang="cs-CZ" b="1" kern="0" dirty="0">
                <a:solidFill>
                  <a:srgbClr val="0070C0"/>
                </a:solidFill>
              </a:rPr>
              <a:t>Raman spektrometrie - teorie</a:t>
            </a:r>
            <a:br>
              <a:rPr lang="de-DE" sz="2100" kern="0" dirty="0">
                <a:solidFill>
                  <a:schemeClr val="tx1"/>
                </a:solidFill>
              </a:rPr>
            </a:br>
            <a:endParaRPr lang="it-IT" sz="2100" kern="0" dirty="0"/>
          </a:p>
        </p:txBody>
      </p:sp>
    </p:spTree>
    <p:extLst>
      <p:ext uri="{BB962C8B-B14F-4D97-AF65-F5344CB8AC3E}">
        <p14:creationId xmlns:p14="http://schemas.microsoft.com/office/powerpoint/2010/main" val="15497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, phone, cellphone&#10;&#10;Description generated with high confidence">
            <a:extLst>
              <a:ext uri="{FF2B5EF4-FFF2-40B4-BE49-F238E27FC236}">
                <a16:creationId xmlns:a16="http://schemas.microsoft.com/office/drawing/2014/main" id="{92049C95-98AE-47D5-9693-64244FEFA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2" y="2155224"/>
            <a:ext cx="4078944" cy="4750401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8346" y="165731"/>
            <a:ext cx="6408067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KPP 2017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BRAVO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cs-CZ" sz="2100" dirty="0">
                <a:solidFill>
                  <a:schemeClr val="tx1"/>
                </a:solidFill>
              </a:rPr>
              <a:t>Ruční Ramanův spektrometr nové </a:t>
            </a:r>
            <a:r>
              <a:rPr lang="cs-CZ" sz="2100" dirty="0" err="1">
                <a:solidFill>
                  <a:schemeClr val="tx1"/>
                </a:solidFill>
              </a:rPr>
              <a:t>genereace</a:t>
            </a:r>
            <a:endParaRPr lang="it-IT" sz="2100" dirty="0"/>
          </a:p>
        </p:txBody>
      </p:sp>
      <p:pic>
        <p:nvPicPr>
          <p:cNvPr id="10" name="Immagine 2"/>
          <p:cNvPicPr preferRelativeResize="0"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979" y="1489507"/>
            <a:ext cx="3060020" cy="263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Diego Sali.BRUKER-IT\Desktop\BRAVO\IMG_6427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9086" y="1847883"/>
            <a:ext cx="1846940" cy="1581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Datumsplatzhalter 3"/>
          <p:cNvSpPr txBox="1">
            <a:spLocks noGrp="1"/>
          </p:cNvSpPr>
          <p:nvPr/>
        </p:nvSpPr>
        <p:spPr bwMode="auto">
          <a:xfrm>
            <a:off x="685800" y="6542088"/>
            <a:ext cx="21336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algn="l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algn="l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algn="l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algn="l" eaLnBrk="0" hangingPunct="0"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C5924-6BB6-4BC7-B845-43421AA138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522" y="3658037"/>
            <a:ext cx="4919477" cy="319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2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A2B466E-10DF-473D-8C6E-CFFF20AE217D}"/>
              </a:ext>
            </a:extLst>
          </p:cNvPr>
          <p:cNvSpPr txBox="1">
            <a:spLocks/>
          </p:cNvSpPr>
          <p:nvPr/>
        </p:nvSpPr>
        <p:spPr>
          <a:xfrm>
            <a:off x="563421" y="1423420"/>
            <a:ext cx="8071424" cy="77809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9pPr>
          </a:lstStyle>
          <a:p>
            <a:pPr defTabSz="914377"/>
            <a:r>
              <a:rPr lang="cs-CZ" sz="3200" kern="0" dirty="0">
                <a:solidFill>
                  <a:srgbClr val="000000"/>
                </a:solidFill>
                <a:latin typeface="Verdana"/>
                <a:ea typeface="ＭＳ Ｐゴシック"/>
              </a:rPr>
              <a:t>FTIR/Raman mikroskopie - princip</a:t>
            </a:r>
            <a:endParaRPr lang="en-US" sz="3200" kern="0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776004-9EF3-4933-9D4E-DD5F2F5DC4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259" y="4424501"/>
            <a:ext cx="2708281" cy="2053209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2C2524F-4503-42E7-BADB-09DC18C01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576" y="4386756"/>
            <a:ext cx="2728261" cy="205321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BDB45164-1E35-43E4-84B3-0F4056932E8F}"/>
              </a:ext>
            </a:extLst>
          </p:cNvPr>
          <p:cNvSpPr txBox="1">
            <a:spLocks/>
          </p:cNvSpPr>
          <p:nvPr/>
        </p:nvSpPr>
        <p:spPr>
          <a:xfrm>
            <a:off x="563421" y="2182665"/>
            <a:ext cx="2869879" cy="77809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76" charset="-128"/>
              </a:defRPr>
            </a:lvl9pPr>
          </a:lstStyle>
          <a:p>
            <a:pPr defTabSz="914377"/>
            <a:r>
              <a:rPr lang="cs-CZ" sz="2000" kern="0" dirty="0">
                <a:solidFill>
                  <a:srgbClr val="000000"/>
                </a:solidFill>
                <a:latin typeface="Verdana"/>
                <a:ea typeface="ＭＳ Ｐゴシック"/>
              </a:rPr>
              <a:t>Optický mikroskop</a:t>
            </a:r>
            <a:endParaRPr lang="en-US" sz="2000" kern="0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67463-5A90-4FF8-ACB1-4C908C42F0B8}"/>
              </a:ext>
            </a:extLst>
          </p:cNvPr>
          <p:cNvSpPr txBox="1"/>
          <p:nvPr/>
        </p:nvSpPr>
        <p:spPr>
          <a:xfrm>
            <a:off x="3056004" y="5145568"/>
            <a:ext cx="545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cs-CZ" kern="0" dirty="0">
                <a:solidFill>
                  <a:srgbClr val="000000"/>
                </a:solidFill>
                <a:latin typeface="Verdana"/>
                <a:ea typeface="ＭＳ Ｐゴシック"/>
              </a:rPr>
              <a:t>+</a:t>
            </a:r>
            <a:endParaRPr lang="cs-CZ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7A3E7-BF7E-4027-88A8-B170870633F6}"/>
              </a:ext>
            </a:extLst>
          </p:cNvPr>
          <p:cNvSpPr txBox="1"/>
          <p:nvPr/>
        </p:nvSpPr>
        <p:spPr>
          <a:xfrm>
            <a:off x="5600053" y="5228695"/>
            <a:ext cx="545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cs-CZ" kern="0" dirty="0">
                <a:solidFill>
                  <a:srgbClr val="000000"/>
                </a:solidFill>
                <a:latin typeface="Verdana"/>
                <a:ea typeface="ＭＳ Ｐゴシック"/>
              </a:rPr>
              <a:t>=</a:t>
            </a:r>
            <a:endParaRPr lang="cs-CZ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7E9CF2-8C56-4441-9DB2-AB0FBA227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526" y="5186786"/>
            <a:ext cx="2099217" cy="1335161"/>
          </a:xfrm>
          <a:prstGeom prst="rect">
            <a:avLst/>
          </a:prstGeom>
        </p:spPr>
      </p:pic>
      <p:pic>
        <p:nvPicPr>
          <p:cNvPr id="2050" name="Picture 2" descr="FT-IR spectrometer of the future: INVENIO - - Freely upgradeable and  configurable FT-IR spectrometer">
            <a:extLst>
              <a:ext uri="{FF2B5EF4-FFF2-40B4-BE49-F238E27FC236}">
                <a16:creationId xmlns:a16="http://schemas.microsoft.com/office/drawing/2014/main" id="{ABD5DB02-4649-4018-BABA-EA8BA983E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133" y="2609117"/>
            <a:ext cx="1946471" cy="18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11.0101 Laboratory Optical Microscope , Compound Light Microscope Dual  Viewing Head">
            <a:extLst>
              <a:ext uri="{FF2B5EF4-FFF2-40B4-BE49-F238E27FC236}">
                <a16:creationId xmlns:a16="http://schemas.microsoft.com/office/drawing/2014/main" id="{258C622B-E3FF-42BA-A053-645681D2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292" y="2515016"/>
            <a:ext cx="1493237" cy="18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B50B19-31A8-4688-8198-1BFA9DD7A695}"/>
              </a:ext>
            </a:extLst>
          </p:cNvPr>
          <p:cNvSpPr txBox="1"/>
          <p:nvPr/>
        </p:nvSpPr>
        <p:spPr>
          <a:xfrm>
            <a:off x="3261201" y="2217038"/>
            <a:ext cx="2869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cs-CZ" kern="0" dirty="0">
                <a:solidFill>
                  <a:srgbClr val="000000"/>
                </a:solidFill>
                <a:latin typeface="Verdana"/>
                <a:ea typeface="ＭＳ Ｐゴシック"/>
              </a:rPr>
              <a:t>+       spektrum       =</a:t>
            </a:r>
            <a:endParaRPr lang="cs-CZ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5DF464-B9D0-4F44-942B-E1A7427F8929}"/>
              </a:ext>
            </a:extLst>
          </p:cNvPr>
          <p:cNvSpPr txBox="1"/>
          <p:nvPr/>
        </p:nvSpPr>
        <p:spPr>
          <a:xfrm>
            <a:off x="6306385" y="2227251"/>
            <a:ext cx="4582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cs-CZ" kern="0" dirty="0">
                <a:solidFill>
                  <a:srgbClr val="000000"/>
                </a:solidFill>
                <a:latin typeface="Verdana"/>
                <a:ea typeface="ＭＳ Ｐゴシック"/>
              </a:rPr>
              <a:t>Chemický obraz</a:t>
            </a:r>
            <a:endParaRPr lang="cs-CZ" dirty="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815DB2D3-4631-43CA-935D-EA5AF242747F}"/>
              </a:ext>
            </a:extLst>
          </p:cNvPr>
          <p:cNvSpPr txBox="1">
            <a:spLocks/>
          </p:cNvSpPr>
          <p:nvPr/>
        </p:nvSpPr>
        <p:spPr bwMode="auto">
          <a:xfrm>
            <a:off x="448346" y="165731"/>
            <a:ext cx="8186499" cy="10652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rIns="91440" bIns="45720" numCol="1" anchor="t" anchorCtr="0" compatLnSpc="1">
            <a:prstTxWarp prst="textNoShape">
              <a:avLst/>
            </a:prstTxWarp>
            <a:normAutofit fontScale="82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+mj-ea"/>
                <a:cs typeface="ＭＳ Ｐゴシック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Verdana" pitchFamily="34" charset="0"/>
                <a:ea typeface="ＭＳ Ｐゴシック" pitchFamily="-80" charset="-128"/>
                <a:cs typeface="ＭＳ Ｐゴシック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8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ＭＳ Ｐゴシック"/>
              </a:rPr>
              <a:t>KPP 2017</a:t>
            </a:r>
            <a:b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ＭＳ Ｐゴシック"/>
              </a:rPr>
            </a:b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ＭＳ Ｐゴシック"/>
              </a:rPr>
              <a:t>SENTERRA II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/>
              </a:rPr>
            </a:b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/>
              </a:rPr>
              <a:t>Kompaktní </a:t>
            </a:r>
            <a:r>
              <a:rPr kumimoji="0" lang="cs-CZ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/>
              </a:rPr>
              <a:t>Ramanův mikroskop pro pohodlné mapování</a:t>
            </a:r>
            <a:endParaRPr kumimoji="0" lang="it-IT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534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0D9B5-4B5D-4312-B9CF-E1B99BAAFA4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8346" y="165731"/>
            <a:ext cx="7583827" cy="778098"/>
          </a:xfrm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KPP 2017</a:t>
            </a:r>
            <a:br>
              <a:rPr lang="cs-CZ" b="1" dirty="0">
                <a:solidFill>
                  <a:srgbClr val="0070C0"/>
                </a:solidFill>
              </a:rPr>
            </a:br>
            <a:r>
              <a:rPr lang="cs-CZ" b="1" dirty="0">
                <a:solidFill>
                  <a:srgbClr val="0070C0"/>
                </a:solidFill>
              </a:rPr>
              <a:t>SENTERRA II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Kompaktní </a:t>
            </a:r>
            <a:r>
              <a:rPr lang="cs-CZ" sz="2100" dirty="0">
                <a:solidFill>
                  <a:schemeClr val="tx1"/>
                </a:solidFill>
              </a:rPr>
              <a:t>Ramanův mikroskop pro pohodlné mapování</a:t>
            </a:r>
            <a:endParaRPr lang="it-IT" sz="2100" dirty="0"/>
          </a:p>
        </p:txBody>
      </p:sp>
      <p:pic>
        <p:nvPicPr>
          <p:cNvPr id="11" name="Picture 10" descr="A white box&#10;&#10;Description generated with very high confidence">
            <a:extLst>
              <a:ext uri="{FF2B5EF4-FFF2-40B4-BE49-F238E27FC236}">
                <a16:creationId xmlns:a16="http://schemas.microsoft.com/office/drawing/2014/main" id="{0E3320A9-73CE-4B8F-A461-1BAEB480CA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331" y="2508856"/>
            <a:ext cx="4379717" cy="34771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C011C-061B-4BEA-A49A-B315626329DA}"/>
              </a:ext>
            </a:extLst>
          </p:cNvPr>
          <p:cNvGrpSpPr/>
          <p:nvPr/>
        </p:nvGrpSpPr>
        <p:grpSpPr>
          <a:xfrm>
            <a:off x="37072" y="1969111"/>
            <a:ext cx="5830239" cy="4220056"/>
            <a:chOff x="457200" y="1603048"/>
            <a:chExt cx="8001000" cy="49138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DBF4F7-E5D3-4091-8226-5E091B4F64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20" b="16312"/>
            <a:stretch/>
          </p:blipFill>
          <p:spPr>
            <a:xfrm>
              <a:off x="457200" y="1603048"/>
              <a:ext cx="8001000" cy="4913804"/>
            </a:xfrm>
            <a:prstGeom prst="rect">
              <a:avLst/>
            </a:prstGeom>
          </p:spPr>
        </p:pic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64E426B8-A074-49A4-A552-3D2F09501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232" y="5120769"/>
              <a:ext cx="26273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 type="none" w="lg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de-DE" altLang="en-US" dirty="0" err="1"/>
                <a:t>IronIII</a:t>
              </a:r>
              <a:r>
                <a:rPr lang="de-DE" altLang="en-US" dirty="0"/>
                <a:t> </a:t>
              </a:r>
              <a:r>
                <a:rPr lang="de-DE" altLang="en-US" dirty="0" err="1"/>
                <a:t>oxide</a:t>
              </a:r>
              <a:r>
                <a:rPr lang="de-DE" altLang="en-US" dirty="0"/>
                <a:t> </a:t>
              </a:r>
              <a:r>
                <a:rPr lang="de-DE" altLang="en-US" dirty="0" err="1"/>
                <a:t>Inclusion</a:t>
              </a:r>
              <a:endParaRPr lang="de-DE" alt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8B551A5-A64B-401E-BB43-41472F254D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90545" y="5483597"/>
              <a:ext cx="2221149" cy="294633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E3EC663-E0CB-444A-9A05-71A75FA9AA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90545" y="3054485"/>
              <a:ext cx="2221149" cy="2402834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69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</p:sld>
</file>

<file path=ppt/theme/theme1.xml><?xml version="1.0" encoding="utf-8"?>
<a:theme xmlns:a="http://schemas.openxmlformats.org/drawingml/2006/main" name="LUMOS-Introduction">
  <a:themeElements>
    <a:clrScheme name="Bruker">
      <a:dk1>
        <a:srgbClr val="000000"/>
      </a:dk1>
      <a:lt1>
        <a:srgbClr val="FFFFFF"/>
      </a:lt1>
      <a:dk2>
        <a:srgbClr val="000000"/>
      </a:dk2>
      <a:lt2>
        <a:srgbClr val="D8E2E8"/>
      </a:lt2>
      <a:accent1>
        <a:srgbClr val="0071BC"/>
      </a:accent1>
      <a:accent2>
        <a:srgbClr val="748A96"/>
      </a:accent2>
      <a:accent3>
        <a:srgbClr val="BACAD3"/>
      </a:accent3>
      <a:accent4>
        <a:srgbClr val="D8E2E8"/>
      </a:accent4>
      <a:accent5>
        <a:srgbClr val="FF0000"/>
      </a:accent5>
      <a:accent6>
        <a:srgbClr val="0071BC"/>
      </a:accent6>
      <a:hlink>
        <a:srgbClr val="002060"/>
      </a:hlink>
      <a:folHlink>
        <a:srgbClr val="7030A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4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err="1" smtClean="0"/>
        </a:defPPr>
      </a:lst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PT Template 4-3 One Bruker 17.8.2010 ">
  <a:themeElements>
    <a:clrScheme name="">
      <a:dk1>
        <a:srgbClr val="000000"/>
      </a:dk1>
      <a:lt1>
        <a:srgbClr val="FFFFFF"/>
      </a:lt1>
      <a:dk2>
        <a:srgbClr val="000000"/>
      </a:dk2>
      <a:lt2>
        <a:srgbClr val="D8E2E8"/>
      </a:lt2>
      <a:accent1>
        <a:srgbClr val="0071BC"/>
      </a:accent1>
      <a:accent2>
        <a:srgbClr val="748A96"/>
      </a:accent2>
      <a:accent3>
        <a:srgbClr val="FFFFFF"/>
      </a:accent3>
      <a:accent4>
        <a:srgbClr val="000000"/>
      </a:accent4>
      <a:accent5>
        <a:srgbClr val="AABBDA"/>
      </a:accent5>
      <a:accent6>
        <a:srgbClr val="687D87"/>
      </a:accent6>
      <a:hlink>
        <a:srgbClr val="002060"/>
      </a:hlink>
      <a:folHlink>
        <a:srgbClr val="7030A0"/>
      </a:folHlink>
    </a:clrScheme>
    <a:fontScheme name="1_PPT Template 4-3 One Bruker 17.8.2010 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28600" marR="0" indent="-22860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7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28600" marR="0" indent="-22860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76" charset="-128"/>
          </a:defRPr>
        </a:defPPr>
      </a:lstStyle>
    </a:lnDef>
  </a:objectDefaults>
  <a:extraClrSchemeLst>
    <a:extraClrScheme>
      <a:clrScheme name="1_PPT Template 4-3 One Bruker 17.8.2010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PT Template 4-3 One Bruker 17.8.2010 ">
  <a:themeElements>
    <a:clrScheme name="">
      <a:dk1>
        <a:srgbClr val="000000"/>
      </a:dk1>
      <a:lt1>
        <a:srgbClr val="FFFFFF"/>
      </a:lt1>
      <a:dk2>
        <a:srgbClr val="000000"/>
      </a:dk2>
      <a:lt2>
        <a:srgbClr val="D8E2E8"/>
      </a:lt2>
      <a:accent1>
        <a:srgbClr val="0071BC"/>
      </a:accent1>
      <a:accent2>
        <a:srgbClr val="748A96"/>
      </a:accent2>
      <a:accent3>
        <a:srgbClr val="FFFFFF"/>
      </a:accent3>
      <a:accent4>
        <a:srgbClr val="000000"/>
      </a:accent4>
      <a:accent5>
        <a:srgbClr val="AABBDA"/>
      </a:accent5>
      <a:accent6>
        <a:srgbClr val="687D87"/>
      </a:accent6>
      <a:hlink>
        <a:srgbClr val="002060"/>
      </a:hlink>
      <a:folHlink>
        <a:srgbClr val="7030A0"/>
      </a:folHlink>
    </a:clrScheme>
    <a:fontScheme name="1_PPT Template 4-3 One Bruker 17.8.2010 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28600" marR="0" indent="-22860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7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28600" marR="0" indent="-22860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76" charset="-128"/>
          </a:defRPr>
        </a:defPPr>
      </a:lstStyle>
    </a:lnDef>
  </a:objectDefaults>
  <a:extraClrSchemeLst>
    <a:extraClrScheme>
      <a:clrScheme name="1_PPT Template 4-3 One Bruker 17.8.2010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PT Template 4-3 One Bruker 17.8.2010 ">
  <a:themeElements>
    <a:clrScheme name="">
      <a:dk1>
        <a:srgbClr val="000000"/>
      </a:dk1>
      <a:lt1>
        <a:srgbClr val="FFFFFF"/>
      </a:lt1>
      <a:dk2>
        <a:srgbClr val="000000"/>
      </a:dk2>
      <a:lt2>
        <a:srgbClr val="D8E2E8"/>
      </a:lt2>
      <a:accent1>
        <a:srgbClr val="0071BC"/>
      </a:accent1>
      <a:accent2>
        <a:srgbClr val="748A96"/>
      </a:accent2>
      <a:accent3>
        <a:srgbClr val="FFFFFF"/>
      </a:accent3>
      <a:accent4>
        <a:srgbClr val="000000"/>
      </a:accent4>
      <a:accent5>
        <a:srgbClr val="AABBDA"/>
      </a:accent5>
      <a:accent6>
        <a:srgbClr val="687D87"/>
      </a:accent6>
      <a:hlink>
        <a:srgbClr val="002060"/>
      </a:hlink>
      <a:folHlink>
        <a:srgbClr val="7030A0"/>
      </a:folHlink>
    </a:clrScheme>
    <a:fontScheme name="1_PPT Template 4-3 One Bruker 17.8.2010 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28600" marR="0" indent="-22860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7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28600" marR="0" indent="-22860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76" charset="-128"/>
          </a:defRPr>
        </a:defPPr>
      </a:lstStyle>
    </a:lnDef>
  </a:objectDefaults>
  <a:extraClrSchemeLst>
    <a:extraClrScheme>
      <a:clrScheme name="1_PPT Template 4-3 One Bruker 17.8.2010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PPT Template 4-3 One Bruker 17.8.2010 ">
  <a:themeElements>
    <a:clrScheme name="">
      <a:dk1>
        <a:srgbClr val="000000"/>
      </a:dk1>
      <a:lt1>
        <a:srgbClr val="FFFFFF"/>
      </a:lt1>
      <a:dk2>
        <a:srgbClr val="000000"/>
      </a:dk2>
      <a:lt2>
        <a:srgbClr val="D8E2E8"/>
      </a:lt2>
      <a:accent1>
        <a:srgbClr val="0071BC"/>
      </a:accent1>
      <a:accent2>
        <a:srgbClr val="748A96"/>
      </a:accent2>
      <a:accent3>
        <a:srgbClr val="FFFFFF"/>
      </a:accent3>
      <a:accent4>
        <a:srgbClr val="000000"/>
      </a:accent4>
      <a:accent5>
        <a:srgbClr val="AABBDA"/>
      </a:accent5>
      <a:accent6>
        <a:srgbClr val="687D87"/>
      </a:accent6>
      <a:hlink>
        <a:srgbClr val="002060"/>
      </a:hlink>
      <a:folHlink>
        <a:srgbClr val="7030A0"/>
      </a:folHlink>
    </a:clrScheme>
    <a:fontScheme name="1_PPT Template 4-3 One Bruker 17.8.2010 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28600" marR="0" indent="-22860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7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28600" marR="0" indent="-228600" algn="l" defTabSz="914400" rtl="0" eaLnBrk="1" fontAlgn="base" latinLnBrk="0" hangingPunct="1">
          <a:lnSpc>
            <a:spcPct val="120000"/>
          </a:lnSpc>
          <a:spcBef>
            <a:spcPct val="5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76" charset="-128"/>
          </a:defRPr>
        </a:defPPr>
      </a:lstStyle>
    </a:lnDef>
  </a:objectDefaults>
  <a:extraClrSchemeLst>
    <a:extraClrScheme>
      <a:clrScheme name="1_PPT Template 4-3 One Bruker 17.8.2010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PT Template 4-3 One Bruker 17.8.2010 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PT Template 4-3 One Bruker 17.8.2010 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DB9D2FD1D8324E9F9102C94FF7762F" ma:contentTypeVersion="2" ma:contentTypeDescription="Create a new document." ma:contentTypeScope="" ma:versionID="3be89aba30a8bc2663c57416e5ea3796">
  <xsd:schema xmlns:xsd="http://www.w3.org/2001/XMLSchema" xmlns:xs="http://www.w3.org/2001/XMLSchema" xmlns:p="http://schemas.microsoft.com/office/2006/metadata/properties" xmlns:ns2="4000d5fd-8c8f-4b94-9911-b756a6235841" targetNamespace="http://schemas.microsoft.com/office/2006/metadata/properties" ma:root="true" ma:fieldsID="e8c1a9e6c5bd69643858cb8fbdc58293" ns2:_="">
    <xsd:import namespace="4000d5fd-8c8f-4b94-9911-b756a6235841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0d5fd-8c8f-4b94-9911-b756a6235841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Note">
          <xsd:maxLength value="255"/>
        </xsd:restriction>
      </xsd:simpleType>
    </xsd:element>
    <xsd:element name="Category" ma:index="9" nillable="true" ma:displayName="Category" ma:internalName="Category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roduct Info"/>
                    <xsd:enumeration value="Applications"/>
                    <xsd:enumeration value=".....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000d5fd-8c8f-4b94-9911-b756a6235841">
      <Value>Applications</Value>
    </Category>
    <Description0 xmlns="4000d5fd-8c8f-4b94-9911-b756a6235841">Macroscopic and microscopic IR-applications in forensics</Description0>
  </documentManagement>
</p:properties>
</file>

<file path=customXml/itemProps1.xml><?xml version="1.0" encoding="utf-8"?>
<ds:datastoreItem xmlns:ds="http://schemas.openxmlformats.org/officeDocument/2006/customXml" ds:itemID="{B797871A-5FB9-4CBE-A9E4-D54D9A7812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00d5fd-8c8f-4b94-9911-b756a62358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2953DD-3157-44EB-A753-75B6CE3817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E8143E-12A0-4683-BC86-2F709C703D40}">
  <ds:schemaRefs>
    <ds:schemaRef ds:uri="4000d5fd-8c8f-4b94-9911-b756a6235841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LUMOS-Introduction</Template>
  <TotalTime>6582</TotalTime>
  <Words>585</Words>
  <Application>Microsoft Office PowerPoint</Application>
  <PresentationFormat>On-screen Show (4:3)</PresentationFormat>
  <Paragraphs>149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Narrow</vt:lpstr>
      <vt:lpstr>Calibri</vt:lpstr>
      <vt:lpstr>Times New Roman</vt:lpstr>
      <vt:lpstr>Verdana</vt:lpstr>
      <vt:lpstr>Wingdings</vt:lpstr>
      <vt:lpstr>LUMOS-Introduction</vt:lpstr>
      <vt:lpstr>1_PPT Template 4-3 One Bruker 17.8.2010 </vt:lpstr>
      <vt:lpstr>2_PPT Template 4-3 One Bruker 17.8.2010 </vt:lpstr>
      <vt:lpstr>3_PPT Template 4-3 One Bruker 17.8.2010 </vt:lpstr>
      <vt:lpstr>6_PPT Template 4-3 One Bruker 17.8.2010 </vt:lpstr>
      <vt:lpstr>Statistická analýza mikročástic pomocí FTIR a Ramanovy mikroskopie</vt:lpstr>
      <vt:lpstr>PowerPoint Presentation</vt:lpstr>
      <vt:lpstr>PowerPoint Presentation</vt:lpstr>
      <vt:lpstr>PowerPoint Presentation</vt:lpstr>
      <vt:lpstr>KPP 2017 Spektrometr VERTEX FM FIR+MIR spektroskopie v 1 měření </vt:lpstr>
      <vt:lpstr>PowerPoint Presentation</vt:lpstr>
      <vt:lpstr>KPP 2017 BRAVO Ruční Ramanův spektrometr nové genereace</vt:lpstr>
      <vt:lpstr>PowerPoint Presentation</vt:lpstr>
      <vt:lpstr>KPP 2017 SENTERRA II Kompaktní Ramanův mikroskop pro pohodlné mapování</vt:lpstr>
      <vt:lpstr>KPP 2018 LUMOS Pohodlná FTIR analýza nátěrů</vt:lpstr>
      <vt:lpstr>KPP 2018 LUMOS Pohodlná FTIR analýza nátěrů</vt:lpstr>
      <vt:lpstr>KPP 2019 LUMOS II Revoluce v FTIR mikroskopii</vt:lpstr>
      <vt:lpstr>KPP 2019 LUMOS II Revoluce v FTIR mikroskopii</vt:lpstr>
      <vt:lpstr>KPP 2021 ????  </vt:lpstr>
      <vt:lpstr>Statistická analýza částic FTIR a Ramanovo mapování</vt:lpstr>
      <vt:lpstr>FTIR vs. Raman mapování</vt:lpstr>
      <vt:lpstr>Mapování vs. imaging</vt:lpstr>
      <vt:lpstr>PowerPoint Presentation</vt:lpstr>
      <vt:lpstr>PowerPoint Presentation</vt:lpstr>
    </vt:vector>
  </TitlesOfParts>
  <Company>Bruker Optik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Bruker</dc:subject>
  <dc:creator>Boese, Matthias</dc:creator>
  <cp:keywords>Vorlage</cp:keywords>
  <dc:description>Multimaster mit verschiedenen Objektfeldern für Texte und Bilder in diversen Anordnungen</dc:description>
  <cp:lastModifiedBy>Edit</cp:lastModifiedBy>
  <cp:revision>473</cp:revision>
  <cp:lastPrinted>2018-11-01T09:51:16Z</cp:lastPrinted>
  <dcterms:created xsi:type="dcterms:W3CDTF">2012-01-17T09:02:21Z</dcterms:created>
  <dcterms:modified xsi:type="dcterms:W3CDTF">2021-11-19T08:19:32Z</dcterms:modified>
  <cp:category>Vorlage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0x010100CEDB9D2FD1D8324E9F9102C94FF7762F</vt:lpwstr>
  </property>
</Properties>
</file>