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Pr&#367;mysl" TargetMode="External"/><Relationship Id="rId3" Type="http://schemas.openxmlformats.org/officeDocument/2006/relationships/hyperlink" Target="https://cs.wikipedia.org/wiki/Sklen&#237;kov&#233;_plyny" TargetMode="External"/><Relationship Id="rId7" Type="http://schemas.openxmlformats.org/officeDocument/2006/relationships/hyperlink" Target="https://cs.wikipedia.org/wiki/Sopka" TargetMode="External"/><Relationship Id="rId12" Type="http://schemas.openxmlformats.org/officeDocument/2006/relationships/hyperlink" Target="https://cs.wikipedia.org/wiki/Amonia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s.wikipedia.org/wiki/Sope&#269;n&#233;_plyny" TargetMode="External"/><Relationship Id="rId11" Type="http://schemas.openxmlformats.org/officeDocument/2006/relationships/hyperlink" Target="https://cs.wikipedia.org/wiki/Zem&#283;d&#283;lstv&#237;" TargetMode="External"/><Relationship Id="rId5" Type="http://schemas.openxmlformats.org/officeDocument/2006/relationships/hyperlink" Target="https://cs.wikipedia.org/wiki/Methan" TargetMode="External"/><Relationship Id="rId10" Type="http://schemas.openxmlformats.org/officeDocument/2006/relationships/hyperlink" Target="https://cs.wikipedia.org/wiki/Automobil" TargetMode="External"/><Relationship Id="rId4" Type="http://schemas.openxmlformats.org/officeDocument/2006/relationships/hyperlink" Target="https://cs.wikipedia.org/wiki/Oxid_uhli&#269;it&#253;" TargetMode="External"/><Relationship Id="rId9" Type="http://schemas.openxmlformats.org/officeDocument/2006/relationships/hyperlink" Target="https://cs.wikipedia.org/wiki/Energetik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2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194880" y="739800"/>
            <a:ext cx="5334120" cy="3003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Porovnání čistého TiO2 (P25) s FN NANO® a jinými fotokatalytickými nátěry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6194880" y="3836160"/>
            <a:ext cx="5334120" cy="2188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Ivana Martiniaková</a:t>
            </a:r>
            <a:endParaRPr lang="cs-CZ" sz="2400" b="0" strike="noStrike" spc="-1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Advanced Materials JTJ, s.r.o.</a:t>
            </a:r>
            <a:endParaRPr lang="cs-CZ" sz="2400" b="0" strike="noStrike" spc="-1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15.11.2021</a:t>
            </a:r>
            <a:endParaRPr lang="cs-CZ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400" b="0" strike="noStrike" spc="-1">
              <a:latin typeface="Arial"/>
            </a:endParaRPr>
          </a:p>
        </p:txBody>
      </p:sp>
      <p:sp>
        <p:nvSpPr>
          <p:cNvPr id="117" name="Freeform: Shape 14"/>
          <p:cNvSpPr/>
          <p:nvPr/>
        </p:nvSpPr>
        <p:spPr>
          <a:xfrm flipH="1">
            <a:off x="529920" y="0"/>
            <a:ext cx="1154520" cy="590400"/>
          </a:xfrm>
          <a:custGeom>
            <a:avLst/>
            <a:gdLst/>
            <a:ahLst/>
            <a:cxnLst/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Freeform: Shape 16"/>
          <p:cNvSpPr/>
          <p:nvPr/>
        </p:nvSpPr>
        <p:spPr>
          <a:xfrm flipH="1">
            <a:off x="4348440" y="0"/>
            <a:ext cx="1736640" cy="958680"/>
          </a:xfrm>
          <a:custGeom>
            <a:avLst/>
            <a:gdLst/>
            <a:ahLst/>
            <a:cxnLst/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Freeform: Shape 18"/>
          <p:cNvSpPr/>
          <p:nvPr/>
        </p:nvSpPr>
        <p:spPr>
          <a:xfrm flipH="1">
            <a:off x="-720" y="2916360"/>
            <a:ext cx="159120" cy="552240"/>
          </a:xfrm>
          <a:custGeom>
            <a:avLst/>
            <a:gdLst/>
            <a:ahLst/>
            <a:cxnLst/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Freeform: Shape 20"/>
          <p:cNvSpPr/>
          <p:nvPr/>
        </p:nvSpPr>
        <p:spPr>
          <a:xfrm flipH="1">
            <a:off x="-720" y="5835600"/>
            <a:ext cx="1547640" cy="1021680"/>
          </a:xfrm>
          <a:custGeom>
            <a:avLst/>
            <a:gdLst/>
            <a:ahLst/>
            <a:cxnLst/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Freeform: Shape 22"/>
          <p:cNvSpPr/>
          <p:nvPr/>
        </p:nvSpPr>
        <p:spPr>
          <a:xfrm flipH="1">
            <a:off x="3697200" y="5717880"/>
            <a:ext cx="1770840" cy="1139400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Obrázek 3"/>
          <p:cNvSpPr/>
          <p:nvPr/>
        </p:nvSpPr>
        <p:spPr>
          <a:xfrm>
            <a:off x="631800" y="598680"/>
            <a:ext cx="5177520" cy="517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Freeform: Shape 24"/>
          <p:cNvSpPr/>
          <p:nvPr/>
        </p:nvSpPr>
        <p:spPr>
          <a:xfrm flipH="1">
            <a:off x="4519800" y="6258600"/>
            <a:ext cx="1565280" cy="598680"/>
          </a:xfrm>
          <a:custGeom>
            <a:avLst/>
            <a:gdLst/>
            <a:ahLst/>
            <a:cxnLst/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4" name="Obrázek 5"/>
          <p:cNvPicPr/>
          <p:nvPr/>
        </p:nvPicPr>
        <p:blipFill>
          <a:blip r:embed="rId3"/>
          <a:stretch/>
        </p:blipFill>
        <p:spPr>
          <a:xfrm>
            <a:off x="9894960" y="47880"/>
            <a:ext cx="2018520" cy="78408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2" descr="Advanced Materials JTJ s.r.o. - Chytrý region"/>
          <p:cNvPicPr/>
          <p:nvPr/>
        </p:nvPicPr>
        <p:blipFill>
          <a:blip r:embed="rId4"/>
          <a:stretch/>
        </p:blipFill>
        <p:spPr>
          <a:xfrm>
            <a:off x="0" y="11160"/>
            <a:ext cx="2269080" cy="74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267440" y="-61560"/>
            <a:ext cx="4342680" cy="192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VLIV VLHKOSTI</a:t>
            </a:r>
            <a:endParaRPr lang="cs-CZ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792680" y="411120"/>
            <a:ext cx="6006960" cy="1928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CB73F1F-1A13-4C7D-A0B6-03E4DD97867A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10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192" name="Obdélník 19"/>
          <p:cNvSpPr/>
          <p:nvPr/>
        </p:nvSpPr>
        <p:spPr>
          <a:xfrm>
            <a:off x="6714000" y="2232720"/>
            <a:ext cx="3529800" cy="47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Obdélník 20"/>
          <p:cNvSpPr/>
          <p:nvPr/>
        </p:nvSpPr>
        <p:spPr>
          <a:xfrm>
            <a:off x="7679160" y="2057400"/>
            <a:ext cx="346320" cy="1602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26"/>
          <p:cNvSpPr/>
          <p:nvPr/>
        </p:nvSpPr>
        <p:spPr>
          <a:xfrm>
            <a:off x="1659600" y="2633040"/>
            <a:ext cx="3818520" cy="47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Obdélník 28"/>
          <p:cNvSpPr/>
          <p:nvPr/>
        </p:nvSpPr>
        <p:spPr>
          <a:xfrm>
            <a:off x="2802600" y="3108960"/>
            <a:ext cx="346320" cy="1602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Obdélník 29"/>
          <p:cNvSpPr/>
          <p:nvPr/>
        </p:nvSpPr>
        <p:spPr>
          <a:xfrm>
            <a:off x="7958880" y="2710440"/>
            <a:ext cx="346320" cy="1602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Obdélník 31"/>
          <p:cNvSpPr/>
          <p:nvPr/>
        </p:nvSpPr>
        <p:spPr>
          <a:xfrm>
            <a:off x="1786320" y="2221200"/>
            <a:ext cx="3529800" cy="47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Obdélník 32"/>
          <p:cNvSpPr/>
          <p:nvPr/>
        </p:nvSpPr>
        <p:spPr>
          <a:xfrm>
            <a:off x="2612160" y="2677320"/>
            <a:ext cx="346320" cy="1602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9" name="Obrázek 205"/>
          <p:cNvPicPr/>
          <p:nvPr/>
        </p:nvPicPr>
        <p:blipFill>
          <a:blip r:embed="rId2"/>
          <a:stretch/>
        </p:blipFill>
        <p:spPr>
          <a:xfrm>
            <a:off x="2160000" y="1859040"/>
            <a:ext cx="3920400" cy="3000600"/>
          </a:xfrm>
          <a:prstGeom prst="rect">
            <a:avLst/>
          </a:prstGeom>
          <a:ln w="0">
            <a:noFill/>
          </a:ln>
        </p:spPr>
      </p:pic>
      <p:pic>
        <p:nvPicPr>
          <p:cNvPr id="200" name="Obrázek 206"/>
          <p:cNvPicPr/>
          <p:nvPr/>
        </p:nvPicPr>
        <p:blipFill>
          <a:blip r:embed="rId3"/>
          <a:stretch/>
        </p:blipFill>
        <p:spPr>
          <a:xfrm>
            <a:off x="5979240" y="1859040"/>
            <a:ext cx="3920400" cy="3000600"/>
          </a:xfrm>
          <a:prstGeom prst="rect">
            <a:avLst/>
          </a:prstGeom>
          <a:ln w="0">
            <a:noFill/>
          </a:ln>
        </p:spPr>
      </p:pic>
      <p:sp>
        <p:nvSpPr>
          <p:cNvPr id="201" name="TextovéPole 207"/>
          <p:cNvSpPr/>
          <p:nvPr/>
        </p:nvSpPr>
        <p:spPr>
          <a:xfrm>
            <a:off x="180000" y="4825440"/>
            <a:ext cx="9889200" cy="18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acetaldehydu  při vyšší relativní vlhkosti povrch vlhne, v případě vysoké vlhkosti (75–100 %) pravděpodobně dochází k překrytí povrchu tenkým filmem vody</a:t>
            </a: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35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 V případě acetaldehydu je navíc produktem rozkladu voda, což představuje jeho další přínos pro systém. Tento výsledek ukazuje inhibici fotokatalytické reakce.</a:t>
            </a: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35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Při NO při vyšší vlhkosti byl pozorován stejný trend jako u acetaldehydu,  vyšší relativní vlhkost má za následek nižší účinnost odbourávání NO a jeho přeměny na jiné produkty (NO2 a Nox).</a:t>
            </a: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350" b="0" strike="noStrike" spc="-1">
              <a:latin typeface="Arial"/>
            </a:endParaRPr>
          </a:p>
        </p:txBody>
      </p:sp>
      <p:pic>
        <p:nvPicPr>
          <p:cNvPr id="202" name="Obrázek 2"/>
          <p:cNvPicPr/>
          <p:nvPr/>
        </p:nvPicPr>
        <p:blipFill>
          <a:blip r:embed="rId4"/>
          <a:stretch/>
        </p:blipFill>
        <p:spPr>
          <a:xfrm>
            <a:off x="289440" y="300240"/>
            <a:ext cx="2365560" cy="1774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2216520" y="2948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SROVNÁNÍ FOTOKATALYTICKÝCH NÁTĚRŮ</a:t>
            </a:r>
            <a:endParaRPr lang="cs-CZ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Obrázek 209"/>
          <p:cNvPicPr/>
          <p:nvPr/>
        </p:nvPicPr>
        <p:blipFill>
          <a:blip r:embed="rId2"/>
          <a:stretch/>
        </p:blipFill>
        <p:spPr>
          <a:xfrm>
            <a:off x="279720" y="2136600"/>
            <a:ext cx="5272200" cy="4350600"/>
          </a:xfrm>
          <a:prstGeom prst="rect">
            <a:avLst/>
          </a:prstGeom>
          <a:ln w="0">
            <a:noFill/>
          </a:ln>
        </p:spPr>
      </p:pic>
      <p:sp>
        <p:nvSpPr>
          <p:cNvPr id="205" name="Obdélník 1"/>
          <p:cNvSpPr/>
          <p:nvPr/>
        </p:nvSpPr>
        <p:spPr>
          <a:xfrm>
            <a:off x="999360" y="5955120"/>
            <a:ext cx="3784680" cy="3186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TextovéPole 2"/>
          <p:cNvSpPr/>
          <p:nvPr/>
        </p:nvSpPr>
        <p:spPr>
          <a:xfrm>
            <a:off x="1437480" y="5955120"/>
            <a:ext cx="31860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07" name="TextovéPole 5"/>
          <p:cNvSpPr/>
          <p:nvPr/>
        </p:nvSpPr>
        <p:spPr>
          <a:xfrm>
            <a:off x="1934640" y="5955120"/>
            <a:ext cx="3765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B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08" name="TextovéPole 6"/>
          <p:cNvSpPr/>
          <p:nvPr/>
        </p:nvSpPr>
        <p:spPr>
          <a:xfrm>
            <a:off x="2332800" y="5955120"/>
            <a:ext cx="31860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09" name="TextovéPole 7"/>
          <p:cNvSpPr/>
          <p:nvPr/>
        </p:nvSpPr>
        <p:spPr>
          <a:xfrm>
            <a:off x="2741760" y="5963760"/>
            <a:ext cx="31860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10" name="TextovéPole 8"/>
          <p:cNvSpPr/>
          <p:nvPr/>
        </p:nvSpPr>
        <p:spPr>
          <a:xfrm>
            <a:off x="3155400" y="5955120"/>
            <a:ext cx="31860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11" name="TextovéPole 9"/>
          <p:cNvSpPr/>
          <p:nvPr/>
        </p:nvSpPr>
        <p:spPr>
          <a:xfrm>
            <a:off x="3625920" y="5968080"/>
            <a:ext cx="3459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F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12" name="TextovéPole 10"/>
          <p:cNvSpPr/>
          <p:nvPr/>
        </p:nvSpPr>
        <p:spPr>
          <a:xfrm>
            <a:off x="4010400" y="5969520"/>
            <a:ext cx="31860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G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13" name="TextovéPole 11"/>
          <p:cNvSpPr/>
          <p:nvPr/>
        </p:nvSpPr>
        <p:spPr>
          <a:xfrm>
            <a:off x="4421160" y="5968080"/>
            <a:ext cx="31860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H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14" name="Obdélník 3"/>
          <p:cNvSpPr/>
          <p:nvPr/>
        </p:nvSpPr>
        <p:spPr>
          <a:xfrm>
            <a:off x="4698720" y="6000840"/>
            <a:ext cx="404640" cy="2692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TextovéPole 13"/>
          <p:cNvSpPr/>
          <p:nvPr/>
        </p:nvSpPr>
        <p:spPr>
          <a:xfrm>
            <a:off x="4798080" y="5955120"/>
            <a:ext cx="63540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FN2</a:t>
            </a:r>
            <a:endParaRPr lang="cs-CZ" sz="1200" b="0" strike="noStrike" spc="-1">
              <a:latin typeface="Arial"/>
            </a:endParaRPr>
          </a:p>
        </p:txBody>
      </p:sp>
      <p:sp>
        <p:nvSpPr>
          <p:cNvPr id="216" name="TextovéPole 4"/>
          <p:cNvSpPr/>
          <p:nvPr/>
        </p:nvSpPr>
        <p:spPr>
          <a:xfrm>
            <a:off x="176400" y="1390680"/>
            <a:ext cx="4118760" cy="11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Srovnání účinnosti různých nátěrů při odstraňování NO </a:t>
            </a:r>
            <a:endParaRPr lang="cs-CZ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Standardní ISO podmínky</a:t>
            </a:r>
            <a:endParaRPr lang="cs-CZ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Oproti konkurenčním nátěrům výrazná účinnost FN2</a:t>
            </a:r>
            <a:endParaRPr lang="cs-CZ" sz="1400" b="0" strike="noStrike" spc="-1">
              <a:latin typeface="Arial"/>
            </a:endParaRPr>
          </a:p>
        </p:txBody>
      </p:sp>
      <p:pic>
        <p:nvPicPr>
          <p:cNvPr id="217" name="Obrázek 14"/>
          <p:cNvPicPr/>
          <p:nvPr/>
        </p:nvPicPr>
        <p:blipFill>
          <a:blip r:embed="rId3"/>
          <a:stretch/>
        </p:blipFill>
        <p:spPr>
          <a:xfrm>
            <a:off x="6453360" y="1975320"/>
            <a:ext cx="5281920" cy="2816280"/>
          </a:xfrm>
          <a:prstGeom prst="rect">
            <a:avLst/>
          </a:prstGeom>
          <a:ln w="0">
            <a:noFill/>
          </a:ln>
        </p:spPr>
      </p:pic>
      <p:sp>
        <p:nvSpPr>
          <p:cNvPr id="218" name="Obdélník 15"/>
          <p:cNvSpPr/>
          <p:nvPr/>
        </p:nvSpPr>
        <p:spPr>
          <a:xfrm>
            <a:off x="7601760" y="4597920"/>
            <a:ext cx="3629880" cy="193680"/>
          </a:xfrm>
          <a:prstGeom prst="rect">
            <a:avLst/>
          </a:prstGeom>
          <a:solidFill>
            <a:srgbClr val="5B9BD5"/>
          </a:solidFill>
          <a:ln>
            <a:solidFill>
              <a:srgbClr val="FFFFFF"/>
            </a:solidFill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/>
        </p:style>
      </p:sp>
      <p:sp>
        <p:nvSpPr>
          <p:cNvPr id="219" name="TextovéPole 16"/>
          <p:cNvSpPr/>
          <p:nvPr/>
        </p:nvSpPr>
        <p:spPr>
          <a:xfrm flipH="1">
            <a:off x="8670960" y="4556160"/>
            <a:ext cx="204192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Coated surface </a:t>
            </a:r>
            <a:endParaRPr lang="cs-CZ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5324760" y="36000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ZÁVĚR</a:t>
            </a:r>
            <a:endParaRPr lang="cs-CZ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prezentovaného výzkumu vyplývá obecný závěr, že nátěr FN2 vykazoval vysokou účinnost při odstraňování polutantů NOx (modelováno NO), VOC (modelováno acetaldehydem) i při poměrně nízké intenzitě ozáření. Toto pozorování má velký význam pro reálnou aplikaci těchto nátěrů, protože v praxi se často setkáváme s nízkou intenzitou ozařování.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Dalším důležitým faktorem je role relativní vlhkosti. Vysoká vlhkost se jeví jako inhibujícím faktorem pro fotokatalytickou reakci. Avšak při nižších vlhkostech funguje velice dobře.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Ukázalo se, že použití komerčních nátěrů FN NANO® otevírá novou zelenou cestu pro sanaci životního prostředí. </a:t>
            </a: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5B8C7B9-F43C-4AA0-8A90-67E7845AF432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12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598200" y="26384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DĚKUJI ZA POZORNOST!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FCAB9BF-2A18-45B5-B27A-F3AEF8FCF00E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13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Zástupný symbol pro obsah 13"/>
          <p:cNvPicPr/>
          <p:nvPr/>
        </p:nvPicPr>
        <p:blipFill>
          <a:blip r:embed="rId2"/>
          <a:srcRect l="20960" r="9954"/>
          <a:stretch/>
        </p:blipFill>
        <p:spPr>
          <a:xfrm>
            <a:off x="0" y="-28800"/>
            <a:ext cx="12253320" cy="688608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81080" y="-28800"/>
            <a:ext cx="5224680" cy="1899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sz="3700" b="0" strike="noStrike" spc="-1">
                <a:solidFill>
                  <a:srgbClr val="000000"/>
                </a:solidFill>
                <a:latin typeface="Calibri"/>
                <a:ea typeface="DejaVu Sans"/>
              </a:rPr>
              <a:t>HLAVNÍ PROBLÉMY</a:t>
            </a:r>
            <a:endParaRPr lang="cs-CZ" sz="3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148680" y="1235160"/>
            <a:ext cx="10514880" cy="4712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19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cs-CZ" sz="7200" b="1" strike="noStrike" spc="-1">
                <a:solidFill>
                  <a:srgbClr val="FF0000"/>
                </a:solidFill>
                <a:latin typeface="Calibri"/>
                <a:ea typeface="Times New Roman"/>
              </a:rPr>
              <a:t>SMO</a:t>
            </a:r>
            <a:r>
              <a:rPr lang="cs-CZ" sz="7200" b="1" strike="noStrike" cap="all" spc="-1">
                <a:solidFill>
                  <a:srgbClr val="FF0000"/>
                </a:solidFill>
                <a:latin typeface="Calibri"/>
                <a:ea typeface="Times New Roman"/>
              </a:rPr>
              <a:t>G</a:t>
            </a:r>
            <a:endParaRPr lang="cs-CZ" sz="7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7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7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cs-CZ" sz="7200" b="1" strike="noStrike" spc="-1">
                <a:solidFill>
                  <a:srgbClr val="FF0000"/>
                </a:solidFill>
                <a:latin typeface="Calibri"/>
                <a:ea typeface="Times New Roman"/>
              </a:rPr>
              <a:t>GLOBALNÍ OTEPLOVÁNÍ</a:t>
            </a:r>
            <a:endParaRPr lang="cs-CZ" sz="7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100000"/>
              </a:lnSpc>
              <a:spcBef>
                <a:spcPts val="1001"/>
              </a:spcBef>
              <a:spcAft>
                <a:spcPts val="99"/>
              </a:spcAft>
              <a:buClr>
                <a:srgbClr val="FFFFFF"/>
              </a:buClr>
              <a:buFont typeface="Arial"/>
              <a:buChar char="•"/>
            </a:pP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Emise </a:t>
            </a:r>
            <a:r>
              <a:rPr lang="cs-CZ" sz="6400" b="0" u="sng" strike="noStrike" spc="-1">
                <a:solidFill>
                  <a:srgbClr val="0563C1"/>
                </a:solidFill>
                <a:uFillTx/>
                <a:latin typeface="Calibri"/>
                <a:ea typeface="Times New Roman"/>
                <a:hlinkClick r:id="rId3"/>
              </a:rPr>
              <a:t>skleníkových plynů</a:t>
            </a: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, především </a:t>
            </a:r>
            <a:r>
              <a:rPr lang="cs-CZ" sz="6400" b="0" u="sng" strike="noStrike" spc="-1">
                <a:solidFill>
                  <a:srgbClr val="0563C1"/>
                </a:solidFill>
                <a:uFillTx/>
                <a:latin typeface="Calibri"/>
                <a:ea typeface="Times New Roman"/>
                <a:hlinkClick r:id="rId4"/>
              </a:rPr>
              <a:t>oxidu uhličitého</a:t>
            </a: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 (CO</a:t>
            </a:r>
            <a:r>
              <a:rPr lang="cs-CZ" sz="6400" b="0" strike="noStrike" spc="-1" baseline="-25000">
                <a:solidFill>
                  <a:srgbClr val="FFFFFF"/>
                </a:solidFill>
                <a:latin typeface="Calibri"/>
                <a:ea typeface="Times New Roman"/>
              </a:rPr>
              <a:t>2</a:t>
            </a: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) a </a:t>
            </a:r>
            <a:r>
              <a:rPr lang="cs-CZ" sz="6400" b="0" u="sng" strike="noStrike" spc="-1">
                <a:solidFill>
                  <a:srgbClr val="0563C1"/>
                </a:solidFill>
                <a:uFillTx/>
                <a:latin typeface="Calibri"/>
                <a:ea typeface="Times New Roman"/>
                <a:hlinkClick r:id="rId5"/>
              </a:rPr>
              <a:t>methanu</a:t>
            </a:r>
            <a:endParaRPr lang="cs-CZ" sz="6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lang="cs-CZ" sz="7200" b="1" strike="noStrike" spc="-1">
                <a:solidFill>
                  <a:srgbClr val="FF0000"/>
                </a:solidFill>
                <a:latin typeface="Calibri"/>
                <a:ea typeface="Times New Roman"/>
              </a:rPr>
              <a:t>KYSELÉ DEŠTĚ</a:t>
            </a:r>
            <a:endParaRPr lang="cs-CZ" sz="7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Hlavními přirozenými zdroji kyselinotvorných </a:t>
            </a:r>
            <a:r>
              <a:rPr lang="cs-CZ" sz="6400" b="0" u="sng" strike="noStrike" spc="-1">
                <a:solidFill>
                  <a:srgbClr val="0563C1"/>
                </a:solidFill>
                <a:uFillTx/>
                <a:latin typeface="Calibri"/>
                <a:ea typeface="Times New Roman"/>
                <a:hlinkClick r:id="rId6"/>
              </a:rPr>
              <a:t>plynů</a:t>
            </a: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 jsou emise ze </a:t>
            </a:r>
            <a:r>
              <a:rPr lang="cs-CZ" sz="6400" b="0" u="sng" strike="noStrike" spc="-1">
                <a:solidFill>
                  <a:srgbClr val="0563C1"/>
                </a:solidFill>
                <a:uFillTx/>
                <a:latin typeface="Calibri"/>
                <a:ea typeface="Times New Roman"/>
                <a:hlinkClick r:id="rId7"/>
              </a:rPr>
              <a:t>sopek</a:t>
            </a: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 a biologické procesy</a:t>
            </a:r>
            <a:endParaRPr lang="cs-CZ" sz="6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Dalším zdrojem je ale z lidské činnosti jako </a:t>
            </a:r>
            <a:r>
              <a:rPr lang="cs-CZ" sz="6400" b="0" u="sng" strike="noStrike" spc="-1">
                <a:solidFill>
                  <a:srgbClr val="0563C1"/>
                </a:solidFill>
                <a:uFillTx/>
                <a:latin typeface="Calibri"/>
                <a:ea typeface="Times New Roman"/>
                <a:hlinkClick r:id="rId8"/>
              </a:rPr>
              <a:t>průmysl</a:t>
            </a: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, </a:t>
            </a:r>
            <a:r>
              <a:rPr lang="cs-CZ" sz="6400" b="0" u="sng" strike="noStrike" spc="-1">
                <a:solidFill>
                  <a:srgbClr val="0563C1"/>
                </a:solidFill>
                <a:uFillTx/>
                <a:latin typeface="Calibri"/>
                <a:ea typeface="Times New Roman"/>
                <a:hlinkClick r:id="rId9"/>
              </a:rPr>
              <a:t>energetika</a:t>
            </a: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, </a:t>
            </a:r>
            <a:r>
              <a:rPr lang="cs-CZ" sz="6400" b="0" u="sng" strike="noStrike" spc="-1">
                <a:solidFill>
                  <a:srgbClr val="0563C1"/>
                </a:solidFill>
                <a:uFillTx/>
                <a:latin typeface="Calibri"/>
                <a:ea typeface="Times New Roman"/>
                <a:hlinkClick r:id="rId10"/>
              </a:rPr>
              <a:t>automobilová</a:t>
            </a: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 doprava a </a:t>
            </a:r>
            <a:r>
              <a:rPr lang="cs-CZ" sz="6400" b="0" u="sng" strike="noStrike" spc="-1">
                <a:solidFill>
                  <a:srgbClr val="0563C1"/>
                </a:solidFill>
                <a:uFillTx/>
                <a:latin typeface="Calibri"/>
                <a:ea typeface="Times New Roman"/>
                <a:hlinkClick r:id="rId11"/>
              </a:rPr>
              <a:t>zemědělství</a:t>
            </a: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 (znatelně </a:t>
            </a:r>
            <a:r>
              <a:rPr lang="cs-CZ" sz="6400" b="0" u="sng" strike="noStrike" spc="-1">
                <a:solidFill>
                  <a:srgbClr val="0563C1"/>
                </a:solidFill>
                <a:uFillTx/>
                <a:latin typeface="Calibri"/>
                <a:ea typeface="Times New Roman"/>
                <a:hlinkClick r:id="rId12"/>
              </a:rPr>
              <a:t>čpavek</a:t>
            </a: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)</a:t>
            </a:r>
            <a:endParaRPr lang="cs-CZ" sz="6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cs-CZ" sz="6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6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7200" b="1" strike="noStrike" spc="-1">
                <a:solidFill>
                  <a:srgbClr val="FF0000"/>
                </a:solidFill>
                <a:latin typeface="Calibri"/>
                <a:ea typeface="Times New Roman"/>
              </a:rPr>
              <a:t>TOXICKÉ CHEMIKÁLIE</a:t>
            </a:r>
            <a:r>
              <a:rPr lang="de-DE" sz="4400" b="1" strike="noStrike" spc="-1">
                <a:solidFill>
                  <a:srgbClr val="FF0000"/>
                </a:solidFill>
                <a:latin typeface="Calibri"/>
                <a:ea typeface="Times New Roman"/>
              </a:rPr>
              <a:t> 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NOx rychle reagují s běžnými organickými chemikáliemi i dokonce </a:t>
            </a:r>
            <a:endParaRPr lang="cs-CZ" sz="6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s ozonem za vytvoření toxických produktů (dusičnanových radikálů, </a:t>
            </a:r>
            <a:endParaRPr lang="cs-CZ" sz="6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nitroarénů a nitrosaminů) </a:t>
            </a:r>
            <a:endParaRPr lang="cs-CZ" sz="6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Způsobují dýchací problémy, poškození plicní tkáně a předčasnou smrt</a:t>
            </a:r>
            <a:endParaRPr lang="cs-CZ" sz="64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en-US" sz="44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500</a:t>
            </a:r>
            <a:r>
              <a:rPr lang="cs-CZ" sz="44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,</a:t>
            </a:r>
            <a:r>
              <a:rPr lang="en-US" sz="44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000 </a:t>
            </a:r>
            <a:r>
              <a:rPr lang="cs-CZ" sz="4400" b="1" strike="noStrike" spc="-1">
                <a:solidFill>
                  <a:srgbClr val="FFFFFF"/>
                </a:solidFill>
                <a:latin typeface="Calibri"/>
                <a:ea typeface="Times New Roman"/>
              </a:rPr>
              <a:t>Evropanů každoročně umře na znečištění ovzduší</a:t>
            </a: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4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7200" b="1" strike="noStrike" spc="-1">
                <a:solidFill>
                  <a:srgbClr val="FF0000"/>
                </a:solidFill>
                <a:latin typeface="Calibri"/>
                <a:ea typeface="Times New Roman"/>
              </a:rPr>
              <a:t>ZHORŠENÍ VIDITELNOSTI</a:t>
            </a:r>
            <a:endParaRPr lang="cs-CZ" sz="72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Snížení viditelnosti v městských oblastích </a:t>
            </a:r>
            <a:endParaRPr lang="cs-CZ" sz="6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6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7200" b="1" strike="noStrike" spc="-1">
                <a:solidFill>
                  <a:srgbClr val="FF0000"/>
                </a:solidFill>
                <a:latin typeface="Calibri"/>
                <a:ea typeface="Times New Roman"/>
              </a:rPr>
              <a:t>ZHORŠOVÁNÍ KVALITY VODY</a:t>
            </a:r>
            <a:endParaRPr lang="cs-CZ" sz="7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cs-CZ" sz="6400" b="0" strike="noStrike" spc="-1">
                <a:solidFill>
                  <a:srgbClr val="FFFFFF"/>
                </a:solidFill>
                <a:latin typeface="Calibri"/>
                <a:ea typeface="Times New Roman"/>
              </a:rPr>
              <a:t>Zrychlující se „EUTROFIKACE“ snižuje populace ryb</a:t>
            </a:r>
            <a:endParaRPr lang="cs-CZ" sz="6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9510CD7-F802-4685-99A2-DC0E1F8D3CD0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2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31080" y="33120"/>
            <a:ext cx="3855600" cy="171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PRINCIP FOTOKATALÝZY</a:t>
            </a:r>
            <a:endParaRPr lang="cs-CZ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31080" y="2185920"/>
            <a:ext cx="3620880" cy="3409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P25 velmi dobrý fotokatalyzátor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ilné oxidační vlastnosti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Chemic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ká stabilita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etoxicita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Sluneční energie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Produkce elektronu a děr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Rozklad organických produktů na oxid uhličitý a vodu</a:t>
            </a: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CF064A2-0ECD-4B13-A48A-C65EF539B9BF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3</a:t>
            </a:fld>
            <a:endParaRPr lang="cs-CZ" sz="1200" b="0" strike="noStrike" spc="-1">
              <a:latin typeface="Times New Roman"/>
            </a:endParaRPr>
          </a:p>
        </p:txBody>
      </p:sp>
      <p:pic>
        <p:nvPicPr>
          <p:cNvPr id="133" name="Obrázek 6"/>
          <p:cNvPicPr/>
          <p:nvPr/>
        </p:nvPicPr>
        <p:blipFill>
          <a:blip r:embed="rId2"/>
          <a:stretch/>
        </p:blipFill>
        <p:spPr>
          <a:xfrm>
            <a:off x="4792320" y="106920"/>
            <a:ext cx="6293520" cy="4852800"/>
          </a:xfrm>
          <a:prstGeom prst="rect">
            <a:avLst/>
          </a:prstGeom>
          <a:ln w="0">
            <a:noFill/>
          </a:ln>
        </p:spPr>
      </p:pic>
      <p:pic>
        <p:nvPicPr>
          <p:cNvPr id="134" name="Obrázek 8"/>
          <p:cNvPicPr/>
          <p:nvPr/>
        </p:nvPicPr>
        <p:blipFill>
          <a:blip r:embed="rId3"/>
          <a:stretch/>
        </p:blipFill>
        <p:spPr>
          <a:xfrm>
            <a:off x="6310800" y="5006880"/>
            <a:ext cx="2904840" cy="1713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94760" y="2624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ZABUDOVÁNÍ TiO</a:t>
            </a:r>
            <a:r>
              <a:rPr lang="cs-CZ" sz="3200" b="0" strike="noStrike" spc="-1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Picture 2" descr="C:\Users\RM\Desktop\P25.tiff"/>
          <p:cNvPicPr/>
          <p:nvPr/>
        </p:nvPicPr>
        <p:blipFill>
          <a:blip r:embed="rId2"/>
          <a:stretch/>
        </p:blipFill>
        <p:spPr>
          <a:xfrm>
            <a:off x="5219640" y="519840"/>
            <a:ext cx="3147840" cy="2135520"/>
          </a:xfrm>
          <a:prstGeom prst="rect">
            <a:avLst/>
          </a:prstGeom>
          <a:ln w="0">
            <a:noFill/>
          </a:ln>
        </p:spPr>
      </p:pic>
      <p:sp>
        <p:nvSpPr>
          <p:cNvPr id="137" name="Down Arrow 13"/>
          <p:cNvSpPr/>
          <p:nvPr/>
        </p:nvSpPr>
        <p:spPr>
          <a:xfrm rot="2469000">
            <a:off x="3679200" y="1867680"/>
            <a:ext cx="582840" cy="78048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Down Arrow 14"/>
          <p:cNvSpPr/>
          <p:nvPr/>
        </p:nvSpPr>
        <p:spPr>
          <a:xfrm rot="19044000">
            <a:off x="9075960" y="1895400"/>
            <a:ext cx="511200" cy="7257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50FD6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9" name="Picture 6"/>
          <p:cNvPicPr/>
          <p:nvPr/>
        </p:nvPicPr>
        <p:blipFill>
          <a:blip r:embed="rId3"/>
          <a:stretch/>
        </p:blipFill>
        <p:spPr>
          <a:xfrm>
            <a:off x="1455120" y="2748960"/>
            <a:ext cx="2514960" cy="368784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4"/>
          <p:cNvPicPr/>
          <p:nvPr/>
        </p:nvPicPr>
        <p:blipFill>
          <a:blip r:embed="rId4"/>
          <a:stretch/>
        </p:blipFill>
        <p:spPr>
          <a:xfrm>
            <a:off x="9188640" y="2826000"/>
            <a:ext cx="2249640" cy="3533760"/>
          </a:xfrm>
          <a:prstGeom prst="rect">
            <a:avLst/>
          </a:prstGeom>
          <a:ln w="0">
            <a:noFill/>
          </a:ln>
        </p:spPr>
      </p:pic>
      <p:sp>
        <p:nvSpPr>
          <p:cNvPr id="141" name="TextBox 2"/>
          <p:cNvSpPr/>
          <p:nvPr/>
        </p:nvSpPr>
        <p:spPr>
          <a:xfrm>
            <a:off x="8470800" y="897480"/>
            <a:ext cx="1722600" cy="40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TiO</a:t>
            </a:r>
            <a:r>
              <a:rPr lang="cs-CZ" sz="1800" b="1" strike="noStrike" spc="-1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nanočástice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DC4308D-28E1-4B9B-BA7F-59A4B2739514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4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143" name="TextovéPole 2"/>
          <p:cNvSpPr/>
          <p:nvPr/>
        </p:nvSpPr>
        <p:spPr>
          <a:xfrm>
            <a:off x="6803280" y="3602880"/>
            <a:ext cx="18496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Produkt FN NANO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085700" y="-24300"/>
            <a:ext cx="10020600" cy="96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dirty="0"/>
            </a:br>
            <a:r>
              <a:rPr lang="cs-CZ" sz="4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VYUŽITÍ NÁTĚRŮ 1. GENERACE V EVROPĚ</a:t>
            </a:r>
            <a:endParaRPr lang="cs-CZ" sz="4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Rectangle 5"/>
          <p:cNvSpPr/>
          <p:nvPr/>
        </p:nvSpPr>
        <p:spPr>
          <a:xfrm>
            <a:off x="6885360" y="5845680"/>
            <a:ext cx="2970360" cy="70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Umberto I Tunnel – Rome, Italy</a:t>
            </a: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reduction in NOx concentration of </a:t>
            </a:r>
            <a:r>
              <a:rPr lang="cs-CZ" sz="1350" b="1" strike="noStrike" spc="-1">
                <a:solidFill>
                  <a:srgbClr val="FF0000"/>
                </a:solidFill>
                <a:latin typeface="Times New Roman"/>
                <a:ea typeface="Calibri"/>
              </a:rPr>
              <a:t>20</a:t>
            </a:r>
            <a:r>
              <a:rPr lang="en-US" sz="1350" b="1" strike="noStrike" spc="-1">
                <a:solidFill>
                  <a:srgbClr val="FF0000"/>
                </a:solidFill>
                <a:latin typeface="Times New Roman"/>
                <a:ea typeface="Calibri"/>
              </a:rPr>
              <a:t>%</a:t>
            </a:r>
            <a:r>
              <a:rPr lang="en-US" sz="135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350" b="0" strike="noStrike" spc="-1">
              <a:latin typeface="Arial"/>
            </a:endParaRPr>
          </a:p>
        </p:txBody>
      </p:sp>
      <p:sp>
        <p:nvSpPr>
          <p:cNvPr id="146" name="Rectangle 7"/>
          <p:cNvSpPr/>
          <p:nvPr/>
        </p:nvSpPr>
        <p:spPr>
          <a:xfrm>
            <a:off x="6791040" y="3016800"/>
            <a:ext cx="2753280" cy="70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Jean Bleuzen street – Vanves, France</a:t>
            </a: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reduction in NOx concentration </a:t>
            </a:r>
            <a:r>
              <a:rPr lang="cs-CZ" sz="1350" b="1" strike="noStrike" spc="-1">
                <a:solidFill>
                  <a:srgbClr val="FF0000"/>
                </a:solidFill>
                <a:latin typeface="Times New Roman"/>
                <a:ea typeface="Calibri"/>
              </a:rPr>
              <a:t>15%</a:t>
            </a: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350" b="0" strike="noStrike" spc="-1">
              <a:latin typeface="Arial"/>
            </a:endParaRPr>
          </a:p>
        </p:txBody>
      </p:sp>
      <p:pic>
        <p:nvPicPr>
          <p:cNvPr id="147" name="Picture 18"/>
          <p:cNvPicPr/>
          <p:nvPr/>
        </p:nvPicPr>
        <p:blipFill>
          <a:blip r:embed="rId2"/>
          <a:stretch/>
        </p:blipFill>
        <p:spPr>
          <a:xfrm>
            <a:off x="6958440" y="3881520"/>
            <a:ext cx="2411640" cy="175716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2" descr="Výsledek obrázku pro PHOTOCATALYTIC PAVEMENT"/>
          <p:cNvPicPr/>
          <p:nvPr/>
        </p:nvPicPr>
        <p:blipFill>
          <a:blip r:embed="rId3"/>
          <a:stretch/>
        </p:blipFill>
        <p:spPr>
          <a:xfrm>
            <a:off x="6885360" y="1281600"/>
            <a:ext cx="2410560" cy="177264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20"/>
          <p:cNvPicPr/>
          <p:nvPr/>
        </p:nvPicPr>
        <p:blipFill>
          <a:blip r:embed="rId4"/>
          <a:stretch/>
        </p:blipFill>
        <p:spPr>
          <a:xfrm>
            <a:off x="2628000" y="3987360"/>
            <a:ext cx="2210760" cy="164952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21"/>
          <p:cNvPicPr/>
          <p:nvPr/>
        </p:nvPicPr>
        <p:blipFill>
          <a:blip r:embed="rId5"/>
          <a:stretch/>
        </p:blipFill>
        <p:spPr>
          <a:xfrm>
            <a:off x="4552200" y="4725360"/>
            <a:ext cx="1024920" cy="766080"/>
          </a:xfrm>
          <a:prstGeom prst="rect">
            <a:avLst/>
          </a:prstGeom>
          <a:ln w="0">
            <a:noFill/>
          </a:ln>
        </p:spPr>
      </p:pic>
      <p:sp>
        <p:nvSpPr>
          <p:cNvPr id="151" name="Rectangle 22"/>
          <p:cNvSpPr/>
          <p:nvPr/>
        </p:nvSpPr>
        <p:spPr>
          <a:xfrm>
            <a:off x="2154600" y="5637960"/>
            <a:ext cx="4064400" cy="91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Separate parking lanes at the Leien</a:t>
            </a: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Antwerp</a:t>
            </a: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, Belgium</a:t>
            </a: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FF0000"/>
                </a:solidFill>
                <a:latin typeface="Times New Roman"/>
                <a:ea typeface="Calibri"/>
              </a:rPr>
              <a:t>difficult to draw sound conclusions</a:t>
            </a:r>
            <a:r>
              <a:rPr lang="cs-CZ" sz="1350" b="0" strike="noStrike" spc="-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cs-CZ" sz="135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- </a:t>
            </a:r>
            <a:r>
              <a:rPr lang="en-US" sz="135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too short period of measurement</a:t>
            </a: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350" b="0" strike="noStrike" spc="-1">
              <a:latin typeface="Arial"/>
            </a:endParaRPr>
          </a:p>
        </p:txBody>
      </p:sp>
      <p:pic>
        <p:nvPicPr>
          <p:cNvPr id="152" name="Picture 29"/>
          <p:cNvPicPr/>
          <p:nvPr/>
        </p:nvPicPr>
        <p:blipFill>
          <a:blip r:embed="rId6"/>
          <a:stretch/>
        </p:blipFill>
        <p:spPr>
          <a:xfrm>
            <a:off x="2905560" y="1195920"/>
            <a:ext cx="1932840" cy="259308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2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233D34F-6B47-4748-9A6A-A6042A789DC7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5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/>
          <p:nvPr/>
        </p:nvSpPr>
        <p:spPr>
          <a:xfrm>
            <a:off x="1552320" y="-48240"/>
            <a:ext cx="8682480" cy="117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/>
          </a:bodyPr>
          <a:lstStyle/>
          <a:p>
            <a:pPr algn="ctr">
              <a:lnSpc>
                <a:spcPct val="90000"/>
              </a:lnSpc>
            </a:pPr>
            <a:br/>
            <a:r>
              <a:rPr lang="cs-CZ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VYUŽITÍ NÁTĚRŮ 2. GENERACE - ČESKO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55" name="Rounded Rectangle 30"/>
          <p:cNvSpPr/>
          <p:nvPr/>
        </p:nvSpPr>
        <p:spPr>
          <a:xfrm>
            <a:off x="2018520" y="1190880"/>
            <a:ext cx="1823760" cy="228852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E50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TextBox 31"/>
          <p:cNvSpPr/>
          <p:nvPr/>
        </p:nvSpPr>
        <p:spPr>
          <a:xfrm rot="16200000">
            <a:off x="2314080" y="2097360"/>
            <a:ext cx="2455200" cy="28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280" b="0" strike="noStrike" spc="-1">
                <a:solidFill>
                  <a:srgbClr val="E50FD6"/>
                </a:solidFill>
                <a:latin typeface="Calibri"/>
                <a:ea typeface="DejaVu Sans"/>
              </a:rPr>
              <a:t>MANY TIMES HIGHER EFFICIENCY</a:t>
            </a:r>
            <a:endParaRPr lang="cs-CZ" sz="1280" b="0" strike="noStrike" spc="-1">
              <a:latin typeface="Arial"/>
            </a:endParaRPr>
          </a:p>
        </p:txBody>
      </p:sp>
      <p:pic>
        <p:nvPicPr>
          <p:cNvPr id="157" name="Picture 32"/>
          <p:cNvPicPr/>
          <p:nvPr/>
        </p:nvPicPr>
        <p:blipFill>
          <a:blip r:embed="rId2"/>
          <a:stretch/>
        </p:blipFill>
        <p:spPr>
          <a:xfrm>
            <a:off x="2235600" y="1296000"/>
            <a:ext cx="1193400" cy="2131200"/>
          </a:xfrm>
          <a:prstGeom prst="rect">
            <a:avLst/>
          </a:prstGeom>
          <a:ln w="0">
            <a:noFill/>
          </a:ln>
        </p:spPr>
      </p:pic>
      <p:sp>
        <p:nvSpPr>
          <p:cNvPr id="158" name="TextovéPole 1"/>
          <p:cNvSpPr/>
          <p:nvPr/>
        </p:nvSpPr>
        <p:spPr>
          <a:xfrm>
            <a:off x="6730920" y="2743920"/>
            <a:ext cx="3743640" cy="50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Villa Bianca</a:t>
            </a: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, Ulice Pod Kaštany, Praha 6</a:t>
            </a:r>
            <a:endParaRPr lang="cs-CZ" sz="1350" b="0" strike="noStrike" spc="-1"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po</a:t>
            </a: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10</a:t>
            </a: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letech </a:t>
            </a: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od aplikace</a:t>
            </a:r>
            <a:endParaRPr lang="cs-CZ" sz="1350" b="0" strike="noStrike" spc="-1">
              <a:latin typeface="Arial"/>
            </a:endParaRPr>
          </a:p>
        </p:txBody>
      </p:sp>
      <p:pic>
        <p:nvPicPr>
          <p:cNvPr id="159" name="Picture 12" descr="Image result for manes praha fotokatalyza"/>
          <p:cNvPicPr/>
          <p:nvPr/>
        </p:nvPicPr>
        <p:blipFill>
          <a:blip r:embed="rId3"/>
          <a:stretch/>
        </p:blipFill>
        <p:spPr>
          <a:xfrm>
            <a:off x="2290680" y="4202640"/>
            <a:ext cx="2771280" cy="184716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2"/>
          <p:cNvPicPr/>
          <p:nvPr/>
        </p:nvPicPr>
        <p:blipFill>
          <a:blip r:embed="rId4"/>
          <a:stretch/>
        </p:blipFill>
        <p:spPr>
          <a:xfrm>
            <a:off x="6416280" y="1330200"/>
            <a:ext cx="4058280" cy="1364040"/>
          </a:xfrm>
          <a:prstGeom prst="rect">
            <a:avLst/>
          </a:prstGeom>
          <a:ln w="0">
            <a:noFill/>
          </a:ln>
        </p:spPr>
      </p:pic>
      <p:sp>
        <p:nvSpPr>
          <p:cNvPr id="161" name="Rectangle 3"/>
          <p:cNvSpPr/>
          <p:nvPr/>
        </p:nvSpPr>
        <p:spPr>
          <a:xfrm>
            <a:off x="1818360" y="6074640"/>
            <a:ext cx="3804840" cy="912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Mánes Exhibition Hall</a:t>
            </a: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, Masarykovo nábřěží, Praha 1</a:t>
            </a:r>
            <a:endParaRPr lang="cs-CZ" sz="1350" b="0" strike="noStrike" spc="-1"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heavy traffic</a:t>
            </a: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350" b="0" strike="noStrike" spc="-1">
              <a:latin typeface="Arial"/>
            </a:endParaRPr>
          </a:p>
        </p:txBody>
      </p:sp>
      <p:pic>
        <p:nvPicPr>
          <p:cNvPr id="162" name="Picture 4"/>
          <p:cNvPicPr/>
          <p:nvPr/>
        </p:nvPicPr>
        <p:blipFill>
          <a:blip r:embed="rId5"/>
          <a:stretch/>
        </p:blipFill>
        <p:spPr>
          <a:xfrm>
            <a:off x="7182360" y="4200120"/>
            <a:ext cx="2361600" cy="1849680"/>
          </a:xfrm>
          <a:prstGeom prst="rect">
            <a:avLst/>
          </a:prstGeom>
          <a:ln w="0">
            <a:noFill/>
          </a:ln>
        </p:spPr>
      </p:pic>
      <p:sp>
        <p:nvSpPr>
          <p:cNvPr id="163" name="Rectangle 21"/>
          <p:cNvSpPr/>
          <p:nvPr/>
        </p:nvSpPr>
        <p:spPr>
          <a:xfrm>
            <a:off x="7146000" y="6102360"/>
            <a:ext cx="4010760" cy="50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Zámek Paskov</a:t>
            </a: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, Frýdek-Místek, Moravsko-slezský region</a:t>
            </a:r>
            <a:endParaRPr lang="cs-CZ" sz="1350" b="0" strike="noStrike" spc="-1"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Ochrana kulturního dědičství</a:t>
            </a:r>
            <a:endParaRPr lang="cs-CZ" sz="1350" b="0" strike="noStrike" spc="-1">
              <a:latin typeface="Arial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E5B1AFE-F7D5-45E2-A4AB-80373271B051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6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7"/>
          <p:cNvPicPr/>
          <p:nvPr/>
        </p:nvPicPr>
        <p:blipFill>
          <a:blip r:embed="rId2"/>
          <a:stretch/>
        </p:blipFill>
        <p:spPr>
          <a:xfrm>
            <a:off x="4110840" y="1294920"/>
            <a:ext cx="3004560" cy="185976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2" descr="Výsledek obrázku pro fn nano photocatalyst"/>
          <p:cNvPicPr/>
          <p:nvPr/>
        </p:nvPicPr>
        <p:blipFill>
          <a:blip r:embed="rId3"/>
          <a:stretch/>
        </p:blipFill>
        <p:spPr>
          <a:xfrm>
            <a:off x="11168280" y="5339520"/>
            <a:ext cx="727560" cy="985320"/>
          </a:xfrm>
          <a:prstGeom prst="rect">
            <a:avLst/>
          </a:prstGeom>
          <a:ln w="0">
            <a:noFill/>
          </a:ln>
        </p:spPr>
      </p:pic>
      <p:sp>
        <p:nvSpPr>
          <p:cNvPr id="167" name="Rectangle 10"/>
          <p:cNvSpPr/>
          <p:nvPr/>
        </p:nvSpPr>
        <p:spPr>
          <a:xfrm>
            <a:off x="3378960" y="3556800"/>
            <a:ext cx="4289040" cy="1749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Zvuková bariéra</a:t>
            </a: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, Karlovarská ulica, Barrandov, Praha</a:t>
            </a:r>
            <a:br/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po</a:t>
            </a: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2 </a:t>
            </a: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letech</a:t>
            </a: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po </a:t>
            </a: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implementací</a:t>
            </a: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fotokatalytického nátěru</a:t>
            </a: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350" b="0" strike="noStrike" spc="-1"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Denně přejde více než </a:t>
            </a: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30,000</a:t>
            </a: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vozidel</a:t>
            </a:r>
            <a:endParaRPr lang="cs-CZ" sz="13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350" b="0" strike="noStrike" spc="-1">
              <a:latin typeface="Arial"/>
            </a:endParaRPr>
          </a:p>
          <a:p>
            <a:pPr marL="214200" indent="-214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koncentrace látek znečišťujících ovzduší jsou velmi vysoké a pravidelně překračují zákonné limity</a:t>
            </a: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40 </a:t>
            </a: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μ</a:t>
            </a: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g.m</a:t>
            </a:r>
            <a:r>
              <a:rPr lang="cs-CZ" sz="1350" b="1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-3</a:t>
            </a: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1350" b="0" strike="noStrike" spc="-1">
              <a:latin typeface="Arial"/>
            </a:endParaRPr>
          </a:p>
        </p:txBody>
      </p:sp>
      <p:pic>
        <p:nvPicPr>
          <p:cNvPr id="168" name="Picture 15"/>
          <p:cNvPicPr/>
          <p:nvPr/>
        </p:nvPicPr>
        <p:blipFill>
          <a:blip r:embed="rId4"/>
          <a:stretch/>
        </p:blipFill>
        <p:spPr>
          <a:xfrm>
            <a:off x="8357040" y="1296360"/>
            <a:ext cx="2647800" cy="1858320"/>
          </a:xfrm>
          <a:prstGeom prst="rect">
            <a:avLst/>
          </a:prstGeom>
          <a:ln w="0">
            <a:noFill/>
          </a:ln>
        </p:spPr>
      </p:pic>
      <p:sp>
        <p:nvSpPr>
          <p:cNvPr id="169" name="Rectangle 14"/>
          <p:cNvSpPr/>
          <p:nvPr/>
        </p:nvSpPr>
        <p:spPr>
          <a:xfrm>
            <a:off x="7515360" y="3501000"/>
            <a:ext cx="457128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4200" indent="-214200">
              <a:lnSpc>
                <a:spcPct val="107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odebíraní vzorků</a:t>
            </a:r>
            <a:r>
              <a:rPr lang="en-US" sz="135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sluneční den</a:t>
            </a: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bez deště posledních</a:t>
            </a: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 7 d</a:t>
            </a:r>
            <a:r>
              <a:rPr lang="cs-CZ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ní</a:t>
            </a:r>
            <a:r>
              <a:rPr lang="en-US" sz="1350" b="0" strike="noStrike" spc="-1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1350" b="0" strike="noStrike" spc="-1">
              <a:latin typeface="Arial"/>
            </a:endParaRPr>
          </a:p>
          <a:p>
            <a:pPr marL="214200" indent="-214200">
              <a:lnSpc>
                <a:spcPct val="107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perzistentní a silný samočistící efekt jasně viditelný kontrast mezi fotokatalytickým povrchem a částmi stěny, kde nebyl aplikován nátěr</a:t>
            </a:r>
            <a:endParaRPr lang="cs-CZ" sz="1400" b="0" strike="noStrike" spc="-1">
              <a:latin typeface="Arial"/>
            </a:endParaRPr>
          </a:p>
          <a:p>
            <a:pPr marL="214200" indent="-214200">
              <a:lnSpc>
                <a:spcPct val="107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neošetřené části bez fotokatalytického efektu jsou viditelně tmavší v důsledku usazování sazí, jiných škodlivin a prachových částic rozptýlených ve vzduchu (atmosférické nečistoty</a:t>
            </a:r>
            <a:r>
              <a:rPr lang="cs-CZ" sz="1400" b="0" strike="noStrike" spc="-1">
                <a:solidFill>
                  <a:srgbClr val="000000"/>
                </a:solidFill>
                <a:latin typeface="Roboto"/>
                <a:ea typeface="DejaVu Sans"/>
              </a:rPr>
              <a:t>).</a:t>
            </a:r>
            <a:endParaRPr lang="cs-CZ" sz="1400" b="0" strike="noStrike" spc="-1">
              <a:latin typeface="Arial"/>
            </a:endParaRPr>
          </a:p>
        </p:txBody>
      </p:sp>
      <p:sp>
        <p:nvSpPr>
          <p:cNvPr id="170" name="Right Arrow 18"/>
          <p:cNvSpPr/>
          <p:nvPr/>
        </p:nvSpPr>
        <p:spPr>
          <a:xfrm rot="5400000">
            <a:off x="9792720" y="5446080"/>
            <a:ext cx="590760" cy="342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TextBox 16"/>
          <p:cNvSpPr/>
          <p:nvPr/>
        </p:nvSpPr>
        <p:spPr>
          <a:xfrm>
            <a:off x="9226440" y="6052680"/>
            <a:ext cx="1840320" cy="341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cs-CZ" sz="1650" b="1" strike="noStrike" spc="-1">
                <a:solidFill>
                  <a:srgbClr val="FF0000"/>
                </a:solidFill>
                <a:latin typeface="Calibri"/>
                <a:ea typeface="DejaVu Sans"/>
              </a:rPr>
              <a:t>LABORATORY TEST </a:t>
            </a:r>
            <a:endParaRPr lang="cs-CZ" sz="1650" b="0" strike="noStrike" spc="-1">
              <a:latin typeface="Arial"/>
            </a:endParaRPr>
          </a:p>
        </p:txBody>
      </p:sp>
      <p:sp>
        <p:nvSpPr>
          <p:cNvPr id="172" name="Rounded Rectangle 17"/>
          <p:cNvSpPr/>
          <p:nvPr/>
        </p:nvSpPr>
        <p:spPr>
          <a:xfrm>
            <a:off x="9215280" y="6052680"/>
            <a:ext cx="1819440" cy="32256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Title 1"/>
          <p:cNvSpPr/>
          <p:nvPr/>
        </p:nvSpPr>
        <p:spPr>
          <a:xfrm>
            <a:off x="1392120" y="216000"/>
            <a:ext cx="8682480" cy="117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VYUŽITÍ NÁTĚRŮ 2. GENERACE - ČESKO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74" name="AutoShape 2"/>
          <p:cNvSpPr/>
          <p:nvPr/>
        </p:nvSpPr>
        <p:spPr>
          <a:xfrm>
            <a:off x="1640520" y="-108360"/>
            <a:ext cx="227880" cy="22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5" name="Picture 3"/>
          <p:cNvPicPr/>
          <p:nvPr/>
        </p:nvPicPr>
        <p:blipFill>
          <a:blip r:embed="rId5"/>
          <a:stretch/>
        </p:blipFill>
        <p:spPr>
          <a:xfrm>
            <a:off x="4010040" y="3188160"/>
            <a:ext cx="3206520" cy="254520"/>
          </a:xfrm>
          <a:prstGeom prst="rect">
            <a:avLst/>
          </a:prstGeom>
          <a:ln w="0">
            <a:noFill/>
          </a:ln>
        </p:spPr>
      </p:pic>
      <p:sp>
        <p:nvSpPr>
          <p:cNvPr id="176" name="PlaceHolder 1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0D5C126-E45E-48FC-ACD0-AB8986A0F91F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7</a:t>
            </a:fld>
            <a:endParaRPr lang="cs-CZ" sz="1200" b="0" strike="noStrike" spc="-1">
              <a:latin typeface="Times New Roman"/>
            </a:endParaRPr>
          </a:p>
        </p:txBody>
      </p:sp>
      <p:pic>
        <p:nvPicPr>
          <p:cNvPr id="177" name="Obrázek 5" descr="Obsah obrázku interiér, strop, mikroskop, kancelář&#10;&#10;Popis byl vytvořen automaticky"/>
          <p:cNvPicPr/>
          <p:nvPr/>
        </p:nvPicPr>
        <p:blipFill>
          <a:blip r:embed="rId6"/>
          <a:stretch/>
        </p:blipFill>
        <p:spPr>
          <a:xfrm>
            <a:off x="407160" y="1317960"/>
            <a:ext cx="2772720" cy="1818360"/>
          </a:xfrm>
          <a:prstGeom prst="rect">
            <a:avLst/>
          </a:prstGeom>
          <a:ln w="0">
            <a:noFill/>
          </a:ln>
        </p:spPr>
      </p:pic>
      <p:sp>
        <p:nvSpPr>
          <p:cNvPr id="178" name="TextovéPole 19"/>
          <p:cNvSpPr/>
          <p:nvPr/>
        </p:nvSpPr>
        <p:spPr>
          <a:xfrm>
            <a:off x="282600" y="3579840"/>
            <a:ext cx="3096000" cy="179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Oční klinika Gemini</a:t>
            </a:r>
            <a:br/>
            <a:r>
              <a:rPr lang="cs-CZ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Ošetřeno: </a:t>
            </a: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Interier</a:t>
            </a:r>
            <a:br/>
            <a:r>
              <a:rPr lang="cs-CZ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Důvod: </a:t>
            </a: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Ochrana zaměstnanců a pacientů před bakteriemi, viry i škodlivinami z venkovního ovzduší, snížení možného dalšího nakažení v bakteriemi exponovaných prostorech.</a:t>
            </a:r>
            <a:endParaRPr lang="cs-CZ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838080" y="35172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spc="-1">
                <a:solidFill>
                  <a:srgbClr val="000000"/>
                </a:solidFill>
                <a:latin typeface="Calibri"/>
                <a:ea typeface="DejaVu Sans"/>
              </a:rPr>
              <a:t>VLIV INTENZITY SVĚTLA - NO</a:t>
            </a:r>
            <a:endParaRPr lang="cs-CZ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ldNum"/>
          </p:nvPr>
        </p:nvSpPr>
        <p:spPr>
          <a:xfrm>
            <a:off x="8610480" y="632988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C028787-5465-4BEF-BF5D-21A12878BD1B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8</a:t>
            </a:fld>
            <a:endParaRPr lang="cs-CZ" sz="1200" b="0" strike="noStrike" spc="-1">
              <a:latin typeface="Times New Roman"/>
            </a:endParaRPr>
          </a:p>
        </p:txBody>
      </p:sp>
      <p:pic>
        <p:nvPicPr>
          <p:cNvPr id="181" name="Obrázek 189"/>
          <p:cNvPicPr/>
          <p:nvPr/>
        </p:nvPicPr>
        <p:blipFill>
          <a:blip r:embed="rId2"/>
          <a:stretch/>
        </p:blipFill>
        <p:spPr>
          <a:xfrm>
            <a:off x="2771280" y="1555920"/>
            <a:ext cx="7308360" cy="2943720"/>
          </a:xfrm>
          <a:prstGeom prst="rect">
            <a:avLst/>
          </a:prstGeom>
          <a:ln w="0">
            <a:noFill/>
          </a:ln>
        </p:spPr>
      </p:pic>
      <p:sp>
        <p:nvSpPr>
          <p:cNvPr id="182" name="TextovéPole 190"/>
          <p:cNvSpPr/>
          <p:nvPr/>
        </p:nvSpPr>
        <p:spPr>
          <a:xfrm>
            <a:off x="360000" y="4427280"/>
            <a:ext cx="6479640" cy="223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 případě komerčního nátěru FN NANO® se konstanta rychlosti reakce zvyšovala s intenzitou ozáření a dosáhla plateau při cca 300 μmol na metr čtvereční za jednu hodinu</a:t>
            </a:r>
            <a:endParaRPr lang="cs-CZ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 se týče adsorpce polutantu na povrchu fotokatalyzátoru u nátěru FN NANO® byl pozorován významný pokles hodnot K konstant s rostoucí intenzitou. Důvodem je vysoká reakční rychlost adsorbovaných molekul NO s reaktivními oxidačními látkami (ROS) vznikajícími při absorpci světla.</a:t>
            </a:r>
            <a:endParaRPr lang="cs-CZ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4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Intenzita 0,25 mW na čtvereční centimetr se jeví jako prahová hodnota, nad kterou obě konstanty nezávisely na intenzitě.</a:t>
            </a:r>
            <a:endParaRPr lang="cs-CZ" sz="1400" b="0" strike="noStrike" spc="-1">
              <a:latin typeface="Arial"/>
            </a:endParaRPr>
          </a:p>
        </p:txBody>
      </p:sp>
      <p:pic>
        <p:nvPicPr>
          <p:cNvPr id="183" name="Obrázek 5"/>
          <p:cNvPicPr/>
          <p:nvPr/>
        </p:nvPicPr>
        <p:blipFill>
          <a:blip r:embed="rId3"/>
          <a:stretch/>
        </p:blipFill>
        <p:spPr>
          <a:xfrm>
            <a:off x="558360" y="506520"/>
            <a:ext cx="1334520" cy="1261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560" y="6930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3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VLIV INTENZITY SVĚTLA - ACAL</a:t>
            </a:r>
            <a:endParaRPr lang="cs-CZ" sz="3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ldNum"/>
          </p:nvPr>
        </p:nvSpPr>
        <p:spPr>
          <a:xfrm>
            <a:off x="8610480" y="632988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1947909-B39E-4000-BA08-9288981BF4B7}" type="slidenum">
              <a:rPr lang="cs-CZ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9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186" name="TextovéPole 193"/>
          <p:cNvSpPr/>
          <p:nvPr/>
        </p:nvSpPr>
        <p:spPr>
          <a:xfrm>
            <a:off x="558360" y="3930840"/>
            <a:ext cx="8279640" cy="258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Mechanismus degradace acetaldehydu se podstatně liší od mechanismu NO.</a:t>
            </a: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Molekula acetaldehydu vykazovala zanedbatelnou adsorpci na povrch (K ~ 0), a proto stanovení reakční rychlosti a adsorpčních konstant aplikací takového modelu nebylo platné.</a:t>
            </a: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Zdá se, že k fotokatalytické reakci dochází okamžitě, když molekula acetaldehydu dosáhne povrchu nebo v jeho blízkosti, bez usazování jakýchkoli zbytků.</a:t>
            </a: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Dále se zvyšující se intenzitou UV-A konstanta </a:t>
            </a:r>
            <a:r>
              <a:rPr lang="cs-CZ" sz="1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 </a:t>
            </a:r>
            <a:r>
              <a:rPr lang="cs-CZ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rostla téměř lineárně a nedosáhla žádného </a:t>
            </a:r>
            <a:r>
              <a:rPr lang="cs-CZ" sz="1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plateau</a:t>
            </a:r>
            <a:r>
              <a:rPr lang="cs-CZ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To naznačuje, že povrch fotokatalyzátoru byl schopen přeměnit i vysoké koncentrace acetaldehydu.</a:t>
            </a:r>
            <a:endParaRPr lang="cs-CZ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P25 a FN2 se zde zásadně nelišili</a:t>
            </a:r>
            <a:endParaRPr lang="cs-CZ" sz="1400" b="0" strike="noStrike" spc="-1" dirty="0">
              <a:latin typeface="Arial"/>
            </a:endParaRPr>
          </a:p>
        </p:txBody>
      </p:sp>
      <p:pic>
        <p:nvPicPr>
          <p:cNvPr id="187" name="Obrázek 194"/>
          <p:cNvPicPr/>
          <p:nvPr/>
        </p:nvPicPr>
        <p:blipFill>
          <a:blip r:embed="rId2"/>
          <a:stretch/>
        </p:blipFill>
        <p:spPr>
          <a:xfrm>
            <a:off x="2795594" y="962640"/>
            <a:ext cx="7418160" cy="2968200"/>
          </a:xfrm>
          <a:prstGeom prst="rect">
            <a:avLst/>
          </a:prstGeom>
          <a:ln w="0">
            <a:noFill/>
          </a:ln>
        </p:spPr>
      </p:pic>
      <p:pic>
        <p:nvPicPr>
          <p:cNvPr id="188" name="Obrázek 4" descr="Obsah obrázku doprava, kolo&#10;&#10;Popis byl vytvořen automaticky"/>
          <p:cNvPicPr/>
          <p:nvPr/>
        </p:nvPicPr>
        <p:blipFill>
          <a:blip r:embed="rId3"/>
          <a:stretch/>
        </p:blipFill>
        <p:spPr>
          <a:xfrm>
            <a:off x="558360" y="506520"/>
            <a:ext cx="1334520" cy="1261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3990</TotalTime>
  <Words>857</Words>
  <Application>Microsoft Office PowerPoint</Application>
  <PresentationFormat>Širokoúhlá obrazovka</PresentationFormat>
  <Paragraphs>117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Symbol</vt:lpstr>
      <vt:lpstr>Times New Roman</vt:lpstr>
      <vt:lpstr>Wingdings</vt:lpstr>
      <vt:lpstr>Office Theme</vt:lpstr>
      <vt:lpstr>Office Theme</vt:lpstr>
      <vt:lpstr>Office Theme</vt:lpstr>
      <vt:lpstr>Porovnání čistého TiO2 (P25) s FN NANO® a jinými fotokatalytickými nátěry</vt:lpstr>
      <vt:lpstr>HLAVNÍ PROBLÉMY</vt:lpstr>
      <vt:lpstr>PRINCIP FOTOKATALÝZY</vt:lpstr>
      <vt:lpstr>ZABUDOVÁNÍ TiO2 </vt:lpstr>
      <vt:lpstr> VYUŽITÍ NÁTĚRŮ 1. GENERACE V EVROPĚ</vt:lpstr>
      <vt:lpstr>Prezentace aplikace PowerPoint</vt:lpstr>
      <vt:lpstr>Prezentace aplikace PowerPoint</vt:lpstr>
      <vt:lpstr>VLIV INTENZITY SVĚTLA - NO</vt:lpstr>
      <vt:lpstr>VLIV INTENZITY SVĚTLA - ACAL</vt:lpstr>
      <vt:lpstr>VLIV VLHKOSTI</vt:lpstr>
      <vt:lpstr>SROVNÁNÍ FOTOKATALYTICKÝCH NÁTĚRŮ</vt:lpstr>
      <vt:lpstr>ZÁVĚR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Martiniakova Ivana</dc:creator>
  <dc:description/>
  <cp:lastModifiedBy>Martiniakova Ivana</cp:lastModifiedBy>
  <cp:revision>98</cp:revision>
  <dcterms:created xsi:type="dcterms:W3CDTF">2021-10-12T07:13:55Z</dcterms:created>
  <dcterms:modified xsi:type="dcterms:W3CDTF">2021-11-14T17:08:21Z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i4>13</vt:i4>
  </property>
</Properties>
</file>