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0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30"/>
  </p:notesMasterIdLst>
  <p:handoutMasterIdLst>
    <p:handoutMasterId r:id="rId31"/>
  </p:handoutMasterIdLst>
  <p:sldIdLst>
    <p:sldId id="276" r:id="rId3"/>
    <p:sldId id="286" r:id="rId4"/>
    <p:sldId id="301" r:id="rId5"/>
    <p:sldId id="257" r:id="rId6"/>
    <p:sldId id="300" r:id="rId7"/>
    <p:sldId id="303" r:id="rId8"/>
    <p:sldId id="287" r:id="rId9"/>
    <p:sldId id="279" r:id="rId10"/>
    <p:sldId id="311" r:id="rId11"/>
    <p:sldId id="298" r:id="rId12"/>
    <p:sldId id="299" r:id="rId13"/>
    <p:sldId id="291" r:id="rId14"/>
    <p:sldId id="313" r:id="rId15"/>
    <p:sldId id="304" r:id="rId16"/>
    <p:sldId id="314" r:id="rId17"/>
    <p:sldId id="305" r:id="rId18"/>
    <p:sldId id="316" r:id="rId19"/>
    <p:sldId id="318" r:id="rId20"/>
    <p:sldId id="302" r:id="rId21"/>
    <p:sldId id="310" r:id="rId22"/>
    <p:sldId id="312" r:id="rId23"/>
    <p:sldId id="306" r:id="rId24"/>
    <p:sldId id="307" r:id="rId25"/>
    <p:sldId id="308" r:id="rId26"/>
    <p:sldId id="309" r:id="rId27"/>
    <p:sldId id="317" r:id="rId28"/>
    <p:sldId id="280" r:id="rId29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Times New Roman" panose="02020603050405020304" pitchFamily="18" charset="0"/>
        <a:ea typeface="MS Gothic" panose="020B0609070205080204" pitchFamily="49" charset="-128"/>
        <a:cs typeface="+mn-cs"/>
      </a:defRPr>
    </a:lvl1pPr>
    <a:lvl2pPr marL="457200" algn="l" defTabSz="449263" rtl="0" eaLnBrk="0" fontAlgn="base" hangingPunct="0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Times New Roman" panose="02020603050405020304" pitchFamily="18" charset="0"/>
        <a:ea typeface="MS Gothic" panose="020B0609070205080204" pitchFamily="49" charset="-128"/>
        <a:cs typeface="+mn-cs"/>
      </a:defRPr>
    </a:lvl2pPr>
    <a:lvl3pPr marL="914400" algn="l" defTabSz="449263" rtl="0" eaLnBrk="0" fontAlgn="base" hangingPunct="0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Times New Roman" panose="02020603050405020304" pitchFamily="18" charset="0"/>
        <a:ea typeface="MS Gothic" panose="020B0609070205080204" pitchFamily="49" charset="-128"/>
        <a:cs typeface="+mn-cs"/>
      </a:defRPr>
    </a:lvl3pPr>
    <a:lvl4pPr marL="1371600" algn="l" defTabSz="449263" rtl="0" eaLnBrk="0" fontAlgn="base" hangingPunct="0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Times New Roman" panose="02020603050405020304" pitchFamily="18" charset="0"/>
        <a:ea typeface="MS Gothic" panose="020B0609070205080204" pitchFamily="49" charset="-128"/>
        <a:cs typeface="+mn-cs"/>
      </a:defRPr>
    </a:lvl4pPr>
    <a:lvl5pPr marL="1828800" algn="l" defTabSz="449263" rtl="0" eaLnBrk="0" fontAlgn="base" hangingPunct="0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Times New Roman" panose="02020603050405020304" pitchFamily="18" charset="0"/>
        <a:ea typeface="MS Gothic" panose="020B0609070205080204" pitchFamily="49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bg1"/>
        </a:solidFill>
        <a:latin typeface="Times New Roman" panose="02020603050405020304" pitchFamily="18" charset="0"/>
        <a:ea typeface="MS Gothic" panose="020B0609070205080204" pitchFamily="49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bg1"/>
        </a:solidFill>
        <a:latin typeface="Times New Roman" panose="02020603050405020304" pitchFamily="18" charset="0"/>
        <a:ea typeface="MS Gothic" panose="020B0609070205080204" pitchFamily="49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bg1"/>
        </a:solidFill>
        <a:latin typeface="Times New Roman" panose="02020603050405020304" pitchFamily="18" charset="0"/>
        <a:ea typeface="MS Gothic" panose="020B0609070205080204" pitchFamily="49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bg1"/>
        </a:solidFill>
        <a:latin typeface="Times New Roman" panose="02020603050405020304" pitchFamily="18" charset="0"/>
        <a:ea typeface="MS Gothic" panose="020B0609070205080204" pitchFamily="49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ri Cerny" initials="JC" lastIdx="1" clrIdx="0">
    <p:extLst>
      <p:ext uri="{19B8F6BF-5375-455C-9EA6-DF929625EA0E}">
        <p15:presenceInfo xmlns:p15="http://schemas.microsoft.com/office/powerpoint/2012/main" userId="Jiri Cern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5050"/>
    <a:srgbClr val="FFFF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16" autoAdjust="0"/>
    <p:restoredTop sz="90881" autoAdjust="0"/>
  </p:normalViewPr>
  <p:slideViewPr>
    <p:cSldViewPr>
      <p:cViewPr varScale="1">
        <p:scale>
          <a:sx n="60" d="100"/>
          <a:sy n="60" d="100"/>
        </p:scale>
        <p:origin x="1358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irychova\experimenty\2021\duben\ftc%20z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irychova\experimenty\2021\&#269;ervenec\salicylan%20peryle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irychova\experimenty\2021\&#269;ervenec\salicylan%20peryle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irychova\experimenty\2021\z&#225;&#345;&#237;\PP%20a%20PA%20Per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irychova\experimenty\2021\kv&#283;ten\Per-PP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irychova\experimenty\2021\z&#225;&#345;&#237;\PP%20a%20PA%20Per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irychova\experimenty\2021\&#345;&#237;jen\PUR\pur%20salicylan%20(version%201)%20(obnoveno)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449178585891889"/>
          <c:y val="5.2380952380952382E-2"/>
          <c:w val="0.80522168683766315"/>
          <c:h val="0.79946192632596569"/>
        </c:manualLayout>
      </c:layout>
      <c:scatterChart>
        <c:scatterStyle val="smoothMarker"/>
        <c:varyColors val="0"/>
        <c:ser>
          <c:idx val="0"/>
          <c:order val="0"/>
          <c:tx>
            <c:strRef>
              <c:f>perylen!$A$1</c:f>
              <c:strCache>
                <c:ptCount val="1"/>
                <c:pt idx="0">
                  <c:v>Blank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perylen!$A$2:$A$19</c:f>
              <c:numCache>
                <c:formatCode>General</c:formatCode>
                <c:ptCount val="18"/>
                <c:pt idx="0">
                  <c:v>0</c:v>
                </c:pt>
                <c:pt idx="3">
                  <c:v>24</c:v>
                </c:pt>
                <c:pt idx="6">
                  <c:v>48</c:v>
                </c:pt>
                <c:pt idx="9">
                  <c:v>72</c:v>
                </c:pt>
                <c:pt idx="12">
                  <c:v>96</c:v>
                </c:pt>
                <c:pt idx="15">
                  <c:v>168</c:v>
                </c:pt>
              </c:numCache>
            </c:numRef>
          </c:xVal>
          <c:yVal>
            <c:numRef>
              <c:f>perylen!$D$2:$D$19</c:f>
              <c:numCache>
                <c:formatCode>General</c:formatCode>
                <c:ptCount val="18"/>
                <c:pt idx="0">
                  <c:v>1</c:v>
                </c:pt>
                <c:pt idx="3" formatCode="0.00">
                  <c:v>0.97574605369282175</c:v>
                </c:pt>
                <c:pt idx="4" formatCode="0.00">
                  <c:v>5130.1353874883289</c:v>
                </c:pt>
                <c:pt idx="5" formatCode="0.00">
                  <c:v>4649.276377217554</c:v>
                </c:pt>
                <c:pt idx="6" formatCode="0.00">
                  <c:v>0.8620424780120598</c:v>
                </c:pt>
                <c:pt idx="7" formatCode="0.00">
                  <c:v>4358.660130718954</c:v>
                </c:pt>
                <c:pt idx="8" formatCode="0.00">
                  <c:v>4384.3370681605975</c:v>
                </c:pt>
                <c:pt idx="9" formatCode="0.00">
                  <c:v>0.77217210528269664</c:v>
                </c:pt>
                <c:pt idx="10" formatCode="0.00">
                  <c:v>4178.9215686274511</c:v>
                </c:pt>
                <c:pt idx="11" formatCode="0.00">
                  <c:v>4006.769374416433</c:v>
                </c:pt>
                <c:pt idx="12" formatCode="0.00">
                  <c:v>0.70913613245721496</c:v>
                </c:pt>
                <c:pt idx="13" formatCode="0.00">
                  <c:v>3777.4276377217552</c:v>
                </c:pt>
                <c:pt idx="14" formatCode="0.00">
                  <c:v>3704.4817927170866</c:v>
                </c:pt>
                <c:pt idx="15" formatCode="0.00">
                  <c:v>0.59865612354753683</c:v>
                </c:pt>
                <c:pt idx="16" formatCode="0.00">
                  <c:v>3155.3454715219423</c:v>
                </c:pt>
                <c:pt idx="17" formatCode="0.00">
                  <c:v>2930.6722689075632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86FC-441F-82A9-5A10682B63DB}"/>
            </c:ext>
          </c:extLst>
        </c:ser>
        <c:ser>
          <c:idx val="1"/>
          <c:order val="1"/>
          <c:tx>
            <c:strRef>
              <c:f>perylen!$I$1</c:f>
              <c:strCache>
                <c:ptCount val="1"/>
                <c:pt idx="0">
                  <c:v>4/16/14/1</c:v>
                </c:pt>
              </c:strCache>
            </c:strRef>
          </c:tx>
          <c:spPr>
            <a:ln w="19050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perylen!$I$2:$I$19</c:f>
              <c:numCache>
                <c:formatCode>General</c:formatCode>
                <c:ptCount val="18"/>
                <c:pt idx="0">
                  <c:v>0</c:v>
                </c:pt>
                <c:pt idx="3">
                  <c:v>24</c:v>
                </c:pt>
                <c:pt idx="6">
                  <c:v>48</c:v>
                </c:pt>
                <c:pt idx="9">
                  <c:v>72</c:v>
                </c:pt>
                <c:pt idx="12">
                  <c:v>96</c:v>
                </c:pt>
                <c:pt idx="15">
                  <c:v>168</c:v>
                </c:pt>
              </c:numCache>
            </c:numRef>
          </c:xVal>
          <c:yVal>
            <c:numRef>
              <c:f>perylen!$L$2:$L$19</c:f>
              <c:numCache>
                <c:formatCode>General</c:formatCode>
                <c:ptCount val="18"/>
                <c:pt idx="0">
                  <c:v>1</c:v>
                </c:pt>
                <c:pt idx="3" formatCode="0.00">
                  <c:v>0.96374622356495465</c:v>
                </c:pt>
                <c:pt idx="4" formatCode="0.00">
                  <c:v>4671.4519140989732</c:v>
                </c:pt>
                <c:pt idx="5" formatCode="0.00">
                  <c:v>4678.4547152194209</c:v>
                </c:pt>
                <c:pt idx="6" formatCode="0.00">
                  <c:v>0.79436052366565957</c:v>
                </c:pt>
                <c:pt idx="7" formatCode="0.00">
                  <c:v>3550.4201680672268</c:v>
                </c:pt>
                <c:pt idx="8" formatCode="0.00">
                  <c:v>4060.4575163398695</c:v>
                </c:pt>
                <c:pt idx="9" formatCode="0.00">
                  <c:v>0.62815709969788525</c:v>
                </c:pt>
                <c:pt idx="10" formatCode="0.00">
                  <c:v>3045.6349206349205</c:v>
                </c:pt>
                <c:pt idx="11" formatCode="0.00">
                  <c:v>2962.7684407096172</c:v>
                </c:pt>
                <c:pt idx="12" formatCode="0.00">
                  <c:v>0.5655186304128903</c:v>
                </c:pt>
                <c:pt idx="13" formatCode="0.00">
                  <c:v>2704.8319327731092</c:v>
                </c:pt>
                <c:pt idx="14" formatCode="0.00">
                  <c:v>2736.3445378151259</c:v>
                </c:pt>
                <c:pt idx="15" formatCode="0.00">
                  <c:v>0.47883182275931524</c:v>
                </c:pt>
                <c:pt idx="16" formatCode="0.00">
                  <c:v>2322.595704948646</c:v>
                </c:pt>
                <c:pt idx="17" formatCode="0.00">
                  <c:v>2340.6862745098038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86FC-441F-82A9-5A10682B63DB}"/>
            </c:ext>
          </c:extLst>
        </c:ser>
        <c:ser>
          <c:idx val="2"/>
          <c:order val="2"/>
          <c:tx>
            <c:strRef>
              <c:f>perylen!$Q$1</c:f>
              <c:strCache>
                <c:ptCount val="1"/>
                <c:pt idx="0">
                  <c:v>4/16/14/2</c:v>
                </c:pt>
              </c:strCache>
            </c:strRef>
          </c:tx>
          <c:spPr>
            <a:ln w="19050" cap="rnd">
              <a:solidFill>
                <a:srgbClr val="FF0000"/>
              </a:solidFill>
              <a:prstDash val="dashDot"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perylen!$Q$2:$Q$19</c:f>
              <c:numCache>
                <c:formatCode>General</c:formatCode>
                <c:ptCount val="18"/>
                <c:pt idx="0">
                  <c:v>0</c:v>
                </c:pt>
                <c:pt idx="3">
                  <c:v>24</c:v>
                </c:pt>
                <c:pt idx="6">
                  <c:v>48</c:v>
                </c:pt>
                <c:pt idx="9">
                  <c:v>72</c:v>
                </c:pt>
                <c:pt idx="12">
                  <c:v>96</c:v>
                </c:pt>
                <c:pt idx="15">
                  <c:v>168</c:v>
                </c:pt>
              </c:numCache>
            </c:numRef>
          </c:xVal>
          <c:yVal>
            <c:numRef>
              <c:f>perylen!$T$2:$T$19</c:f>
              <c:numCache>
                <c:formatCode>General</c:formatCode>
                <c:ptCount val="18"/>
                <c:pt idx="0">
                  <c:v>1</c:v>
                </c:pt>
                <c:pt idx="3" formatCode="0.00">
                  <c:v>0.82737819025522041</c:v>
                </c:pt>
                <c:pt idx="4" formatCode="0.00">
                  <c:v>5217.6704014939305</c:v>
                </c:pt>
                <c:pt idx="5" formatCode="0.00">
                  <c:v>5249.1830065359472</c:v>
                </c:pt>
                <c:pt idx="6" formatCode="0.00">
                  <c:v>0.71028615622583136</c:v>
                </c:pt>
                <c:pt idx="7" formatCode="0.00">
                  <c:v>4783.4967320261439</c:v>
                </c:pt>
                <c:pt idx="8" formatCode="0.00">
                  <c:v>4150.3267973856209</c:v>
                </c:pt>
                <c:pt idx="9" formatCode="0.00">
                  <c:v>0.54728538283062644</c:v>
                </c:pt>
                <c:pt idx="10" formatCode="0.00">
                  <c:v>3360.1774042950515</c:v>
                </c:pt>
                <c:pt idx="11" formatCode="0.00">
                  <c:v>3223.0392156862745</c:v>
                </c:pt>
                <c:pt idx="12" formatCode="0.00">
                  <c:v>0.48296983758700696</c:v>
                </c:pt>
                <c:pt idx="13" formatCode="0.00">
                  <c:v>2871.1484593837536</c:v>
                </c:pt>
                <c:pt idx="14" formatCode="0.00">
                  <c:v>3101.0737628384686</c:v>
                </c:pt>
                <c:pt idx="15" formatCode="0.00">
                  <c:v>0.37463263727764884</c:v>
                </c:pt>
                <c:pt idx="16" formatCode="0.00">
                  <c:v>2276.4939309056954</c:v>
                </c:pt>
                <c:pt idx="17" formatCode="0.00">
                  <c:v>2435.2240896358544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86FC-441F-82A9-5A10682B63DB}"/>
            </c:ext>
          </c:extLst>
        </c:ser>
        <c:ser>
          <c:idx val="3"/>
          <c:order val="3"/>
          <c:tx>
            <c:strRef>
              <c:f>perylen!$A$27</c:f>
              <c:strCache>
                <c:ptCount val="1"/>
                <c:pt idx="0">
                  <c:v>4/16/14/3</c:v>
                </c:pt>
              </c:strCache>
            </c:strRef>
          </c:tx>
          <c:spPr>
            <a:ln w="19050" cap="rnd">
              <a:solidFill>
                <a:schemeClr val="accent4"/>
              </a:solidFill>
              <a:prstDash val="lgDash"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perylen!$A$28:$A$45</c:f>
              <c:numCache>
                <c:formatCode>General</c:formatCode>
                <c:ptCount val="18"/>
                <c:pt idx="0">
                  <c:v>0</c:v>
                </c:pt>
                <c:pt idx="3">
                  <c:v>24</c:v>
                </c:pt>
                <c:pt idx="6">
                  <c:v>48</c:v>
                </c:pt>
                <c:pt idx="9">
                  <c:v>72</c:v>
                </c:pt>
                <c:pt idx="12">
                  <c:v>96</c:v>
                </c:pt>
                <c:pt idx="15">
                  <c:v>168</c:v>
                </c:pt>
              </c:numCache>
            </c:numRef>
          </c:xVal>
          <c:yVal>
            <c:numRef>
              <c:f>perylen!$D$28:$D$45</c:f>
              <c:numCache>
                <c:formatCode>General</c:formatCode>
                <c:ptCount val="18"/>
                <c:pt idx="0">
                  <c:v>1</c:v>
                </c:pt>
                <c:pt idx="3" formatCode="0.00">
                  <c:v>0.86340600497227005</c:v>
                </c:pt>
                <c:pt idx="4" formatCode="0.00">
                  <c:v>3216.6199813258636</c:v>
                </c:pt>
                <c:pt idx="5" formatCode="0.00">
                  <c:v>3880.1353874883284</c:v>
                </c:pt>
                <c:pt idx="6" formatCode="0.00">
                  <c:v>0.64218779881430477</c:v>
                </c:pt>
                <c:pt idx="7" formatCode="0.00">
                  <c:v>2546.1017740429506</c:v>
                </c:pt>
                <c:pt idx="8" formatCode="0.00">
                  <c:v>2395.5415499533146</c:v>
                </c:pt>
                <c:pt idx="9" formatCode="0.00">
                  <c:v>0.50179288582903037</c:v>
                </c:pt>
                <c:pt idx="10" formatCode="0.00">
                  <c:v>2124.7665732959849</c:v>
                </c:pt>
                <c:pt idx="11" formatCode="0.00">
                  <c:v>1926.3538748832866</c:v>
                </c:pt>
                <c:pt idx="12" formatCode="0.00">
                  <c:v>0.42015681774717922</c:v>
                </c:pt>
                <c:pt idx="13" formatCode="0.00">
                  <c:v>1611.2278244631186</c:v>
                </c:pt>
                <c:pt idx="14" formatCode="0.00">
                  <c:v>1888.422035480859</c:v>
                </c:pt>
                <c:pt idx="15" formatCode="0.00">
                  <c:v>0.30966724039013194</c:v>
                </c:pt>
                <c:pt idx="16" formatCode="0.00">
                  <c:v>1185.2240896358544</c:v>
                </c:pt>
                <c:pt idx="17" formatCode="0.00">
                  <c:v>1174.719887955182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86FC-441F-82A9-5A10682B63DB}"/>
            </c:ext>
          </c:extLst>
        </c:ser>
        <c:ser>
          <c:idx val="4"/>
          <c:order val="4"/>
          <c:tx>
            <c:strRef>
              <c:f>perylen!$I$28</c:f>
              <c:strCache>
                <c:ptCount val="1"/>
                <c:pt idx="0">
                  <c:v>4/16/14/4</c:v>
                </c:pt>
              </c:strCache>
            </c:strRef>
          </c:tx>
          <c:spPr>
            <a:ln w="19050" cap="rnd">
              <a:solidFill>
                <a:schemeClr val="accent5"/>
              </a:solidFill>
              <a:prstDash val="lgDashDot"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perylen!$I$29:$I$46</c:f>
              <c:numCache>
                <c:formatCode>General</c:formatCode>
                <c:ptCount val="18"/>
                <c:pt idx="0">
                  <c:v>0</c:v>
                </c:pt>
                <c:pt idx="3">
                  <c:v>24</c:v>
                </c:pt>
                <c:pt idx="6">
                  <c:v>48</c:v>
                </c:pt>
                <c:pt idx="9">
                  <c:v>72</c:v>
                </c:pt>
                <c:pt idx="12">
                  <c:v>96</c:v>
                </c:pt>
                <c:pt idx="15">
                  <c:v>168</c:v>
                </c:pt>
              </c:numCache>
            </c:numRef>
          </c:xVal>
          <c:yVal>
            <c:numRef>
              <c:f>perylen!$L$29:$L$46</c:f>
              <c:numCache>
                <c:formatCode>General</c:formatCode>
                <c:ptCount val="18"/>
                <c:pt idx="0">
                  <c:v>1</c:v>
                </c:pt>
                <c:pt idx="3" formatCode="0.00">
                  <c:v>0.73007196022113097</c:v>
                </c:pt>
                <c:pt idx="4" formatCode="0.00">
                  <c:v>4598.5060690943046</c:v>
                </c:pt>
                <c:pt idx="5" formatCode="0.00">
                  <c:v>4610.177404295051</c:v>
                </c:pt>
                <c:pt idx="6" formatCode="0.00">
                  <c:v>0.54050464807436926</c:v>
                </c:pt>
                <c:pt idx="7" formatCode="0.00">
                  <c:v>3391.6900093370682</c:v>
                </c:pt>
                <c:pt idx="8" formatCode="0.00">
                  <c:v>3552.1708683473389</c:v>
                </c:pt>
                <c:pt idx="9" formatCode="0.00">
                  <c:v>0.46653695296334041</c:v>
                </c:pt>
                <c:pt idx="10" formatCode="0.00">
                  <c:v>2786.5312791783381</c:v>
                </c:pt>
                <c:pt idx="11" formatCode="0.00">
                  <c:v>2979.6918767507004</c:v>
                </c:pt>
                <c:pt idx="12" formatCode="0.00">
                  <c:v>0.37487260261280458</c:v>
                </c:pt>
                <c:pt idx="13" formatCode="0.00">
                  <c:v>2335.4341736694678</c:v>
                </c:pt>
                <c:pt idx="14" formatCode="0.00">
                  <c:v>2386.7880485527544</c:v>
                </c:pt>
                <c:pt idx="15" formatCode="0.00">
                  <c:v>0.27851385157046232</c:v>
                </c:pt>
                <c:pt idx="16" formatCode="0.00">
                  <c:v>1607.7264239028946</c:v>
                </c:pt>
                <c:pt idx="17" formatCode="0.00">
                  <c:v>1754.2016806722688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4-86FC-441F-82A9-5A10682B63DB}"/>
            </c:ext>
          </c:extLst>
        </c:ser>
        <c:ser>
          <c:idx val="5"/>
          <c:order val="5"/>
          <c:tx>
            <c:strRef>
              <c:f>perylen!$Q$29</c:f>
              <c:strCache>
                <c:ptCount val="1"/>
                <c:pt idx="0">
                  <c:v>4/16/14/5</c:v>
                </c:pt>
              </c:strCache>
            </c:strRef>
          </c:tx>
          <c:spPr>
            <a:ln w="19050" cap="rnd">
              <a:solidFill>
                <a:schemeClr val="accent6"/>
              </a:solidFill>
              <a:prstDash val="lgDashDotDot"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perylen!$Q$30:$Q$47</c:f>
              <c:numCache>
                <c:formatCode>General</c:formatCode>
                <c:ptCount val="18"/>
                <c:pt idx="0">
                  <c:v>0</c:v>
                </c:pt>
                <c:pt idx="3">
                  <c:v>24</c:v>
                </c:pt>
                <c:pt idx="6">
                  <c:v>48</c:v>
                </c:pt>
                <c:pt idx="9">
                  <c:v>72</c:v>
                </c:pt>
                <c:pt idx="12">
                  <c:v>96</c:v>
                </c:pt>
                <c:pt idx="15">
                  <c:v>168</c:v>
                </c:pt>
              </c:numCache>
            </c:numRef>
          </c:xVal>
          <c:yVal>
            <c:numRef>
              <c:f>perylen!$T$30:$T$47</c:f>
              <c:numCache>
                <c:formatCode>General</c:formatCode>
                <c:ptCount val="18"/>
                <c:pt idx="0">
                  <c:v>1</c:v>
                </c:pt>
                <c:pt idx="3" formatCode="0.00">
                  <c:v>0.74447761194029849</c:v>
                </c:pt>
                <c:pt idx="4" formatCode="0.00">
                  <c:v>4376.1671335200745</c:v>
                </c:pt>
                <c:pt idx="5" formatCode="0.00">
                  <c:v>4331.816059757236</c:v>
                </c:pt>
                <c:pt idx="6" formatCode="0.00">
                  <c:v>0.46182421227197346</c:v>
                </c:pt>
                <c:pt idx="7" formatCode="0.00">
                  <c:v>2775.4435107376285</c:v>
                </c:pt>
                <c:pt idx="8" formatCode="0.00">
                  <c:v>2716.5032679738561</c:v>
                </c:pt>
                <c:pt idx="9" formatCode="0.00">
                  <c:v>0.40145936981757874</c:v>
                </c:pt>
                <c:pt idx="10" formatCode="0.00">
                  <c:v>2446.8954248366013</c:v>
                </c:pt>
                <c:pt idx="11" formatCode="0.00">
                  <c:v>2271.8253968253966</c:v>
                </c:pt>
                <c:pt idx="12" formatCode="0.00">
                  <c:v>0.33665008291873966</c:v>
                </c:pt>
                <c:pt idx="13" formatCode="0.00">
                  <c:v>1986.4612511671335</c:v>
                </c:pt>
                <c:pt idx="14" formatCode="0.00">
                  <c:v>1991.1297852474322</c:v>
                </c:pt>
                <c:pt idx="15" formatCode="0.00">
                  <c:v>0.26273631840796019</c:v>
                </c:pt>
                <c:pt idx="16" formatCode="0.00">
                  <c:v>1521.3585434173669</c:v>
                </c:pt>
                <c:pt idx="17" formatCode="0.00">
                  <c:v>1628.7348272642391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5-86FC-441F-82A9-5A10682B63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4943984"/>
        <c:axId val="454944376"/>
      </c:scatterChart>
      <c:valAx>
        <c:axId val="454943984"/>
        <c:scaling>
          <c:orientation val="minMax"/>
          <c:max val="168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Čas (h)</a:t>
                </a:r>
              </a:p>
            </c:rich>
          </c:tx>
          <c:layout>
            <c:manualLayout>
              <c:xMode val="edge"/>
              <c:yMode val="edge"/>
              <c:x val="0.80295501586780216"/>
              <c:y val="0.9211103739136398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54944376"/>
        <c:crosses val="autoZero"/>
        <c:crossBetween val="midCat"/>
        <c:majorUnit val="24"/>
      </c:valAx>
      <c:valAx>
        <c:axId val="45494437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C/C0 (-)</a:t>
                </a:r>
              </a:p>
            </c:rich>
          </c:tx>
          <c:layout>
            <c:manualLayout>
              <c:xMode val="edge"/>
              <c:yMode val="edge"/>
              <c:x val="8.5339980145575228E-3"/>
              <c:y val="6.759476188538150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54943984"/>
        <c:crosses val="autoZero"/>
        <c:crossBetween val="midCat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1545087733420112"/>
          <c:y val="1.1716655522440859E-2"/>
          <c:w val="0.37450103009996938"/>
          <c:h val="0.30153082757015526"/>
        </c:manualLayout>
      </c:layout>
      <c:overlay val="0"/>
      <c:spPr>
        <a:solidFill>
          <a:schemeClr val="accent3">
            <a:lumMod val="95000"/>
          </a:schemeClr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0"/>
    <c:dispBlanksAs val="span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040573646242696"/>
          <c:y val="4.0094616981964523E-2"/>
          <c:w val="0.77675079416787962"/>
          <c:h val="0.82131165698371145"/>
        </c:manualLayout>
      </c:layout>
      <c:scatterChart>
        <c:scatterStyle val="smoothMarker"/>
        <c:varyColors val="0"/>
        <c:ser>
          <c:idx val="0"/>
          <c:order val="0"/>
          <c:tx>
            <c:strRef>
              <c:f>List1!$H$2</c:f>
              <c:strCache>
                <c:ptCount val="1"/>
                <c:pt idx="0">
                  <c:v>1</c:v>
                </c:pt>
              </c:strCache>
            </c:strRef>
          </c:tx>
          <c:spPr>
            <a:ln w="19050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List1!$H$3:$H$23</c:f>
              <c:numCache>
                <c:formatCode>General</c:formatCode>
                <c:ptCount val="21"/>
                <c:pt idx="0">
                  <c:v>0</c:v>
                </c:pt>
                <c:pt idx="3">
                  <c:v>4</c:v>
                </c:pt>
                <c:pt idx="6">
                  <c:v>8</c:v>
                </c:pt>
                <c:pt idx="9">
                  <c:v>24</c:v>
                </c:pt>
                <c:pt idx="12">
                  <c:v>48</c:v>
                </c:pt>
                <c:pt idx="15">
                  <c:v>72</c:v>
                </c:pt>
                <c:pt idx="18">
                  <c:v>96</c:v>
                </c:pt>
              </c:numCache>
            </c:numRef>
          </c:xVal>
          <c:yVal>
            <c:numRef>
              <c:f>List1!$D$51:$D$71</c:f>
              <c:numCache>
                <c:formatCode>General</c:formatCode>
                <c:ptCount val="21"/>
                <c:pt idx="0">
                  <c:v>1</c:v>
                </c:pt>
                <c:pt idx="3" formatCode="0.00">
                  <c:v>0.85295863843261432</c:v>
                </c:pt>
                <c:pt idx="4" formatCode="0.00">
                  <c:v>4917.7170868347339</c:v>
                </c:pt>
                <c:pt idx="5" formatCode="0.00">
                  <c:v>4922.3856209150326</c:v>
                </c:pt>
                <c:pt idx="6" formatCode="0.00">
                  <c:v>0.70776436440398449</c:v>
                </c:pt>
                <c:pt idx="7" formatCode="0.00">
                  <c:v>4013.1886087768439</c:v>
                </c:pt>
                <c:pt idx="8" formatCode="0.00">
                  <c:v>4215.6862745098042</c:v>
                </c:pt>
                <c:pt idx="9" formatCode="0.00">
                  <c:v>0.60086417309848927</c:v>
                </c:pt>
                <c:pt idx="10" formatCode="0.00">
                  <c:v>3646.1251167133519</c:v>
                </c:pt>
                <c:pt idx="11" formatCode="0.00">
                  <c:v>3504.9019607843138</c:v>
                </c:pt>
                <c:pt idx="12" formatCode="0.00">
                  <c:v>0.46991886008311895</c:v>
                </c:pt>
                <c:pt idx="13" formatCode="0.00">
                  <c:v>2793.5340802987862</c:v>
                </c:pt>
                <c:pt idx="14" formatCode="0.00">
                  <c:v>2749.1830065359477</c:v>
                </c:pt>
                <c:pt idx="15" formatCode="0.00">
                  <c:v>0.35856586846098026</c:v>
                </c:pt>
                <c:pt idx="16" formatCode="0.00">
                  <c:v>2156.8627450980393</c:v>
                </c:pt>
                <c:pt idx="17" formatCode="0.00">
                  <c:v>2159.1970121381887</c:v>
                </c:pt>
                <c:pt idx="18" formatCode="0.00">
                  <c:v>0.26789366053169733</c:v>
                </c:pt>
                <c:pt idx="19" formatCode="0.00">
                  <c:v>1587.3015873015872</c:v>
                </c:pt>
                <c:pt idx="20" formatCode="0.00">
                  <c:v>1646.8253968253969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6796-4293-99B3-1A5699B0C40D}"/>
            </c:ext>
          </c:extLst>
        </c:ser>
        <c:ser>
          <c:idx val="1"/>
          <c:order val="1"/>
          <c:tx>
            <c:strRef>
              <c:f>List1!$P$2</c:f>
              <c:strCache>
                <c:ptCount val="1"/>
                <c:pt idx="0">
                  <c:v>0,75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List1!$P$3:$P$23</c:f>
              <c:numCache>
                <c:formatCode>General</c:formatCode>
                <c:ptCount val="21"/>
                <c:pt idx="0">
                  <c:v>0</c:v>
                </c:pt>
                <c:pt idx="3">
                  <c:v>4</c:v>
                </c:pt>
                <c:pt idx="6">
                  <c:v>8</c:v>
                </c:pt>
                <c:pt idx="9">
                  <c:v>24</c:v>
                </c:pt>
                <c:pt idx="12">
                  <c:v>48</c:v>
                </c:pt>
                <c:pt idx="15">
                  <c:v>72</c:v>
                </c:pt>
                <c:pt idx="18">
                  <c:v>96</c:v>
                </c:pt>
              </c:numCache>
            </c:numRef>
          </c:xVal>
          <c:yVal>
            <c:numRef>
              <c:f>List1!$L$51:$L$71</c:f>
              <c:numCache>
                <c:formatCode>General</c:formatCode>
                <c:ptCount val="21"/>
                <c:pt idx="0">
                  <c:v>1</c:v>
                </c:pt>
                <c:pt idx="3" formatCode="0.00">
                  <c:v>0.84235741130797515</c:v>
                </c:pt>
                <c:pt idx="4" formatCode="0.00">
                  <c:v>3857.376283846872</c:v>
                </c:pt>
                <c:pt idx="5" formatCode="0.00">
                  <c:v>4024.8599439775912</c:v>
                </c:pt>
                <c:pt idx="6" formatCode="0.00">
                  <c:v>0.7484409201668526</c:v>
                </c:pt>
                <c:pt idx="7" formatCode="0.00">
                  <c:v>3429.6218487394958</c:v>
                </c:pt>
                <c:pt idx="8" formatCode="0.00">
                  <c:v>3505.485527544351</c:v>
                </c:pt>
                <c:pt idx="9" formatCode="0.00">
                  <c:v>0.63684797422872008</c:v>
                </c:pt>
                <c:pt idx="10" formatCode="0.00">
                  <c:v>3012.3716153127916</c:v>
                </c:pt>
                <c:pt idx="11" formatCode="0.00">
                  <c:v>2986.6946778711485</c:v>
                </c:pt>
                <c:pt idx="12" formatCode="0.00">
                  <c:v>0.55243051253458886</c:v>
                </c:pt>
                <c:pt idx="13" formatCode="0.00">
                  <c:v>2553.688141923436</c:v>
                </c:pt>
                <c:pt idx="14" formatCode="0.00">
                  <c:v>2627.8011204481791</c:v>
                </c:pt>
                <c:pt idx="15" formatCode="0.00">
                  <c:v>0.47358856812456118</c:v>
                </c:pt>
                <c:pt idx="16" formatCode="0.00">
                  <c:v>2233.893557422969</c:v>
                </c:pt>
                <c:pt idx="17" formatCode="0.00">
                  <c:v>2228.6414565826331</c:v>
                </c:pt>
                <c:pt idx="18" formatCode="0.00">
                  <c:v>0.40180894560773139</c:v>
                </c:pt>
                <c:pt idx="19" formatCode="0.00">
                  <c:v>2032.5630252100841</c:v>
                </c:pt>
                <c:pt idx="20" formatCode="0.00">
                  <c:v>2071.0784313725489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6796-4293-99B3-1A5699B0C40D}"/>
            </c:ext>
          </c:extLst>
        </c:ser>
        <c:ser>
          <c:idx val="2"/>
          <c:order val="2"/>
          <c:tx>
            <c:strRef>
              <c:f>List1!$A$25</c:f>
              <c:strCache>
                <c:ptCount val="1"/>
                <c:pt idx="0">
                  <c:v>0,5</c:v>
                </c:pt>
              </c:strCache>
            </c:strRef>
          </c:tx>
          <c:spPr>
            <a:ln w="19050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List1!$A$26:$A$46</c:f>
              <c:numCache>
                <c:formatCode>General</c:formatCode>
                <c:ptCount val="21"/>
                <c:pt idx="0">
                  <c:v>0</c:v>
                </c:pt>
                <c:pt idx="3">
                  <c:v>4</c:v>
                </c:pt>
                <c:pt idx="6">
                  <c:v>8</c:v>
                </c:pt>
                <c:pt idx="9">
                  <c:v>24</c:v>
                </c:pt>
                <c:pt idx="12">
                  <c:v>48</c:v>
                </c:pt>
                <c:pt idx="15">
                  <c:v>72</c:v>
                </c:pt>
                <c:pt idx="18">
                  <c:v>96</c:v>
                </c:pt>
              </c:numCache>
            </c:numRef>
          </c:xVal>
          <c:yVal>
            <c:numRef>
              <c:f>List1!$T$51:$T$71</c:f>
              <c:numCache>
                <c:formatCode>General</c:formatCode>
                <c:ptCount val="21"/>
                <c:pt idx="0">
                  <c:v>1</c:v>
                </c:pt>
                <c:pt idx="3" formatCode="0.00">
                  <c:v>0.89368560409831344</c:v>
                </c:pt>
                <c:pt idx="4" formatCode="0.00">
                  <c:v>6167.1335200746962</c:v>
                </c:pt>
                <c:pt idx="5" formatCode="0.00">
                  <c:v>6178.8048552754435</c:v>
                </c:pt>
                <c:pt idx="6" formatCode="0.00">
                  <c:v>0.82389339780118576</c:v>
                </c:pt>
                <c:pt idx="7" formatCode="0.00">
                  <c:v>5328.5480859010268</c:v>
                </c:pt>
                <c:pt idx="8" formatCode="0.00">
                  <c:v>5692.6937441643322</c:v>
                </c:pt>
                <c:pt idx="9" formatCode="0.00">
                  <c:v>0.72876014505266795</c:v>
                </c:pt>
                <c:pt idx="10" formatCode="0.00">
                  <c:v>4950.3968253968251</c:v>
                </c:pt>
                <c:pt idx="11" formatCode="0.00">
                  <c:v>5288.865546218487</c:v>
                </c:pt>
                <c:pt idx="12" formatCode="0.00">
                  <c:v>0.60723536522189603</c:v>
                </c:pt>
                <c:pt idx="13" formatCode="0.00">
                  <c:v>3851.5406162464988</c:v>
                </c:pt>
                <c:pt idx="14" formatCode="0.00">
                  <c:v>3499.0662931839402</c:v>
                </c:pt>
                <c:pt idx="15" formatCode="0.00">
                  <c:v>0.51092212053185981</c:v>
                </c:pt>
                <c:pt idx="16" formatCode="0.00">
                  <c:v>3429.6218487394958</c:v>
                </c:pt>
                <c:pt idx="17" formatCode="0.00">
                  <c:v>3569.6778711484594</c:v>
                </c:pt>
                <c:pt idx="18" formatCode="0.00">
                  <c:v>0.4190698209865884</c:v>
                </c:pt>
                <c:pt idx="19" formatCode="0.00">
                  <c:v>2945.2614379084966</c:v>
                </c:pt>
                <c:pt idx="20" formatCode="0.00">
                  <c:v>2743.9309056956117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6796-4293-99B3-1A5699B0C40D}"/>
            </c:ext>
          </c:extLst>
        </c:ser>
        <c:ser>
          <c:idx val="3"/>
          <c:order val="3"/>
          <c:tx>
            <c:strRef>
              <c:f>List1!$I$25</c:f>
              <c:strCache>
                <c:ptCount val="1"/>
                <c:pt idx="0">
                  <c:v>0,2</c:v>
                </c:pt>
              </c:strCache>
            </c:strRef>
          </c:tx>
          <c:spPr>
            <a:ln w="19050" cap="rnd">
              <a:solidFill>
                <a:srgbClr val="FFFF00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List1!$I$26:$I$46</c:f>
              <c:numCache>
                <c:formatCode>General</c:formatCode>
                <c:ptCount val="21"/>
                <c:pt idx="0">
                  <c:v>0</c:v>
                </c:pt>
                <c:pt idx="3">
                  <c:v>4</c:v>
                </c:pt>
                <c:pt idx="6">
                  <c:v>8</c:v>
                </c:pt>
                <c:pt idx="9">
                  <c:v>24</c:v>
                </c:pt>
                <c:pt idx="12">
                  <c:v>48</c:v>
                </c:pt>
                <c:pt idx="15">
                  <c:v>72</c:v>
                </c:pt>
                <c:pt idx="18">
                  <c:v>96</c:v>
                </c:pt>
              </c:numCache>
            </c:numRef>
          </c:xVal>
          <c:yVal>
            <c:numRef>
              <c:f>List1!$D$75:$D$95</c:f>
              <c:numCache>
                <c:formatCode>General</c:formatCode>
                <c:ptCount val="21"/>
                <c:pt idx="0">
                  <c:v>1</c:v>
                </c:pt>
                <c:pt idx="3" formatCode="0.00">
                  <c:v>0.93531280354939483</c:v>
                </c:pt>
                <c:pt idx="4" formatCode="0.00">
                  <c:v>6950.2801120448175</c:v>
                </c:pt>
                <c:pt idx="5" formatCode="0.00">
                  <c:v>6939.1923436041079</c:v>
                </c:pt>
                <c:pt idx="6" formatCode="0.00">
                  <c:v>0.90541072694337243</c:v>
                </c:pt>
                <c:pt idx="7" formatCode="0.00">
                  <c:v>6956.6993464052284</c:v>
                </c:pt>
                <c:pt idx="8" formatCode="0.00">
                  <c:v>6348.6227824463122</c:v>
                </c:pt>
                <c:pt idx="9" formatCode="0.00">
                  <c:v>0.77902916699482827</c:v>
                </c:pt>
                <c:pt idx="10" formatCode="0.00">
                  <c:v>6021.2418300653599</c:v>
                </c:pt>
                <c:pt idx="11" formatCode="0.00">
                  <c:v>5692.1101774042954</c:v>
                </c:pt>
                <c:pt idx="12" formatCode="0.00">
                  <c:v>0.65306765377648268</c:v>
                </c:pt>
                <c:pt idx="13" formatCode="0.00">
                  <c:v>4521.475256769374</c:v>
                </c:pt>
                <c:pt idx="14" formatCode="0.00">
                  <c:v>4750.8169934640518</c:v>
                </c:pt>
                <c:pt idx="15" formatCode="0.00">
                  <c:v>0.54516814995668272</c:v>
                </c:pt>
                <c:pt idx="16" formatCode="0.00">
                  <c:v>4008.5200746965452</c:v>
                </c:pt>
                <c:pt idx="17" formatCode="0.00">
                  <c:v>4013.1886087768439</c:v>
                </c:pt>
                <c:pt idx="18" formatCode="0.00">
                  <c:v>0.48806804757029221</c:v>
                </c:pt>
                <c:pt idx="19" formatCode="0.00">
                  <c:v>3518.3239962651728</c:v>
                </c:pt>
                <c:pt idx="20" formatCode="0.00">
                  <c:v>3586.6013071895422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6796-4293-99B3-1A5699B0C40D}"/>
            </c:ext>
          </c:extLst>
        </c:ser>
        <c:ser>
          <c:idx val="4"/>
          <c:order val="4"/>
          <c:tx>
            <c:strRef>
              <c:f>List1!$Q$25</c:f>
              <c:strCache>
                <c:ptCount val="1"/>
                <c:pt idx="0">
                  <c:v>0,1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List1!$Q$26:$Q$46</c:f>
              <c:numCache>
                <c:formatCode>General</c:formatCode>
                <c:ptCount val="21"/>
                <c:pt idx="0">
                  <c:v>0</c:v>
                </c:pt>
                <c:pt idx="3">
                  <c:v>4</c:v>
                </c:pt>
                <c:pt idx="6">
                  <c:v>8</c:v>
                </c:pt>
                <c:pt idx="9">
                  <c:v>24</c:v>
                </c:pt>
                <c:pt idx="12">
                  <c:v>48</c:v>
                </c:pt>
                <c:pt idx="15">
                  <c:v>72</c:v>
                </c:pt>
                <c:pt idx="18">
                  <c:v>96</c:v>
                </c:pt>
              </c:numCache>
            </c:numRef>
          </c:xVal>
          <c:yVal>
            <c:numRef>
              <c:f>List1!$L$75:$L$95</c:f>
              <c:numCache>
                <c:formatCode>General</c:formatCode>
                <c:ptCount val="21"/>
                <c:pt idx="0">
                  <c:v>1</c:v>
                </c:pt>
                <c:pt idx="3" formatCode="0.00">
                  <c:v>0.94464033850493656</c:v>
                </c:pt>
                <c:pt idx="4" formatCode="0.00">
                  <c:v>4724.5564892623715</c:v>
                </c:pt>
                <c:pt idx="5" formatCode="0.00">
                  <c:v>4585.6676003734829</c:v>
                </c:pt>
                <c:pt idx="6" formatCode="0.00">
                  <c:v>0.87748785456824951</c:v>
                </c:pt>
                <c:pt idx="7" formatCode="0.00">
                  <c:v>4383.7535014005598</c:v>
                </c:pt>
                <c:pt idx="8" formatCode="0.00">
                  <c:v>4369.1643323996268</c:v>
                </c:pt>
                <c:pt idx="9" formatCode="0.00">
                  <c:v>0.86099357467481585</c:v>
                </c:pt>
                <c:pt idx="10" formatCode="0.00">
                  <c:v>4346.9887955182076</c:v>
                </c:pt>
                <c:pt idx="11" formatCode="0.00">
                  <c:v>4492.8804855275439</c:v>
                </c:pt>
                <c:pt idx="12" formatCode="0.00">
                  <c:v>0.69464033850493656</c:v>
                </c:pt>
                <c:pt idx="13" formatCode="0.00">
                  <c:v>3319.9112978524745</c:v>
                </c:pt>
                <c:pt idx="14" formatCode="0.00">
                  <c:v>3448.8795518207285</c:v>
                </c:pt>
                <c:pt idx="15" formatCode="0.00">
                  <c:v>0.60958313743927284</c:v>
                </c:pt>
                <c:pt idx="16" formatCode="0.00">
                  <c:v>3019.3744164332397</c:v>
                </c:pt>
                <c:pt idx="17" formatCode="0.00">
                  <c:v>3033.9635854341736</c:v>
                </c:pt>
                <c:pt idx="18" formatCode="0.00">
                  <c:v>0.51136185550854096</c:v>
                </c:pt>
                <c:pt idx="19" formatCode="0.00">
                  <c:v>2574.1129785247431</c:v>
                </c:pt>
                <c:pt idx="20" formatCode="0.00">
                  <c:v>2577.6143790849674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4-6796-4293-99B3-1A5699B0C40D}"/>
            </c:ext>
          </c:extLst>
        </c:ser>
        <c:ser>
          <c:idx val="5"/>
          <c:order val="5"/>
          <c:tx>
            <c:strRef>
              <c:f>List1!$A$2</c:f>
              <c:strCache>
                <c:ptCount val="1"/>
                <c:pt idx="0">
                  <c:v>Blank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List1!$A$3:$A$23</c:f>
              <c:numCache>
                <c:formatCode>General</c:formatCode>
                <c:ptCount val="21"/>
                <c:pt idx="0">
                  <c:v>0</c:v>
                </c:pt>
                <c:pt idx="3">
                  <c:v>4</c:v>
                </c:pt>
                <c:pt idx="6">
                  <c:v>8</c:v>
                </c:pt>
                <c:pt idx="9">
                  <c:v>24</c:v>
                </c:pt>
                <c:pt idx="12">
                  <c:v>48</c:v>
                </c:pt>
                <c:pt idx="15">
                  <c:v>72</c:v>
                </c:pt>
                <c:pt idx="18">
                  <c:v>96</c:v>
                </c:pt>
              </c:numCache>
            </c:numRef>
          </c:xVal>
          <c:yVal>
            <c:numRef>
              <c:f>List1!$D$3:$D$23</c:f>
              <c:numCache>
                <c:formatCode>General</c:formatCode>
                <c:ptCount val="21"/>
                <c:pt idx="0">
                  <c:v>1</c:v>
                </c:pt>
                <c:pt idx="3" formatCode="0.00">
                  <c:v>0.97991803278688527</c:v>
                </c:pt>
                <c:pt idx="4" formatCode="0.00">
                  <c:v>4103.0578898225958</c:v>
                </c:pt>
                <c:pt idx="5" formatCode="0.00">
                  <c:v>4328.8982259570494</c:v>
                </c:pt>
                <c:pt idx="6" formatCode="0.00">
                  <c:v>0.95264116575591984</c:v>
                </c:pt>
                <c:pt idx="7" formatCode="0.00">
                  <c:v>4291.5499533146594</c:v>
                </c:pt>
                <c:pt idx="8" formatCode="0.00">
                  <c:v>4223.8562091503263</c:v>
                </c:pt>
                <c:pt idx="9" formatCode="0.00">
                  <c:v>0.90264116575591979</c:v>
                </c:pt>
                <c:pt idx="10" formatCode="0.00">
                  <c:v>3762.2549019607841</c:v>
                </c:pt>
                <c:pt idx="11" formatCode="0.00">
                  <c:v>3795.518207282913</c:v>
                </c:pt>
                <c:pt idx="12" formatCode="0.00">
                  <c:v>0.7285063752276868</c:v>
                </c:pt>
                <c:pt idx="13" formatCode="0.00">
                  <c:v>3136.6713352007469</c:v>
                </c:pt>
                <c:pt idx="14" formatCode="0.00">
                  <c:v>3084.733893557423</c:v>
                </c:pt>
                <c:pt idx="15" formatCode="0.00">
                  <c:v>0.67445355191256828</c:v>
                </c:pt>
                <c:pt idx="16" formatCode="0.00">
                  <c:v>2858.893557422969</c:v>
                </c:pt>
                <c:pt idx="17" formatCode="0.00">
                  <c:v>2841.3865546218485</c:v>
                </c:pt>
                <c:pt idx="18" formatCode="0.00">
                  <c:v>0.6790983606557377</c:v>
                </c:pt>
                <c:pt idx="19" formatCode="0.00">
                  <c:v>2923.0859010270774</c:v>
                </c:pt>
                <c:pt idx="20" formatCode="0.00">
                  <c:v>2784.7805788982259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5-6796-4293-99B3-1A5699B0C4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4945552"/>
        <c:axId val="454945944"/>
      </c:scatterChart>
      <c:valAx>
        <c:axId val="454945552"/>
        <c:scaling>
          <c:orientation val="minMax"/>
          <c:max val="11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b="1"/>
                  <a:t>Doba ozařování (h)</a:t>
                </a:r>
              </a:p>
            </c:rich>
          </c:tx>
          <c:layout>
            <c:manualLayout>
              <c:xMode val="edge"/>
              <c:yMode val="edge"/>
              <c:x val="0.57255855752374019"/>
              <c:y val="0.9391683768242962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54945944"/>
        <c:crosses val="autoZero"/>
        <c:crossBetween val="midCat"/>
        <c:majorUnit val="15"/>
      </c:valAx>
      <c:valAx>
        <c:axId val="45494594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b="1"/>
                  <a:t>C/C0</a:t>
                </a:r>
              </a:p>
            </c:rich>
          </c:tx>
          <c:layout>
            <c:manualLayout>
              <c:xMode val="edge"/>
              <c:yMode val="edge"/>
              <c:x val="5.6243750694367272E-3"/>
              <c:y val="8.2212332433746371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5494555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578010692414662"/>
          <c:y val="1.8212999492535437E-2"/>
          <c:w val="0.27748870652789992"/>
          <c:h val="0.24639709378711361"/>
        </c:manualLayout>
      </c:layout>
      <c:overlay val="0"/>
      <c:spPr>
        <a:solidFill>
          <a:schemeClr val="accent3">
            <a:lumMod val="95000"/>
          </a:schemeClr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0"/>
    <c:dispBlanksAs val="span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528837783603423"/>
          <c:y val="3.5927078061285374E-2"/>
          <c:w val="0.81782296830592338"/>
          <c:h val="0.82532907866204164"/>
        </c:manualLayout>
      </c:layout>
      <c:scatterChart>
        <c:scatterStyle val="smoothMarker"/>
        <c:varyColors val="0"/>
        <c:ser>
          <c:idx val="0"/>
          <c:order val="0"/>
          <c:tx>
            <c:strRef>
              <c:f>List1!$H$2</c:f>
              <c:strCache>
                <c:ptCount val="1"/>
                <c:pt idx="0">
                  <c:v>1</c:v>
                </c:pt>
              </c:strCache>
            </c:strRef>
          </c:tx>
          <c:spPr>
            <a:ln w="19050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List1!$H$3:$H$23</c:f>
              <c:numCache>
                <c:formatCode>General</c:formatCode>
                <c:ptCount val="21"/>
                <c:pt idx="0">
                  <c:v>0</c:v>
                </c:pt>
                <c:pt idx="3">
                  <c:v>4</c:v>
                </c:pt>
                <c:pt idx="6">
                  <c:v>8</c:v>
                </c:pt>
                <c:pt idx="9">
                  <c:v>24</c:v>
                </c:pt>
                <c:pt idx="12">
                  <c:v>48</c:v>
                </c:pt>
                <c:pt idx="15">
                  <c:v>72</c:v>
                </c:pt>
                <c:pt idx="18">
                  <c:v>96</c:v>
                </c:pt>
              </c:numCache>
            </c:numRef>
          </c:xVal>
          <c:yVal>
            <c:numRef>
              <c:f>List1!$K$3:$K$23</c:f>
              <c:numCache>
                <c:formatCode>General</c:formatCode>
                <c:ptCount val="21"/>
                <c:pt idx="0">
                  <c:v>1</c:v>
                </c:pt>
                <c:pt idx="3" formatCode="0.00">
                  <c:v>0.68835781778053662</c:v>
                </c:pt>
                <c:pt idx="4" formatCode="0.00">
                  <c:v>3557.4229691876749</c:v>
                </c:pt>
                <c:pt idx="5" formatCode="0.00">
                  <c:v>4070.9617180205414</c:v>
                </c:pt>
                <c:pt idx="6" formatCode="0.00">
                  <c:v>0.58786812883647144</c:v>
                </c:pt>
                <c:pt idx="7" formatCode="0.00">
                  <c:v>3139.5891690009339</c:v>
                </c:pt>
                <c:pt idx="8" formatCode="0.00">
                  <c:v>3331.5826330532213</c:v>
                </c:pt>
                <c:pt idx="9" formatCode="0.00">
                  <c:v>0.37921580798675769</c:v>
                </c:pt>
                <c:pt idx="10" formatCode="0.00">
                  <c:v>2138.7721755368816</c:v>
                </c:pt>
                <c:pt idx="11" formatCode="0.00">
                  <c:v>2139.3557422969188</c:v>
                </c:pt>
                <c:pt idx="12" formatCode="0.00">
                  <c:v>0.16294227188081936</c:v>
                </c:pt>
                <c:pt idx="13" formatCode="0.00">
                  <c:v>938.95891690009341</c:v>
                </c:pt>
                <c:pt idx="14" formatCode="0.00">
                  <c:v>901.61064425770303</c:v>
                </c:pt>
                <c:pt idx="15" formatCode="0.00">
                  <c:v>9.7661907717773638E-2</c:v>
                </c:pt>
                <c:pt idx="16" formatCode="0.00">
                  <c:v>547.38562091503263</c:v>
                </c:pt>
                <c:pt idx="17" formatCode="0.00">
                  <c:v>552.63772175536883</c:v>
                </c:pt>
                <c:pt idx="18" formatCode="0.00">
                  <c:v>7.2108421270432446E-2</c:v>
                </c:pt>
                <c:pt idx="19" formatCode="0.00">
                  <c:v>410.24743230625586</c:v>
                </c:pt>
                <c:pt idx="20" formatCode="0.00">
                  <c:v>407.91316526610643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750F-40B5-A513-3B2B6C77C006}"/>
            </c:ext>
          </c:extLst>
        </c:ser>
        <c:ser>
          <c:idx val="1"/>
          <c:order val="1"/>
          <c:tx>
            <c:strRef>
              <c:f>List1!$P$2</c:f>
              <c:strCache>
                <c:ptCount val="1"/>
                <c:pt idx="0">
                  <c:v>0,75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List1!$P$3:$P$23</c:f>
              <c:numCache>
                <c:formatCode>General</c:formatCode>
                <c:ptCount val="21"/>
                <c:pt idx="0">
                  <c:v>0</c:v>
                </c:pt>
                <c:pt idx="3">
                  <c:v>4</c:v>
                </c:pt>
                <c:pt idx="6">
                  <c:v>8</c:v>
                </c:pt>
                <c:pt idx="9">
                  <c:v>24</c:v>
                </c:pt>
                <c:pt idx="12">
                  <c:v>48</c:v>
                </c:pt>
                <c:pt idx="15">
                  <c:v>72</c:v>
                </c:pt>
                <c:pt idx="18">
                  <c:v>96</c:v>
                </c:pt>
              </c:numCache>
            </c:numRef>
          </c:xVal>
          <c:yVal>
            <c:numRef>
              <c:f>List1!$S$3:$S$23</c:f>
              <c:numCache>
                <c:formatCode>General</c:formatCode>
                <c:ptCount val="21"/>
                <c:pt idx="0">
                  <c:v>1</c:v>
                </c:pt>
                <c:pt idx="3" formatCode="0.00">
                  <c:v>0.74018849345899562</c:v>
                </c:pt>
                <c:pt idx="4" formatCode="0.00">
                  <c:v>2982.0261437908498</c:v>
                </c:pt>
                <c:pt idx="5" formatCode="0.00">
                  <c:v>3141.3398692810456</c:v>
                </c:pt>
                <c:pt idx="6" formatCode="0.00">
                  <c:v>0.64594176396117597</c:v>
                </c:pt>
                <c:pt idx="7" formatCode="0.00">
                  <c:v>2755.6022408963586</c:v>
                </c:pt>
                <c:pt idx="8" formatCode="0.00">
                  <c:v>2673.3193277310925</c:v>
                </c:pt>
                <c:pt idx="9" formatCode="0.00">
                  <c:v>0.4269939513293009</c:v>
                </c:pt>
                <c:pt idx="10" formatCode="0.00">
                  <c:v>1781.6293183940243</c:v>
                </c:pt>
                <c:pt idx="11" formatCode="0.00">
                  <c:v>1761.2044817927172</c:v>
                </c:pt>
                <c:pt idx="12" formatCode="0.00">
                  <c:v>0.19834013222675481</c:v>
                </c:pt>
                <c:pt idx="13" formatCode="0.00">
                  <c:v>828.66479925303452</c:v>
                </c:pt>
                <c:pt idx="14" formatCode="0.00">
                  <c:v>816.99346405228755</c:v>
                </c:pt>
                <c:pt idx="15" formatCode="0.00">
                  <c:v>0.12106719182257232</c:v>
                </c:pt>
                <c:pt idx="16" formatCode="0.00">
                  <c:v>490.77964519140988</c:v>
                </c:pt>
                <c:pt idx="17" formatCode="0.00">
                  <c:v>495.44817927170868</c:v>
                </c:pt>
                <c:pt idx="18" formatCode="0.00">
                  <c:v>0.10610962629530643</c:v>
                </c:pt>
                <c:pt idx="19" formatCode="0.00">
                  <c:v>444.67787114845936</c:v>
                </c:pt>
                <c:pt idx="20" formatCode="0.00">
                  <c:v>434.75723622782448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750F-40B5-A513-3B2B6C77C006}"/>
            </c:ext>
          </c:extLst>
        </c:ser>
        <c:ser>
          <c:idx val="2"/>
          <c:order val="2"/>
          <c:tx>
            <c:strRef>
              <c:f>List1!$A$25</c:f>
              <c:strCache>
                <c:ptCount val="1"/>
                <c:pt idx="0">
                  <c:v>0,5</c:v>
                </c:pt>
              </c:strCache>
            </c:strRef>
          </c:tx>
          <c:spPr>
            <a:ln w="19050" cap="rnd">
              <a:solidFill>
                <a:schemeClr val="bg2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List1!$A$26:$A$46</c:f>
              <c:numCache>
                <c:formatCode>General</c:formatCode>
                <c:ptCount val="21"/>
                <c:pt idx="0">
                  <c:v>0</c:v>
                </c:pt>
                <c:pt idx="3">
                  <c:v>4</c:v>
                </c:pt>
                <c:pt idx="6">
                  <c:v>8</c:v>
                </c:pt>
                <c:pt idx="9">
                  <c:v>24</c:v>
                </c:pt>
                <c:pt idx="12">
                  <c:v>48</c:v>
                </c:pt>
                <c:pt idx="15">
                  <c:v>72</c:v>
                </c:pt>
                <c:pt idx="18">
                  <c:v>96</c:v>
                </c:pt>
              </c:numCache>
            </c:numRef>
          </c:xVal>
          <c:yVal>
            <c:numRef>
              <c:f>List1!$D$26:$D$46</c:f>
              <c:numCache>
                <c:formatCode>General</c:formatCode>
                <c:ptCount val="21"/>
                <c:pt idx="0">
                  <c:v>1</c:v>
                </c:pt>
                <c:pt idx="3" formatCode="0.00">
                  <c:v>0.84172752455300937</c:v>
                </c:pt>
                <c:pt idx="4" formatCode="0.00">
                  <c:v>4097.8057889822594</c:v>
                </c:pt>
                <c:pt idx="5" formatCode="0.00">
                  <c:v>3754.0849673202615</c:v>
                </c:pt>
                <c:pt idx="6" formatCode="0.00">
                  <c:v>0.74905565348778647</c:v>
                </c:pt>
                <c:pt idx="7" formatCode="0.00">
                  <c:v>3587.7684407096172</c:v>
                </c:pt>
                <c:pt idx="8" formatCode="0.00">
                  <c:v>3428.4547152194209</c:v>
                </c:pt>
                <c:pt idx="9" formatCode="0.00">
                  <c:v>0.47355829765802065</c:v>
                </c:pt>
                <c:pt idx="10" formatCode="0.00">
                  <c:v>2173.7861811391222</c:v>
                </c:pt>
                <c:pt idx="11" formatCode="0.00">
                  <c:v>2215.8029878618113</c:v>
                </c:pt>
                <c:pt idx="12" formatCode="0.00">
                  <c:v>0.31478217073784942</c:v>
                </c:pt>
                <c:pt idx="13" formatCode="0.00">
                  <c:v>1037.5816993464052</c:v>
                </c:pt>
                <c:pt idx="14" formatCode="0.00">
                  <c:v>1065.0093370681607</c:v>
                </c:pt>
                <c:pt idx="15" formatCode="0.00">
                  <c:v>0.14870309745656007</c:v>
                </c:pt>
                <c:pt idx="16" formatCode="0.00">
                  <c:v>713.70214752567688</c:v>
                </c:pt>
                <c:pt idx="17" formatCode="0.00">
                  <c:v>671.10177404295052</c:v>
                </c:pt>
                <c:pt idx="18" formatCode="0.00">
                  <c:v>0.11936539914379249</c:v>
                </c:pt>
                <c:pt idx="19" formatCode="0.00">
                  <c:v>540.38281979458452</c:v>
                </c:pt>
                <c:pt idx="20" formatCode="0.00">
                  <c:v>538.63211951447249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750F-40B5-A513-3B2B6C77C006}"/>
            </c:ext>
          </c:extLst>
        </c:ser>
        <c:ser>
          <c:idx val="3"/>
          <c:order val="3"/>
          <c:tx>
            <c:strRef>
              <c:f>List1!$I$25</c:f>
              <c:strCache>
                <c:ptCount val="1"/>
                <c:pt idx="0">
                  <c:v>0,2</c:v>
                </c:pt>
              </c:strCache>
            </c:strRef>
          </c:tx>
          <c:spPr>
            <a:ln w="19050" cap="rnd">
              <a:solidFill>
                <a:srgbClr val="FFFF00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List1!$I$26:$I$46</c:f>
              <c:numCache>
                <c:formatCode>General</c:formatCode>
                <c:ptCount val="21"/>
                <c:pt idx="0">
                  <c:v>0</c:v>
                </c:pt>
                <c:pt idx="3">
                  <c:v>4</c:v>
                </c:pt>
                <c:pt idx="6">
                  <c:v>8</c:v>
                </c:pt>
                <c:pt idx="9">
                  <c:v>24</c:v>
                </c:pt>
                <c:pt idx="12">
                  <c:v>48</c:v>
                </c:pt>
                <c:pt idx="15">
                  <c:v>72</c:v>
                </c:pt>
                <c:pt idx="18">
                  <c:v>96</c:v>
                </c:pt>
              </c:numCache>
            </c:numRef>
          </c:xVal>
          <c:yVal>
            <c:numRef>
              <c:f>List1!$L$26:$L$46</c:f>
              <c:numCache>
                <c:formatCode>General</c:formatCode>
                <c:ptCount val="21"/>
                <c:pt idx="0">
                  <c:v>1</c:v>
                </c:pt>
                <c:pt idx="3" formatCode="0.00">
                  <c:v>0.8573868213307555</c:v>
                </c:pt>
                <c:pt idx="4" formatCode="0.00">
                  <c:v>5447.0121381886083</c:v>
                </c:pt>
                <c:pt idx="5" formatCode="0.00">
                  <c:v>5018.0905695611582</c:v>
                </c:pt>
                <c:pt idx="6" formatCode="0.00">
                  <c:v>0.74335427742870952</c:v>
                </c:pt>
                <c:pt idx="7" formatCode="0.00">
                  <c:v>4492.8804855275439</c:v>
                </c:pt>
                <c:pt idx="8" formatCode="0.00">
                  <c:v>4403.0112044817924</c:v>
                </c:pt>
                <c:pt idx="9" formatCode="0.00">
                  <c:v>0.58579023682938614</c:v>
                </c:pt>
                <c:pt idx="10" formatCode="0.00">
                  <c:v>3517.1568627450979</c:v>
                </c:pt>
                <c:pt idx="11" formatCode="0.00">
                  <c:v>3555.6722689075632</c:v>
                </c:pt>
                <c:pt idx="12" formatCode="0.00">
                  <c:v>0.39545674238762685</c:v>
                </c:pt>
                <c:pt idx="13" formatCode="0.00">
                  <c:v>2490.6629318394025</c:v>
                </c:pt>
                <c:pt idx="14" formatCode="0.00">
                  <c:v>2503.5014005602243</c:v>
                </c:pt>
                <c:pt idx="15" formatCode="0.00">
                  <c:v>0.26850330272273237</c:v>
                </c:pt>
                <c:pt idx="16" formatCode="0.00">
                  <c:v>1713.9355742296918</c:v>
                </c:pt>
                <c:pt idx="17" formatCode="0.00">
                  <c:v>1455.4154995331467</c:v>
                </c:pt>
                <c:pt idx="18" formatCode="0.00">
                  <c:v>0.22110520380215887</c:v>
                </c:pt>
                <c:pt idx="19" formatCode="0.00">
                  <c:v>1249.4164332399625</c:v>
                </c:pt>
                <c:pt idx="20" formatCode="0.00">
                  <c:v>1398.8095238095239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750F-40B5-A513-3B2B6C77C006}"/>
            </c:ext>
          </c:extLst>
        </c:ser>
        <c:ser>
          <c:idx val="4"/>
          <c:order val="4"/>
          <c:tx>
            <c:strRef>
              <c:f>List1!$Q$25</c:f>
              <c:strCache>
                <c:ptCount val="1"/>
                <c:pt idx="0">
                  <c:v>0,1</c:v>
                </c:pt>
              </c:strCache>
            </c:strRef>
          </c:tx>
          <c:spPr>
            <a:ln w="19050" cap="rnd">
              <a:solidFill>
                <a:srgbClr val="9999FF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List1!$Q$26:$Q$46</c:f>
              <c:numCache>
                <c:formatCode>General</c:formatCode>
                <c:ptCount val="21"/>
                <c:pt idx="0">
                  <c:v>0</c:v>
                </c:pt>
                <c:pt idx="3">
                  <c:v>4</c:v>
                </c:pt>
                <c:pt idx="6">
                  <c:v>8</c:v>
                </c:pt>
                <c:pt idx="9">
                  <c:v>24</c:v>
                </c:pt>
                <c:pt idx="12">
                  <c:v>48</c:v>
                </c:pt>
                <c:pt idx="15">
                  <c:v>72</c:v>
                </c:pt>
                <c:pt idx="18">
                  <c:v>96</c:v>
                </c:pt>
              </c:numCache>
            </c:numRef>
          </c:xVal>
          <c:yVal>
            <c:numRef>
              <c:f>List1!$T$26:$T$46</c:f>
              <c:numCache>
                <c:formatCode>General</c:formatCode>
                <c:ptCount val="21"/>
                <c:pt idx="0">
                  <c:v>1</c:v>
                </c:pt>
                <c:pt idx="3" formatCode="0.00">
                  <c:v>0.85831042425143023</c:v>
                </c:pt>
                <c:pt idx="4" formatCode="0.00">
                  <c:v>6800.3034547152192</c:v>
                </c:pt>
                <c:pt idx="5" formatCode="0.00">
                  <c:v>6749.5331465919699</c:v>
                </c:pt>
                <c:pt idx="6" formatCode="0.00">
                  <c:v>0.80320479480892593</c:v>
                </c:pt>
                <c:pt idx="7" formatCode="0.00">
                  <c:v>6149.6265172735757</c:v>
                </c:pt>
                <c:pt idx="8" formatCode="0.00">
                  <c:v>6328.1979458450051</c:v>
                </c:pt>
                <c:pt idx="9" formatCode="0.00">
                  <c:v>0.67635039750352921</c:v>
                </c:pt>
                <c:pt idx="10" formatCode="0.00">
                  <c:v>5623.2492997198879</c:v>
                </c:pt>
                <c:pt idx="11" formatCode="0.00">
                  <c:v>5120.7983193277314</c:v>
                </c:pt>
                <c:pt idx="12" formatCode="0.00">
                  <c:v>0.54095153181266564</c:v>
                </c:pt>
                <c:pt idx="13" formatCode="0.00">
                  <c:v>4309.0569561157799</c:v>
                </c:pt>
                <c:pt idx="14" formatCode="0.00">
                  <c:v>4302.6377217553691</c:v>
                </c:pt>
                <c:pt idx="15" formatCode="0.00">
                  <c:v>0.45028110062659432</c:v>
                </c:pt>
                <c:pt idx="16" formatCode="0.00">
                  <c:v>3701.5639589169</c:v>
                </c:pt>
                <c:pt idx="17" formatCode="0.00">
                  <c:v>3487.9785247432305</c:v>
                </c:pt>
                <c:pt idx="18" formatCode="0.00">
                  <c:v>0.43660995120984719</c:v>
                </c:pt>
                <c:pt idx="19" formatCode="0.00">
                  <c:v>3394.0242763772176</c:v>
                </c:pt>
                <c:pt idx="20" formatCode="0.00">
                  <c:v>3418.5340802987862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4-750F-40B5-A513-3B2B6C77C006}"/>
            </c:ext>
          </c:extLst>
        </c:ser>
        <c:ser>
          <c:idx val="5"/>
          <c:order val="5"/>
          <c:tx>
            <c:strRef>
              <c:f>List1!$A$2</c:f>
              <c:strCache>
                <c:ptCount val="1"/>
                <c:pt idx="0">
                  <c:v>Blank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List1!$A$3:$A$23</c:f>
              <c:numCache>
                <c:formatCode>General</c:formatCode>
                <c:ptCount val="21"/>
                <c:pt idx="0">
                  <c:v>0</c:v>
                </c:pt>
                <c:pt idx="3">
                  <c:v>4</c:v>
                </c:pt>
                <c:pt idx="6">
                  <c:v>8</c:v>
                </c:pt>
                <c:pt idx="9">
                  <c:v>24</c:v>
                </c:pt>
                <c:pt idx="12">
                  <c:v>48</c:v>
                </c:pt>
                <c:pt idx="15">
                  <c:v>72</c:v>
                </c:pt>
                <c:pt idx="18">
                  <c:v>96</c:v>
                </c:pt>
              </c:numCache>
            </c:numRef>
          </c:xVal>
          <c:yVal>
            <c:numRef>
              <c:f>List1!$D$3:$D$23</c:f>
              <c:numCache>
                <c:formatCode>General</c:formatCode>
                <c:ptCount val="21"/>
                <c:pt idx="0">
                  <c:v>1</c:v>
                </c:pt>
                <c:pt idx="3" formatCode="0.00">
                  <c:v>0.97991803278688527</c:v>
                </c:pt>
                <c:pt idx="4" formatCode="0.00">
                  <c:v>4103.0578898225958</c:v>
                </c:pt>
                <c:pt idx="5" formatCode="0.00">
                  <c:v>4328.8982259570494</c:v>
                </c:pt>
                <c:pt idx="6" formatCode="0.00">
                  <c:v>0.95264116575591984</c:v>
                </c:pt>
                <c:pt idx="7" formatCode="0.00">
                  <c:v>4291.5499533146594</c:v>
                </c:pt>
                <c:pt idx="8" formatCode="0.00">
                  <c:v>4223.8562091503263</c:v>
                </c:pt>
                <c:pt idx="9" formatCode="0.00">
                  <c:v>0.90264116575591979</c:v>
                </c:pt>
                <c:pt idx="10" formatCode="0.00">
                  <c:v>3762.2549019607841</c:v>
                </c:pt>
                <c:pt idx="11" formatCode="0.00">
                  <c:v>3795.518207282913</c:v>
                </c:pt>
                <c:pt idx="12" formatCode="0.00">
                  <c:v>0.7285063752276868</c:v>
                </c:pt>
                <c:pt idx="13" formatCode="0.00">
                  <c:v>3136.6713352007469</c:v>
                </c:pt>
                <c:pt idx="14" formatCode="0.00">
                  <c:v>3084.733893557423</c:v>
                </c:pt>
                <c:pt idx="15" formatCode="0.00">
                  <c:v>0.67445355191256828</c:v>
                </c:pt>
                <c:pt idx="16" formatCode="0.00">
                  <c:v>2858.893557422969</c:v>
                </c:pt>
                <c:pt idx="17" formatCode="0.00">
                  <c:v>2841.3865546218485</c:v>
                </c:pt>
                <c:pt idx="18" formatCode="0.00">
                  <c:v>0.6790983606557377</c:v>
                </c:pt>
                <c:pt idx="19" formatCode="0.00">
                  <c:v>2923.0859010270774</c:v>
                </c:pt>
                <c:pt idx="20" formatCode="0.00">
                  <c:v>2784.7805788982259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5-750F-40B5-A513-3B2B6C77C0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4946728"/>
        <c:axId val="456882136"/>
      </c:scatterChart>
      <c:valAx>
        <c:axId val="454946728"/>
        <c:scaling>
          <c:orientation val="minMax"/>
          <c:max val="11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b="1" dirty="0"/>
                  <a:t>Doba ozařování (h)</a:t>
                </a:r>
              </a:p>
            </c:rich>
          </c:tx>
          <c:layout>
            <c:manualLayout>
              <c:xMode val="edge"/>
              <c:yMode val="edge"/>
              <c:x val="0.6825469542158219"/>
              <c:y val="0.924405775901443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56882136"/>
        <c:crosses val="autoZero"/>
        <c:crossBetween val="midCat"/>
        <c:majorUnit val="15"/>
      </c:valAx>
      <c:valAx>
        <c:axId val="45688213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b="1"/>
                  <a:t>C/C0 </a:t>
                </a:r>
              </a:p>
            </c:rich>
          </c:tx>
          <c:layout>
            <c:manualLayout>
              <c:xMode val="edge"/>
              <c:yMode val="edge"/>
              <c:x val="0"/>
              <c:y val="6.8096527769343801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5494672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186569657963276"/>
          <c:y val="1.4926489975157777E-2"/>
          <c:w val="0.22148761159091934"/>
          <c:h val="0.22548519907275552"/>
        </c:manualLayout>
      </c:layout>
      <c:overlay val="0"/>
      <c:spPr>
        <a:solidFill>
          <a:schemeClr val="accent3">
            <a:lumMod val="95000"/>
          </a:schemeClr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0"/>
    <c:dispBlanksAs val="span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30213593367512"/>
          <c:y val="6.1766799573709924E-2"/>
          <c:w val="0.82147331221371878"/>
          <c:h val="0.81172992631088625"/>
        </c:manualLayout>
      </c:layout>
      <c:scatterChart>
        <c:scatterStyle val="smoothMarker"/>
        <c:varyColors val="0"/>
        <c:ser>
          <c:idx val="0"/>
          <c:order val="0"/>
          <c:tx>
            <c:strRef>
              <c:f>List1!$A$1</c:f>
              <c:strCache>
                <c:ptCount val="1"/>
                <c:pt idx="0">
                  <c:v>PP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List1!$A$2:$A$19</c:f>
              <c:numCache>
                <c:formatCode>General</c:formatCode>
                <c:ptCount val="18"/>
                <c:pt idx="0">
                  <c:v>0</c:v>
                </c:pt>
                <c:pt idx="3">
                  <c:v>24</c:v>
                </c:pt>
                <c:pt idx="6">
                  <c:v>48</c:v>
                </c:pt>
                <c:pt idx="9">
                  <c:v>72</c:v>
                </c:pt>
                <c:pt idx="12">
                  <c:v>144</c:v>
                </c:pt>
                <c:pt idx="15">
                  <c:v>168</c:v>
                </c:pt>
              </c:numCache>
            </c:numRef>
          </c:xVal>
          <c:yVal>
            <c:numRef>
              <c:f>List1!$E$2:$E$19</c:f>
              <c:numCache>
                <c:formatCode>General</c:formatCode>
                <c:ptCount val="18"/>
                <c:pt idx="0">
                  <c:v>1</c:v>
                </c:pt>
                <c:pt idx="3" formatCode="0.00">
                  <c:v>0.91768016886119208</c:v>
                </c:pt>
                <c:pt idx="4" formatCode="0.00">
                  <c:v>5310.4575163398695</c:v>
                </c:pt>
                <c:pt idx="5" formatCode="0.00">
                  <c:v>5759.2203548085899</c:v>
                </c:pt>
                <c:pt idx="6" formatCode="0.00">
                  <c:v>0.90648976446544038</c:v>
                </c:pt>
                <c:pt idx="7" formatCode="0.00">
                  <c:v>5370.5648926237163</c:v>
                </c:pt>
                <c:pt idx="8" formatCode="0.00">
                  <c:v>5183.8235294117649</c:v>
                </c:pt>
                <c:pt idx="9" formatCode="0.00">
                  <c:v>0.87559888766040139</c:v>
                </c:pt>
                <c:pt idx="10" formatCode="0.00">
                  <c:v>5229.3417366946778</c:v>
                </c:pt>
                <c:pt idx="11" formatCode="0.00">
                  <c:v>5239.262371615313</c:v>
                </c:pt>
                <c:pt idx="12" formatCode="0.00">
                  <c:v>0.8052568097296211</c:v>
                </c:pt>
                <c:pt idx="13" formatCode="0.00">
                  <c:v>4936.3912231559289</c:v>
                </c:pt>
                <c:pt idx="14" formatCode="0.00">
                  <c:v>4843.6041083099908</c:v>
                </c:pt>
                <c:pt idx="15" formatCode="0.00">
                  <c:v>0.74097899286360436</c:v>
                </c:pt>
                <c:pt idx="16" formatCode="0.00">
                  <c:v>4690.1260504201682</c:v>
                </c:pt>
                <c:pt idx="17" formatCode="0.00">
                  <c:v>4519.1409897292251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B37F-4CB1-A3C9-CF1B4C112CBE}"/>
            </c:ext>
          </c:extLst>
        </c:ser>
        <c:ser>
          <c:idx val="1"/>
          <c:order val="1"/>
          <c:tx>
            <c:strRef>
              <c:f>List1!$J$1</c:f>
              <c:strCache>
                <c:ptCount val="1"/>
                <c:pt idx="0">
                  <c:v>PP/0,1% 1182/102 cl4-Per-2EtHex</c:v>
                </c:pt>
              </c:strCache>
            </c:strRef>
          </c:tx>
          <c:spPr>
            <a:ln w="19050" cap="rnd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List1!$J$2:$J$19</c:f>
              <c:numCache>
                <c:formatCode>General</c:formatCode>
                <c:ptCount val="18"/>
                <c:pt idx="0">
                  <c:v>0</c:v>
                </c:pt>
                <c:pt idx="3">
                  <c:v>24</c:v>
                </c:pt>
                <c:pt idx="6">
                  <c:v>48</c:v>
                </c:pt>
                <c:pt idx="9">
                  <c:v>72</c:v>
                </c:pt>
                <c:pt idx="12">
                  <c:v>144</c:v>
                </c:pt>
                <c:pt idx="15">
                  <c:v>168</c:v>
                </c:pt>
              </c:numCache>
            </c:numRef>
          </c:xVal>
          <c:yVal>
            <c:numRef>
              <c:f>List1!$N$2:$N$19</c:f>
              <c:numCache>
                <c:formatCode>General</c:formatCode>
                <c:ptCount val="18"/>
                <c:pt idx="0">
                  <c:v>1</c:v>
                </c:pt>
                <c:pt idx="3" formatCode="0.00">
                  <c:v>0.69944094418315739</c:v>
                </c:pt>
                <c:pt idx="4" formatCode="0.00">
                  <c:v>4872.7824463118577</c:v>
                </c:pt>
                <c:pt idx="5" formatCode="0.00">
                  <c:v>4571.6619981325866</c:v>
                </c:pt>
                <c:pt idx="6" formatCode="0.00">
                  <c:v>0.60641287307362379</c:v>
                </c:pt>
                <c:pt idx="7" formatCode="0.00">
                  <c:v>3826.4472455648925</c:v>
                </c:pt>
                <c:pt idx="8" formatCode="0.00">
                  <c:v>4400.6769374416435</c:v>
                </c:pt>
                <c:pt idx="9" formatCode="0.00">
                  <c:v>0.55083266779069417</c:v>
                </c:pt>
                <c:pt idx="10" formatCode="0.00">
                  <c:v>3612.861811391223</c:v>
                </c:pt>
                <c:pt idx="11" formatCode="0.00">
                  <c:v>3838.1185807656398</c:v>
                </c:pt>
                <c:pt idx="12" formatCode="0.00">
                  <c:v>0.46311751442209143</c:v>
                </c:pt>
                <c:pt idx="13" formatCode="0.00">
                  <c:v>3099.3230625583565</c:v>
                </c:pt>
                <c:pt idx="14" formatCode="0.00">
                  <c:v>3155.9290382819795</c:v>
                </c:pt>
                <c:pt idx="15" formatCode="0.00">
                  <c:v>0.42405341298427479</c:v>
                </c:pt>
                <c:pt idx="16" formatCode="0.00">
                  <c:v>2889.2390289449113</c:v>
                </c:pt>
                <c:pt idx="17" formatCode="0.00">
                  <c:v>2893.3239962651728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B37F-4CB1-A3C9-CF1B4C112CBE}"/>
            </c:ext>
          </c:extLst>
        </c:ser>
        <c:ser>
          <c:idx val="2"/>
          <c:order val="2"/>
          <c:tx>
            <c:strRef>
              <c:f>List1!$S$1</c:f>
              <c:strCache>
                <c:ptCount val="1"/>
                <c:pt idx="0">
                  <c:v>PP/0,5% 1182/102 Cl4-Per-2EtHex</c:v>
                </c:pt>
              </c:strCache>
            </c:strRef>
          </c:tx>
          <c:spPr>
            <a:ln w="19050" cap="rnd" cmpd="sng">
              <a:solidFill>
                <a:srgbClr val="FF0000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List1!$S$2:$S$19</c:f>
              <c:numCache>
                <c:formatCode>General</c:formatCode>
                <c:ptCount val="18"/>
                <c:pt idx="0">
                  <c:v>0</c:v>
                </c:pt>
                <c:pt idx="3">
                  <c:v>24</c:v>
                </c:pt>
                <c:pt idx="6">
                  <c:v>48</c:v>
                </c:pt>
                <c:pt idx="9">
                  <c:v>72</c:v>
                </c:pt>
                <c:pt idx="12">
                  <c:v>144</c:v>
                </c:pt>
                <c:pt idx="15">
                  <c:v>168</c:v>
                </c:pt>
              </c:numCache>
            </c:numRef>
          </c:xVal>
          <c:yVal>
            <c:numRef>
              <c:f>List1!$W$2:$W$19</c:f>
              <c:numCache>
                <c:formatCode>General</c:formatCode>
                <c:ptCount val="18"/>
                <c:pt idx="0">
                  <c:v>1</c:v>
                </c:pt>
                <c:pt idx="3" formatCode="0.00">
                  <c:v>0.65982753493904256</c:v>
                </c:pt>
                <c:pt idx="4" formatCode="0.00">
                  <c:v>2961.017740429505</c:v>
                </c:pt>
                <c:pt idx="5" formatCode="0.00">
                  <c:v>3176.3538748832866</c:v>
                </c:pt>
                <c:pt idx="6" formatCode="0.00">
                  <c:v>0.58557410475340899</c:v>
                </c:pt>
                <c:pt idx="7" formatCode="0.00">
                  <c:v>2700.1633986928105</c:v>
                </c:pt>
                <c:pt idx="8" formatCode="0.00">
                  <c:v>2700.7469654528477</c:v>
                </c:pt>
                <c:pt idx="9" formatCode="0.00">
                  <c:v>0.51093836285629335</c:v>
                </c:pt>
                <c:pt idx="10" formatCode="0.00">
                  <c:v>2304.5051353874883</c:v>
                </c:pt>
                <c:pt idx="11" formatCode="0.00">
                  <c:v>2298.0859010270774</c:v>
                </c:pt>
                <c:pt idx="12" formatCode="0.00">
                  <c:v>0.37619472409838156</c:v>
                </c:pt>
                <c:pt idx="13" formatCode="0.00">
                  <c:v>1722.6890756302521</c:v>
                </c:pt>
                <c:pt idx="14" formatCode="0.00">
                  <c:v>1713.3520074696546</c:v>
                </c:pt>
                <c:pt idx="15" formatCode="0.00">
                  <c:v>0.3293044953350297</c:v>
                </c:pt>
                <c:pt idx="16" formatCode="0.00">
                  <c:v>1497.4323062558356</c:v>
                </c:pt>
                <c:pt idx="17" formatCode="0.00">
                  <c:v>1499.1830065359477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B37F-4CB1-A3C9-CF1B4C112C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6882528"/>
        <c:axId val="456882920"/>
      </c:scatterChart>
      <c:valAx>
        <c:axId val="456882528"/>
        <c:scaling>
          <c:orientation val="minMax"/>
          <c:max val="168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b="1"/>
                  <a:t>Doba ozařování (h)</a:t>
                </a:r>
              </a:p>
            </c:rich>
          </c:tx>
          <c:layout>
            <c:manualLayout>
              <c:xMode val="edge"/>
              <c:yMode val="edge"/>
              <c:x val="0.69721000328667182"/>
              <c:y val="0.9319315751960085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56882920"/>
        <c:crosses val="autoZero"/>
        <c:crossBetween val="midCat"/>
        <c:majorUnit val="24"/>
      </c:valAx>
      <c:valAx>
        <c:axId val="45688292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b="1"/>
                  <a:t>C/C0</a:t>
                </a:r>
              </a:p>
            </c:rich>
          </c:tx>
          <c:layout>
            <c:manualLayout>
              <c:xMode val="edge"/>
              <c:yMode val="edge"/>
              <c:x val="5.4560436208539436E-3"/>
              <c:y val="8.185678102109171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56882528"/>
        <c:crosses val="autoZero"/>
        <c:crossBetween val="midCat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690039648372403"/>
          <c:y val="0.52262699165455351"/>
          <c:w val="0.56615555447542865"/>
          <c:h val="0.30274720649227471"/>
        </c:manualLayout>
      </c:layout>
      <c:overlay val="0"/>
      <c:spPr>
        <a:solidFill>
          <a:schemeClr val="accent3">
            <a:lumMod val="95000"/>
          </a:schemeClr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0"/>
    <c:dispBlanksAs val="span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492006308962668E-2"/>
          <c:y val="3.4146386717746086E-2"/>
          <c:w val="0.86513793689457896"/>
          <c:h val="0.81827985485095567"/>
        </c:manualLayout>
      </c:layout>
      <c:scatterChart>
        <c:scatterStyle val="smoothMarker"/>
        <c:varyColors val="0"/>
        <c:ser>
          <c:idx val="0"/>
          <c:order val="0"/>
          <c:tx>
            <c:strRef>
              <c:f>List1!$A$1</c:f>
              <c:strCache>
                <c:ptCount val="1"/>
                <c:pt idx="0">
                  <c:v>PP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List1!$A$2:$A$16</c:f>
              <c:numCache>
                <c:formatCode>General</c:formatCode>
                <c:ptCount val="15"/>
                <c:pt idx="0">
                  <c:v>0</c:v>
                </c:pt>
                <c:pt idx="3">
                  <c:v>24</c:v>
                </c:pt>
                <c:pt idx="6">
                  <c:v>48</c:v>
                </c:pt>
                <c:pt idx="9">
                  <c:v>120</c:v>
                </c:pt>
                <c:pt idx="12">
                  <c:v>144</c:v>
                </c:pt>
              </c:numCache>
            </c:numRef>
          </c:xVal>
          <c:yVal>
            <c:numRef>
              <c:f>List1!$D$2:$D$16</c:f>
              <c:numCache>
                <c:formatCode>General</c:formatCode>
                <c:ptCount val="15"/>
                <c:pt idx="0">
                  <c:v>1</c:v>
                </c:pt>
                <c:pt idx="3" formatCode="0.00">
                  <c:v>0.76591666666666658</c:v>
                </c:pt>
                <c:pt idx="4" formatCode="0.00">
                  <c:v>3328.6647992530347</c:v>
                </c:pt>
                <c:pt idx="5" formatCode="0.00">
                  <c:v>3796.1017740429506</c:v>
                </c:pt>
                <c:pt idx="6" formatCode="0.00">
                  <c:v>0.67333333333333334</c:v>
                </c:pt>
                <c:pt idx="7" formatCode="0.00">
                  <c:v>3143.674136321195</c:v>
                </c:pt>
                <c:pt idx="8" formatCode="0.00">
                  <c:v>3165.8496732026142</c:v>
                </c:pt>
                <c:pt idx="9" formatCode="0.00">
                  <c:v>0.53349999999999997</c:v>
                </c:pt>
                <c:pt idx="10" formatCode="0.00">
                  <c:v>2582.2829131652661</c:v>
                </c:pt>
                <c:pt idx="11" formatCode="0.00">
                  <c:v>2590.4528478057891</c:v>
                </c:pt>
                <c:pt idx="12" formatCode="0.00">
                  <c:v>0.52175000000000005</c:v>
                </c:pt>
                <c:pt idx="13" formatCode="0.00">
                  <c:v>2477.2408963585435</c:v>
                </c:pt>
                <c:pt idx="14" formatCode="0.00">
                  <c:v>2530.9290382819795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92EB-43EA-B578-C3F907162600}"/>
            </c:ext>
          </c:extLst>
        </c:ser>
        <c:ser>
          <c:idx val="3"/>
          <c:order val="1"/>
          <c:tx>
            <c:strRef>
              <c:f>List1!$A$24</c:f>
              <c:strCache>
                <c:ptCount val="1"/>
                <c:pt idx="0">
                  <c:v>PP +BQPER</c:v>
                </c:pt>
              </c:strCache>
            </c:strRef>
          </c:tx>
          <c:spPr>
            <a:ln w="19050" cap="rnd">
              <a:solidFill>
                <a:schemeClr val="accent4"/>
              </a:solidFill>
              <a:prstDash val="lgDashDot"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List1!$A$25:$A$39</c:f>
              <c:numCache>
                <c:formatCode>General</c:formatCode>
                <c:ptCount val="15"/>
                <c:pt idx="0">
                  <c:v>0</c:v>
                </c:pt>
                <c:pt idx="3">
                  <c:v>24</c:v>
                </c:pt>
                <c:pt idx="6">
                  <c:v>48</c:v>
                </c:pt>
                <c:pt idx="9">
                  <c:v>120</c:v>
                </c:pt>
                <c:pt idx="12">
                  <c:v>144</c:v>
                </c:pt>
              </c:numCache>
            </c:numRef>
          </c:xVal>
          <c:yVal>
            <c:numRef>
              <c:f>List1!$D$25:$D$39</c:f>
              <c:numCache>
                <c:formatCode>General</c:formatCode>
                <c:ptCount val="15"/>
                <c:pt idx="0">
                  <c:v>1</c:v>
                </c:pt>
                <c:pt idx="3" formatCode="0.00">
                  <c:v>0.47728441625235729</c:v>
                </c:pt>
                <c:pt idx="4" formatCode="0.00">
                  <c:v>1603.6414565826331</c:v>
                </c:pt>
                <c:pt idx="5" formatCode="0.00">
                  <c:v>1618.8141923436042</c:v>
                </c:pt>
                <c:pt idx="6" formatCode="0.00">
                  <c:v>0.35539173667066687</c:v>
                </c:pt>
                <c:pt idx="7" formatCode="0.00">
                  <c:v>1425.6535947712418</c:v>
                </c:pt>
                <c:pt idx="8" formatCode="0.00">
                  <c:v>0</c:v>
                </c:pt>
                <c:pt idx="9" formatCode="0.00">
                  <c:v>0.23492771015486599</c:v>
                </c:pt>
                <c:pt idx="10" formatCode="0.00">
                  <c:v>821.07843137254906</c:v>
                </c:pt>
                <c:pt idx="11" formatCode="0.00">
                  <c:v>927.87114845938379</c:v>
                </c:pt>
                <c:pt idx="12" formatCode="0.00">
                  <c:v>0.24064232241842393</c:v>
                </c:pt>
                <c:pt idx="13" formatCode="0.00">
                  <c:v>810.57422969187678</c:v>
                </c:pt>
                <c:pt idx="14" formatCode="0.00">
                  <c:v>777.89449112978525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92EB-43EA-B578-C3F907162600}"/>
            </c:ext>
          </c:extLst>
        </c:ser>
        <c:ser>
          <c:idx val="4"/>
          <c:order val="2"/>
          <c:tx>
            <c:strRef>
              <c:f>List1!$I$24</c:f>
              <c:strCache>
                <c:ptCount val="1"/>
                <c:pt idx="0">
                  <c:v>PP+DEAPA-PDI</c:v>
                </c:pt>
              </c:strCache>
            </c:strRef>
          </c:tx>
          <c:spPr>
            <a:ln w="19050" cap="rnd">
              <a:solidFill>
                <a:srgbClr val="FF0000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noFill/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List1!$I$25:$I$39</c:f>
              <c:numCache>
                <c:formatCode>General</c:formatCode>
                <c:ptCount val="15"/>
                <c:pt idx="0">
                  <c:v>0</c:v>
                </c:pt>
                <c:pt idx="3">
                  <c:v>24</c:v>
                </c:pt>
                <c:pt idx="6">
                  <c:v>48</c:v>
                </c:pt>
                <c:pt idx="9">
                  <c:v>120</c:v>
                </c:pt>
                <c:pt idx="12">
                  <c:v>144</c:v>
                </c:pt>
              </c:numCache>
            </c:numRef>
          </c:xVal>
          <c:yVal>
            <c:numRef>
              <c:f>List1!$L$25:$L$39</c:f>
              <c:numCache>
                <c:formatCode>General</c:formatCode>
                <c:ptCount val="15"/>
                <c:pt idx="0">
                  <c:v>1</c:v>
                </c:pt>
                <c:pt idx="3" formatCode="0.00">
                  <c:v>0.54322476879774828</c:v>
                </c:pt>
                <c:pt idx="4" formatCode="0.00">
                  <c:v>3940.826330532213</c:v>
                </c:pt>
                <c:pt idx="5" formatCode="0.00">
                  <c:v>3943.1605975723623</c:v>
                </c:pt>
                <c:pt idx="6" formatCode="0.00">
                  <c:v>0.39548826338786708</c:v>
                </c:pt>
                <c:pt idx="7" formatCode="0.00">
                  <c:v>2137.0214752567695</c:v>
                </c:pt>
                <c:pt idx="8" formatCode="0.00">
                  <c:v>2183.7068160597573</c:v>
                </c:pt>
                <c:pt idx="9" formatCode="0.00">
                  <c:v>0.29270399349659587</c:v>
                </c:pt>
                <c:pt idx="10" formatCode="0.00">
                  <c:v>1347.4556489262372</c:v>
                </c:pt>
                <c:pt idx="11" formatCode="0.00">
                  <c:v>2014.4724556489261</c:v>
                </c:pt>
                <c:pt idx="12" formatCode="0.00">
                  <c:v>0.30034210615452356</c:v>
                </c:pt>
                <c:pt idx="13" formatCode="0.00">
                  <c:v>1748.3660130718954</c:v>
                </c:pt>
                <c:pt idx="14" formatCode="0.00">
                  <c:v>1605.9757236227824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4-92EB-43EA-B578-C3F9071626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8821448"/>
        <c:axId val="456883312"/>
      </c:scatterChart>
      <c:valAx>
        <c:axId val="368821448"/>
        <c:scaling>
          <c:orientation val="minMax"/>
          <c:max val="14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b="1"/>
                  <a:t>Čas (h)</a:t>
                </a:r>
              </a:p>
            </c:rich>
          </c:tx>
          <c:layout>
            <c:manualLayout>
              <c:xMode val="edge"/>
              <c:yMode val="edge"/>
              <c:x val="0.7735982082125975"/>
              <c:y val="0.9195577463582116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56883312"/>
        <c:crosses val="autoZero"/>
        <c:crossBetween val="midCat"/>
        <c:majorUnit val="24"/>
      </c:valAx>
      <c:valAx>
        <c:axId val="45688331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b="1" dirty="0"/>
                  <a:t>C/C0</a:t>
                </a:r>
              </a:p>
            </c:rich>
          </c:tx>
          <c:layout>
            <c:manualLayout>
              <c:xMode val="edge"/>
              <c:yMode val="edge"/>
              <c:x val="2.5243721170974728E-3"/>
              <c:y val="3.3555949176181751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68821448"/>
        <c:crosses val="autoZero"/>
        <c:crossBetween val="midCat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8911720387469557"/>
          <c:y val="2.2930326938877948E-2"/>
          <c:w val="0.36229977907437827"/>
          <c:h val="0.21805212392742168"/>
        </c:manualLayout>
      </c:layout>
      <c:overlay val="0"/>
      <c:spPr>
        <a:solidFill>
          <a:schemeClr val="accent3">
            <a:lumMod val="95000"/>
          </a:schemeClr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0"/>
    <c:dispBlanksAs val="span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cs-C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698263299762804E-2"/>
          <c:y val="3.2093362509117436E-2"/>
          <c:w val="0.84824002834636492"/>
          <c:h val="0.8316837344870178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List1!$A$24</c:f>
              <c:strCache>
                <c:ptCount val="1"/>
                <c:pt idx="0">
                  <c:v>PA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List1!$A$25:$A$42</c:f>
              <c:numCache>
                <c:formatCode>General</c:formatCode>
                <c:ptCount val="18"/>
                <c:pt idx="0">
                  <c:v>0</c:v>
                </c:pt>
                <c:pt idx="3">
                  <c:v>24</c:v>
                </c:pt>
                <c:pt idx="6">
                  <c:v>48</c:v>
                </c:pt>
                <c:pt idx="9">
                  <c:v>72</c:v>
                </c:pt>
                <c:pt idx="12">
                  <c:v>144</c:v>
                </c:pt>
                <c:pt idx="15">
                  <c:v>168</c:v>
                </c:pt>
              </c:numCache>
            </c:numRef>
          </c:xVal>
          <c:yVal>
            <c:numRef>
              <c:f>List1!$E$25:$E$42</c:f>
              <c:numCache>
                <c:formatCode>General</c:formatCode>
                <c:ptCount val="18"/>
                <c:pt idx="0">
                  <c:v>1</c:v>
                </c:pt>
                <c:pt idx="3" formatCode="0.00">
                  <c:v>1</c:v>
                </c:pt>
                <c:pt idx="4" formatCode="0.00">
                  <c:v>4443.2773109243699</c:v>
                </c:pt>
                <c:pt idx="5" formatCode="0.00">
                  <c:v>4483.5434173669464</c:v>
                </c:pt>
                <c:pt idx="6" formatCode="0.00">
                  <c:v>0.93996863667548769</c:v>
                </c:pt>
                <c:pt idx="7" formatCode="0.00">
                  <c:v>4065.1260504201682</c:v>
                </c:pt>
                <c:pt idx="8" formatCode="0.00">
                  <c:v>4053.4547152194209</c:v>
                </c:pt>
                <c:pt idx="9" formatCode="0.00">
                  <c:v>0.88640595903165731</c:v>
                </c:pt>
                <c:pt idx="10" formatCode="0.00">
                  <c:v>3814.7759103641456</c:v>
                </c:pt>
                <c:pt idx="11" formatCode="0.00">
                  <c:v>3781.5126050420167</c:v>
                </c:pt>
                <c:pt idx="12" formatCode="0.00">
                  <c:v>0.84965206311869057</c:v>
                </c:pt>
                <c:pt idx="13" formatCode="0.00">
                  <c:v>3692.2268907563025</c:v>
                </c:pt>
                <c:pt idx="14" formatCode="0.00">
                  <c:v>3462.3015873015875</c:v>
                </c:pt>
                <c:pt idx="15" formatCode="0.00">
                  <c:v>0.82245418014309513</c:v>
                </c:pt>
                <c:pt idx="16" formatCode="0.00">
                  <c:v>3529.4117647058824</c:v>
                </c:pt>
                <c:pt idx="17" formatCode="0.00">
                  <c:v>3486.8113912231561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E6AC-4246-96BA-61F1682F127D}"/>
            </c:ext>
          </c:extLst>
        </c:ser>
        <c:ser>
          <c:idx val="3"/>
          <c:order val="1"/>
          <c:tx>
            <c:strRef>
              <c:f>List1!$A$48</c:f>
              <c:strCache>
                <c:ptCount val="1"/>
                <c:pt idx="0">
                  <c:v>PA/0,1% 1182/103 Cl4-Per-Xyl</c:v>
                </c:pt>
              </c:strCache>
            </c:strRef>
          </c:tx>
          <c:spPr>
            <a:ln w="19050" cap="rnd">
              <a:solidFill>
                <a:srgbClr val="FF0000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List1!$A$49:$A$66</c:f>
              <c:numCache>
                <c:formatCode>General</c:formatCode>
                <c:ptCount val="18"/>
                <c:pt idx="0">
                  <c:v>0</c:v>
                </c:pt>
                <c:pt idx="3">
                  <c:v>24</c:v>
                </c:pt>
                <c:pt idx="6">
                  <c:v>48</c:v>
                </c:pt>
                <c:pt idx="9">
                  <c:v>72</c:v>
                </c:pt>
                <c:pt idx="12">
                  <c:v>144</c:v>
                </c:pt>
                <c:pt idx="15">
                  <c:v>168</c:v>
                </c:pt>
              </c:numCache>
            </c:numRef>
          </c:xVal>
          <c:yVal>
            <c:numRef>
              <c:f>List1!$E$49:$E$66</c:f>
              <c:numCache>
                <c:formatCode>General</c:formatCode>
                <c:ptCount val="18"/>
                <c:pt idx="0">
                  <c:v>1</c:v>
                </c:pt>
                <c:pt idx="3" formatCode="0.00">
                  <c:v>0.91263540453759562</c:v>
                </c:pt>
                <c:pt idx="4" formatCode="0.00">
                  <c:v>5878.2679738562092</c:v>
                </c:pt>
                <c:pt idx="5" formatCode="0.00">
                  <c:v>5705.532212885154</c:v>
                </c:pt>
                <c:pt idx="6" formatCode="0.00">
                  <c:v>0.8492643167143008</c:v>
                </c:pt>
                <c:pt idx="7" formatCode="0.00">
                  <c:v>5045.518207282913</c:v>
                </c:pt>
                <c:pt idx="8" formatCode="0.00">
                  <c:v>5222.9225023342669</c:v>
                </c:pt>
                <c:pt idx="9" formatCode="0.00">
                  <c:v>0.77830704632864056</c:v>
                </c:pt>
                <c:pt idx="10" formatCode="0.00">
                  <c:v>5208.9169000933707</c:v>
                </c:pt>
                <c:pt idx="11" formatCode="0.00">
                  <c:v>5222.9225023342669</c:v>
                </c:pt>
                <c:pt idx="12" formatCode="0.00">
                  <c:v>0.5880526445785258</c:v>
                </c:pt>
                <c:pt idx="13" formatCode="0.00">
                  <c:v>4345.8216619981322</c:v>
                </c:pt>
                <c:pt idx="14" formatCode="0.00">
                  <c:v>4045.8683473389356</c:v>
                </c:pt>
                <c:pt idx="15" formatCode="0.00">
                  <c:v>0.57213930348258701</c:v>
                </c:pt>
                <c:pt idx="16" formatCode="0.00">
                  <c:v>3983.4267040149393</c:v>
                </c:pt>
                <c:pt idx="17" formatCode="0.00">
                  <c:v>4108.893557422969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E6AC-4246-96BA-61F1682F127D}"/>
            </c:ext>
          </c:extLst>
        </c:ser>
        <c:ser>
          <c:idx val="4"/>
          <c:order val="2"/>
          <c:tx>
            <c:strRef>
              <c:f>List1!$J$48</c:f>
              <c:strCache>
                <c:ptCount val="1"/>
                <c:pt idx="0">
                  <c:v>PA/0,5% 1182/103 Cl4-Per-Xyl</c:v>
                </c:pt>
              </c:strCache>
            </c:strRef>
          </c:tx>
          <c:spPr>
            <a:ln w="19050" cap="rnd">
              <a:solidFill>
                <a:srgbClr val="FFC000"/>
              </a:solidFill>
              <a:prstDash val="lgDash"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List1!$J$49:$J$66</c:f>
              <c:numCache>
                <c:formatCode>General</c:formatCode>
                <c:ptCount val="18"/>
                <c:pt idx="0">
                  <c:v>0</c:v>
                </c:pt>
                <c:pt idx="3">
                  <c:v>24</c:v>
                </c:pt>
                <c:pt idx="6">
                  <c:v>48</c:v>
                </c:pt>
                <c:pt idx="9">
                  <c:v>72</c:v>
                </c:pt>
                <c:pt idx="12">
                  <c:v>144</c:v>
                </c:pt>
                <c:pt idx="15">
                  <c:v>168</c:v>
                </c:pt>
              </c:numCache>
            </c:numRef>
          </c:xVal>
          <c:yVal>
            <c:numRef>
              <c:f>List1!$N$49:$N$66</c:f>
              <c:numCache>
                <c:formatCode>General</c:formatCode>
                <c:ptCount val="18"/>
                <c:pt idx="0">
                  <c:v>1</c:v>
                </c:pt>
                <c:pt idx="3" formatCode="0.00">
                  <c:v>0.96671817425413054</c:v>
                </c:pt>
                <c:pt idx="4" formatCode="0.00">
                  <c:v>5107.9598506069096</c:v>
                </c:pt>
                <c:pt idx="5" formatCode="0.00">
                  <c:v>4942.2268907563021</c:v>
                </c:pt>
                <c:pt idx="6" formatCode="0.00">
                  <c:v>0.77586275209001943</c:v>
                </c:pt>
                <c:pt idx="7" formatCode="0.00">
                  <c:v>4014.9393090569561</c:v>
                </c:pt>
                <c:pt idx="8" formatCode="0.00">
                  <c:v>3958.3333333333335</c:v>
                </c:pt>
                <c:pt idx="9" formatCode="0.00">
                  <c:v>0.68548674670153331</c:v>
                </c:pt>
                <c:pt idx="10" formatCode="0.00">
                  <c:v>3338.0018674136322</c:v>
                </c:pt>
                <c:pt idx="11" formatCode="0.00">
                  <c:v>3493.230625583567</c:v>
                </c:pt>
                <c:pt idx="12" formatCode="0.00">
                  <c:v>0.53013193866634967</c:v>
                </c:pt>
                <c:pt idx="13" formatCode="0.00">
                  <c:v>2398.4593837535012</c:v>
                </c:pt>
                <c:pt idx="14" formatCode="0.00">
                  <c:v>2387.3716153127916</c:v>
                </c:pt>
                <c:pt idx="15" formatCode="0.00">
                  <c:v>0.49078806608819686</c:v>
                </c:pt>
                <c:pt idx="16" formatCode="0.00">
                  <c:v>2305.0887021475255</c:v>
                </c:pt>
                <c:pt idx="17" formatCode="0.00">
                  <c:v>2343.0205415499531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E6AC-4246-96BA-61F1682F127D}"/>
            </c:ext>
          </c:extLst>
        </c:ser>
        <c:ser>
          <c:idx val="1"/>
          <c:order val="3"/>
          <c:tx>
            <c:strRef>
              <c:f>List1!$S$24</c:f>
              <c:strCache>
                <c:ptCount val="1"/>
                <c:pt idx="0">
                  <c:v>PA/0,5% 1182/102 Cl4-Per-2EtHex</c:v>
                </c:pt>
              </c:strCache>
            </c:strRef>
          </c:tx>
          <c:spPr>
            <a:ln w="19050" cap="rnd">
              <a:solidFill>
                <a:srgbClr val="FFC000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List1!$S$25:$S$42</c:f>
              <c:numCache>
                <c:formatCode>General</c:formatCode>
                <c:ptCount val="18"/>
                <c:pt idx="0">
                  <c:v>0</c:v>
                </c:pt>
                <c:pt idx="3">
                  <c:v>24</c:v>
                </c:pt>
                <c:pt idx="6">
                  <c:v>48</c:v>
                </c:pt>
                <c:pt idx="9">
                  <c:v>72</c:v>
                </c:pt>
                <c:pt idx="12">
                  <c:v>144</c:v>
                </c:pt>
                <c:pt idx="15">
                  <c:v>168</c:v>
                </c:pt>
              </c:numCache>
            </c:numRef>
          </c:xVal>
          <c:yVal>
            <c:numRef>
              <c:f>List1!$W$25:$W$42</c:f>
              <c:numCache>
                <c:formatCode>General</c:formatCode>
                <c:ptCount val="18"/>
                <c:pt idx="0">
                  <c:v>1</c:v>
                </c:pt>
                <c:pt idx="3" formatCode="0.00">
                  <c:v>0.76234488660676081</c:v>
                </c:pt>
                <c:pt idx="4" formatCode="0.00">
                  <c:v>5439.425770308123</c:v>
                </c:pt>
                <c:pt idx="5" formatCode="0.00">
                  <c:v>6108.1932773109247</c:v>
                </c:pt>
                <c:pt idx="6" formatCode="0.00">
                  <c:v>0.65263157894736845</c:v>
                </c:pt>
                <c:pt idx="7" formatCode="0.00">
                  <c:v>4971.4052287581699</c:v>
                </c:pt>
                <c:pt idx="8" formatCode="0.00">
                  <c:v>4691.2931839402427</c:v>
                </c:pt>
                <c:pt idx="9" formatCode="0.00">
                  <c:v>0.59306803594351731</c:v>
                </c:pt>
                <c:pt idx="10" formatCode="0.00">
                  <c:v>4297.9691876750703</c:v>
                </c:pt>
                <c:pt idx="11" formatCode="0.00">
                  <c:v>4285.1307189542486</c:v>
                </c:pt>
                <c:pt idx="12" formatCode="0.00">
                  <c:v>0.51904150620453571</c:v>
                </c:pt>
                <c:pt idx="13" formatCode="0.00">
                  <c:v>3778.0112044817929</c:v>
                </c:pt>
                <c:pt idx="14" formatCode="0.00">
                  <c:v>3780.3454715219423</c:v>
                </c:pt>
                <c:pt idx="15" formatCode="0.00">
                  <c:v>0.51444723618090449</c:v>
                </c:pt>
                <c:pt idx="16" formatCode="0.00">
                  <c:v>3586.6013071895422</c:v>
                </c:pt>
                <c:pt idx="17" formatCode="0.00">
                  <c:v>3609.3604108309992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E6AC-4246-96BA-61F1682F127D}"/>
            </c:ext>
          </c:extLst>
        </c:ser>
        <c:ser>
          <c:idx val="2"/>
          <c:order val="4"/>
          <c:tx>
            <c:strRef>
              <c:f>List1!$J$24</c:f>
              <c:strCache>
                <c:ptCount val="1"/>
                <c:pt idx="0">
                  <c:v>PA/0,1% 1182/102 Cl4-Per-2EtHex</c:v>
                </c:pt>
              </c:strCache>
            </c:strRef>
          </c:tx>
          <c:spPr>
            <a:ln w="19050" cap="rnd" cmpd="sng">
              <a:solidFill>
                <a:srgbClr val="FF0000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List1!$J$25:$J$42</c:f>
              <c:numCache>
                <c:formatCode>General</c:formatCode>
                <c:ptCount val="18"/>
                <c:pt idx="0">
                  <c:v>0</c:v>
                </c:pt>
                <c:pt idx="3">
                  <c:v>24</c:v>
                </c:pt>
                <c:pt idx="6">
                  <c:v>48</c:v>
                </c:pt>
                <c:pt idx="9">
                  <c:v>72</c:v>
                </c:pt>
                <c:pt idx="12">
                  <c:v>144</c:v>
                </c:pt>
                <c:pt idx="15">
                  <c:v>168</c:v>
                </c:pt>
              </c:numCache>
            </c:numRef>
          </c:xVal>
          <c:yVal>
            <c:numRef>
              <c:f>List1!$N$25:$N$42</c:f>
              <c:numCache>
                <c:formatCode>General</c:formatCode>
                <c:ptCount val="18"/>
                <c:pt idx="0">
                  <c:v>1</c:v>
                </c:pt>
                <c:pt idx="3" formatCode="0.00">
                  <c:v>0.83731279418057336</c:v>
                </c:pt>
                <c:pt idx="4" formatCode="0.00">
                  <c:v>6559.2903828197941</c:v>
                </c:pt>
                <c:pt idx="5" formatCode="0.00">
                  <c:v>6555.7889822595707</c:v>
                </c:pt>
                <c:pt idx="6" formatCode="0.00">
                  <c:v>0.73538724860932825</c:v>
                </c:pt>
                <c:pt idx="7" formatCode="0.00">
                  <c:v>6098.2726423902895</c:v>
                </c:pt>
                <c:pt idx="8" formatCode="0.00">
                  <c:v>5339.0522875816996</c:v>
                </c:pt>
                <c:pt idx="9" formatCode="0.00">
                  <c:v>0.6588789045785195</c:v>
                </c:pt>
                <c:pt idx="10" formatCode="0.00">
                  <c:v>4844.1876750700276</c:v>
                </c:pt>
                <c:pt idx="11" formatCode="0.00">
                  <c:v>4868.113912231559</c:v>
                </c:pt>
                <c:pt idx="12" formatCode="0.00">
                  <c:v>0.55729567821994008</c:v>
                </c:pt>
                <c:pt idx="13" formatCode="0.00">
                  <c:v>4121.1484593837531</c:v>
                </c:pt>
                <c:pt idx="14" formatCode="0.00">
                  <c:v>4070.3781512605042</c:v>
                </c:pt>
                <c:pt idx="15" formatCode="0.00">
                  <c:v>0.53033804022250752</c:v>
                </c:pt>
                <c:pt idx="16" formatCode="0.00">
                  <c:v>4232.0261437908493</c:v>
                </c:pt>
                <c:pt idx="17" formatCode="0.00">
                  <c:v>4167.8338001867414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4-E6AC-4246-96BA-61F1682F12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6884096"/>
        <c:axId val="456884488"/>
      </c:scatterChart>
      <c:valAx>
        <c:axId val="456884096"/>
        <c:scaling>
          <c:orientation val="minMax"/>
          <c:max val="168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b="1"/>
                  <a:t>Doba ozařování (h)</a:t>
                </a:r>
              </a:p>
            </c:rich>
          </c:tx>
          <c:layout>
            <c:manualLayout>
              <c:xMode val="edge"/>
              <c:yMode val="edge"/>
              <c:x val="0.75489926685600195"/>
              <c:y val="0.940223145140736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56884488"/>
        <c:crosses val="autoZero"/>
        <c:crossBetween val="midCat"/>
        <c:majorUnit val="24"/>
      </c:valAx>
      <c:valAx>
        <c:axId val="45688448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b="1"/>
                  <a:t>C/C0</a:t>
                </a:r>
              </a:p>
            </c:rich>
          </c:tx>
          <c:layout>
            <c:manualLayout>
              <c:xMode val="edge"/>
              <c:yMode val="edge"/>
              <c:x val="1.2366209579733859E-2"/>
              <c:y val="7.1767080346192474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56884096"/>
        <c:crosses val="autoZero"/>
        <c:crossBetween val="midCat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123232262218976"/>
          <c:y val="0.45808853482510659"/>
          <c:w val="0.45548121406143649"/>
          <c:h val="0.40704082988600393"/>
        </c:manualLayout>
      </c:layout>
      <c:overlay val="0"/>
      <c:spPr>
        <a:solidFill>
          <a:schemeClr val="accent3">
            <a:lumMod val="95000"/>
          </a:schemeClr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0"/>
    <c:dispBlanksAs val="span"/>
    <c:showDLblsOverMax val="0"/>
  </c:chart>
  <c:spPr>
    <a:noFill/>
    <a:ln>
      <a:noFill/>
    </a:ln>
    <a:effectLst/>
  </c:spPr>
  <c:txPr>
    <a:bodyPr/>
    <a:lstStyle/>
    <a:p>
      <a:pPr>
        <a:defRPr sz="1400" b="0">
          <a:solidFill>
            <a:schemeClr val="tx1"/>
          </a:solidFill>
        </a:defRPr>
      </a:pPr>
      <a:endParaRPr lang="cs-CZ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814910942368285"/>
          <c:y val="4.9134553056700288E-2"/>
          <c:w val="0.85152181278545003"/>
          <c:h val="0.82799193850083719"/>
        </c:manualLayout>
      </c:layout>
      <c:scatterChart>
        <c:scatterStyle val="smoothMarker"/>
        <c:varyColors val="0"/>
        <c:ser>
          <c:idx val="0"/>
          <c:order val="0"/>
          <c:tx>
            <c:strRef>
              <c:f>List1!$A$2</c:f>
              <c:strCache>
                <c:ptCount val="1"/>
                <c:pt idx="0">
                  <c:v>Reference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List1!$A$3:$A$23</c:f>
              <c:numCache>
                <c:formatCode>General</c:formatCode>
                <c:ptCount val="21"/>
                <c:pt idx="0">
                  <c:v>0</c:v>
                </c:pt>
                <c:pt idx="3">
                  <c:v>24</c:v>
                </c:pt>
                <c:pt idx="6">
                  <c:v>48</c:v>
                </c:pt>
                <c:pt idx="9">
                  <c:v>72</c:v>
                </c:pt>
                <c:pt idx="12">
                  <c:v>96</c:v>
                </c:pt>
                <c:pt idx="15">
                  <c:v>120</c:v>
                </c:pt>
                <c:pt idx="18">
                  <c:v>168</c:v>
                </c:pt>
              </c:numCache>
            </c:numRef>
          </c:xVal>
          <c:yVal>
            <c:numRef>
              <c:f>List1!$D$3:$D$23</c:f>
              <c:numCache>
                <c:formatCode>General</c:formatCode>
                <c:ptCount val="21"/>
                <c:pt idx="0">
                  <c:v>1</c:v>
                </c:pt>
                <c:pt idx="3" formatCode="0.00">
                  <c:v>0.91376146788990831</c:v>
                </c:pt>
                <c:pt idx="4" formatCode="0.00">
                  <c:v>4059.2903828197946</c:v>
                </c:pt>
                <c:pt idx="5" formatCode="0.00">
                  <c:v>4600.8403361344535</c:v>
                </c:pt>
                <c:pt idx="6" formatCode="0.00">
                  <c:v>0.77290049400141148</c:v>
                </c:pt>
                <c:pt idx="7" formatCode="0.00">
                  <c:v>3308.8235294117649</c:v>
                </c:pt>
                <c:pt idx="8" formatCode="0.00">
                  <c:v>3115.6629318394025</c:v>
                </c:pt>
                <c:pt idx="9" formatCode="0.00">
                  <c:v>0.68026346741943078</c:v>
                </c:pt>
                <c:pt idx="10" formatCode="0.00">
                  <c:v>2818.0438842203548</c:v>
                </c:pt>
                <c:pt idx="11" formatCode="0.00">
                  <c:v>2876.4005602240895</c:v>
                </c:pt>
                <c:pt idx="12" formatCode="0.00">
                  <c:v>0.55445777464126089</c:v>
                </c:pt>
                <c:pt idx="13" formatCode="0.00">
                  <c:v>2231.5592903828197</c:v>
                </c:pt>
                <c:pt idx="14" formatCode="0.00">
                  <c:v>2300.4201680672268</c:v>
                </c:pt>
                <c:pt idx="15" formatCode="0.00">
                  <c:v>0.47419430722183015</c:v>
                </c:pt>
                <c:pt idx="16" formatCode="0.00">
                  <c:v>1886.0877684407096</c:v>
                </c:pt>
                <c:pt idx="17" formatCode="0.00">
                  <c:v>1990.546218487395</c:v>
                </c:pt>
                <c:pt idx="18" formatCode="0.00">
                  <c:v>0.43942601740766879</c:v>
                </c:pt>
                <c:pt idx="19" formatCode="0.00">
                  <c:v>1660.8309990662931</c:v>
                </c:pt>
                <c:pt idx="20" formatCode="0.00">
                  <c:v>1814.8926237161531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1E73-444A-875C-3BE5C919D0EE}"/>
            </c:ext>
          </c:extLst>
        </c:ser>
        <c:ser>
          <c:idx val="1"/>
          <c:order val="1"/>
          <c:tx>
            <c:strRef>
              <c:f>List1!$I$2</c:f>
              <c:strCache>
                <c:ptCount val="1"/>
                <c:pt idx="0">
                  <c:v>Flex Foam-iT III+0,5% hm. 1182/103 Cl4-Per-Xyl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List1!$I$3:$I$23</c:f>
              <c:numCache>
                <c:formatCode>General</c:formatCode>
                <c:ptCount val="21"/>
                <c:pt idx="0">
                  <c:v>0</c:v>
                </c:pt>
                <c:pt idx="3">
                  <c:v>24</c:v>
                </c:pt>
                <c:pt idx="6">
                  <c:v>48</c:v>
                </c:pt>
                <c:pt idx="9">
                  <c:v>72</c:v>
                </c:pt>
                <c:pt idx="12">
                  <c:v>96</c:v>
                </c:pt>
                <c:pt idx="15">
                  <c:v>120</c:v>
                </c:pt>
                <c:pt idx="18">
                  <c:v>168</c:v>
                </c:pt>
              </c:numCache>
            </c:numRef>
          </c:xVal>
          <c:yVal>
            <c:numRef>
              <c:f>List1!$L$3:$L$23</c:f>
              <c:numCache>
                <c:formatCode>General</c:formatCode>
                <c:ptCount val="21"/>
                <c:pt idx="0">
                  <c:v>1</c:v>
                </c:pt>
                <c:pt idx="3" formatCode="0.00">
                  <c:v>0.88359950859950864</c:v>
                </c:pt>
                <c:pt idx="4" formatCode="0.00">
                  <c:v>3357.8431372549021</c:v>
                </c:pt>
                <c:pt idx="5" formatCode="0.00">
                  <c:v>4180.0887021475255</c:v>
                </c:pt>
                <c:pt idx="6" formatCode="0.00">
                  <c:v>0.61962530712530717</c:v>
                </c:pt>
                <c:pt idx="7" formatCode="0.00">
                  <c:v>2757.3529411764707</c:v>
                </c:pt>
                <c:pt idx="8" formatCode="0.00">
                  <c:v>2354.6918767507004</c:v>
                </c:pt>
                <c:pt idx="9" formatCode="0.00">
                  <c:v>0.44850532350532346</c:v>
                </c:pt>
                <c:pt idx="10" formatCode="0.00">
                  <c:v>1744.2810457516339</c:v>
                </c:pt>
                <c:pt idx="11" formatCode="0.00">
                  <c:v>1796.2184873949579</c:v>
                </c:pt>
                <c:pt idx="12" formatCode="0.00">
                  <c:v>0.25076781326781328</c:v>
                </c:pt>
                <c:pt idx="13" formatCode="0.00">
                  <c:v>925.53688141923431</c:v>
                </c:pt>
                <c:pt idx="14" formatCode="0.00">
                  <c:v>911.53127917833797</c:v>
                </c:pt>
                <c:pt idx="15" formatCode="0.00">
                  <c:v>0.23694717444717445</c:v>
                </c:pt>
                <c:pt idx="16" formatCode="0.00">
                  <c:v>900.44351073762834</c:v>
                </c:pt>
                <c:pt idx="17" formatCode="0.00">
                  <c:v>984.47712418300648</c:v>
                </c:pt>
                <c:pt idx="18" formatCode="0.00">
                  <c:v>0.1780007432181345</c:v>
                </c:pt>
                <c:pt idx="19" formatCode="0.00">
                  <c:v>636.67133520074697</c:v>
                </c:pt>
                <c:pt idx="20" formatCode="0.00">
                  <c:v>961.71802054154989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1E73-444A-875C-3BE5C919D0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6885272"/>
        <c:axId val="456885664"/>
      </c:scatterChart>
      <c:valAx>
        <c:axId val="456885272"/>
        <c:scaling>
          <c:orientation val="minMax"/>
          <c:max val="168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b="1" dirty="0"/>
                  <a:t>Doba ozařování (h)</a:t>
                </a:r>
              </a:p>
            </c:rich>
          </c:tx>
          <c:layout>
            <c:manualLayout>
              <c:xMode val="edge"/>
              <c:yMode val="edge"/>
              <c:x val="0.55192809359559258"/>
              <c:y val="0.9365845967081856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56885664"/>
        <c:crosses val="autoZero"/>
        <c:crossBetween val="midCat"/>
        <c:majorUnit val="24"/>
      </c:valAx>
      <c:valAx>
        <c:axId val="456885664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b="1" dirty="0"/>
                  <a:t>C/C0</a:t>
                </a:r>
              </a:p>
            </c:rich>
          </c:tx>
          <c:layout>
            <c:manualLayout>
              <c:xMode val="edge"/>
              <c:yMode val="edge"/>
              <c:x val="7.6790215030573938E-3"/>
              <c:y val="7.9561087783499129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56885272"/>
        <c:crosses val="autoZero"/>
        <c:crossBetween val="midCat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80943998567891"/>
          <c:y val="1.4799213506023584E-2"/>
          <c:w val="0.69190560014321079"/>
          <c:h val="0.22130437398471814"/>
        </c:manualLayout>
      </c:layout>
      <c:overlay val="0"/>
      <c:spPr>
        <a:solidFill>
          <a:schemeClr val="accent3">
            <a:lumMod val="95000"/>
          </a:schemeClr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0"/>
    <c:dispBlanksAs val="span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png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5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xmlns="" id="{0F46685E-EBB4-4DB1-A541-D13C3085285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 b="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xmlns="" id="{11E47248-BCFC-4A71-BBFC-0A4D0E9EC76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 b="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1988" name="Rectangle 4">
            <a:extLst>
              <a:ext uri="{FF2B5EF4-FFF2-40B4-BE49-F238E27FC236}">
                <a16:creationId xmlns:a16="http://schemas.microsoft.com/office/drawing/2014/main" xmlns="" id="{104C5201-B980-4D6E-8531-9B25444F50C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 b="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1989" name="Rectangle 5">
            <a:extLst>
              <a:ext uri="{FF2B5EF4-FFF2-40B4-BE49-F238E27FC236}">
                <a16:creationId xmlns:a16="http://schemas.microsoft.com/office/drawing/2014/main" xmlns="" id="{FF7A9969-AF95-4D60-BB14-D4A73171640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 b="0"/>
            </a:lvl1pPr>
          </a:lstStyle>
          <a:p>
            <a:pPr>
              <a:defRPr/>
            </a:pPr>
            <a:fld id="{F73C4174-E09C-46A8-9B73-B727E89024B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>
            <a:extLst>
              <a:ext uri="{FF2B5EF4-FFF2-40B4-BE49-F238E27FC236}">
                <a16:creationId xmlns:a16="http://schemas.microsoft.com/office/drawing/2014/main" xmlns="" id="{8F5EAED9-4F30-495F-AFE8-D72C001DE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>
            <a:lvl1pPr>
              <a:lnSpc>
                <a:spcPct val="9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defRPr/>
            </a:pPr>
            <a:endParaRPr lang="cs-CZ" altLang="cs-CZ"/>
          </a:p>
        </p:txBody>
      </p:sp>
      <p:sp>
        <p:nvSpPr>
          <p:cNvPr id="3075" name="AutoShape 2">
            <a:extLst>
              <a:ext uri="{FF2B5EF4-FFF2-40B4-BE49-F238E27FC236}">
                <a16:creationId xmlns:a16="http://schemas.microsoft.com/office/drawing/2014/main" xmlns="" id="{4BCB23C0-F81E-4E20-B924-A736893F9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>
            <a:lvl1pPr>
              <a:lnSpc>
                <a:spcPct val="9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defRPr/>
            </a:pPr>
            <a:endParaRPr lang="cs-CZ" altLang="cs-CZ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xmlns="" id="{E6E49F80-5B8F-4F37-8826-596188599CEE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8625" cy="4556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StarSymbol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 b="0">
                <a:solidFill>
                  <a:srgbClr val="000000"/>
                </a:solidFill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xmlns="" id="{1C539CA6-D392-4642-885B-D0DF77C6CF78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886200" y="0"/>
            <a:ext cx="2968625" cy="4556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StarSymbol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 b="0">
                <a:solidFill>
                  <a:srgbClr val="000000"/>
                </a:solidFill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3078" name="Rectangle 5">
            <a:extLst>
              <a:ext uri="{FF2B5EF4-FFF2-40B4-BE49-F238E27FC236}">
                <a16:creationId xmlns:a16="http://schemas.microsoft.com/office/drawing/2014/main" xmlns="" id="{F250E0AF-C9B8-4D50-8F9D-716CA6016925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8825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xmlns="" id="{83DA67C9-1239-4225-B788-9AE21FD58AE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6025" cy="41132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altLang="cs-CZ" noProof="0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xmlns="" id="{C1A5B136-A448-4149-A358-0E954422199B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8686800"/>
            <a:ext cx="2968625" cy="4556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StarSymbol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 b="0">
                <a:solidFill>
                  <a:srgbClr val="000000"/>
                </a:solidFill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3080" name="Rectangle 8">
            <a:extLst>
              <a:ext uri="{FF2B5EF4-FFF2-40B4-BE49-F238E27FC236}">
                <a16:creationId xmlns:a16="http://schemas.microsoft.com/office/drawing/2014/main" xmlns="" id="{D1A285A4-BEC3-49A7-9441-4AFDA4E6F5B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86200" y="8686800"/>
            <a:ext cx="2968625" cy="4556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StarSymbol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 b="0">
                <a:solidFill>
                  <a:srgbClr val="000000"/>
                </a:solidFill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CA4E873F-DAE3-401C-9EA2-399FE3B3A6A8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0195113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>
            <a:extLst>
              <a:ext uri="{FF2B5EF4-FFF2-40B4-BE49-F238E27FC236}">
                <a16:creationId xmlns:a16="http://schemas.microsoft.com/office/drawing/2014/main" xmlns="" id="{D43C86B6-F6A9-4B21-BFB2-CDB803BC898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StarSymbol" charset="2"/>
              <a:buNone/>
            </a:pPr>
            <a:fld id="{1EC35F75-5A51-470D-AF07-61048C3D58CE}" type="slidenum">
              <a:rPr lang="en-GB" altLang="cs-CZ" smtClean="0"/>
              <a:pPr>
                <a:spcBef>
                  <a:spcPct val="0"/>
                </a:spcBef>
                <a:buFont typeface="StarSymbol" charset="2"/>
                <a:buNone/>
              </a:pPr>
              <a:t>1</a:t>
            </a:fld>
            <a:endParaRPr lang="en-GB" altLang="cs-CZ"/>
          </a:p>
        </p:txBody>
      </p:sp>
      <p:sp>
        <p:nvSpPr>
          <p:cNvPr id="6147" name="Text Box 1026">
            <a:extLst>
              <a:ext uri="{FF2B5EF4-FFF2-40B4-BE49-F238E27FC236}">
                <a16:creationId xmlns:a16="http://schemas.microsoft.com/office/drawing/2014/main" xmlns="" id="{587B1DE3-87BC-47C6-9A8D-11DB1CA96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cs-CZ" altLang="cs-CZ" sz="2400">
              <a:solidFill>
                <a:schemeClr val="bg1"/>
              </a:solidFill>
            </a:endParaRPr>
          </a:p>
        </p:txBody>
      </p:sp>
      <p:sp>
        <p:nvSpPr>
          <p:cNvPr id="6148" name="Rectangle 1027">
            <a:extLst>
              <a:ext uri="{FF2B5EF4-FFF2-40B4-BE49-F238E27FC236}">
                <a16:creationId xmlns:a16="http://schemas.microsoft.com/office/drawing/2014/main" xmlns="" id="{6F85229D-138D-4D14-AEE0-3E6A42F24780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9200" cy="4116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367768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8">
            <a:extLst>
              <a:ext uri="{FF2B5EF4-FFF2-40B4-BE49-F238E27FC236}">
                <a16:creationId xmlns:a16="http://schemas.microsoft.com/office/drawing/2014/main" xmlns="" id="{BABADD7F-4611-42E2-BD51-37949179D94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StarSymbol" charset="2"/>
              <a:buNone/>
            </a:pPr>
            <a:fld id="{529681A7-DD83-4038-98DE-C30A221D7AA7}" type="slidenum">
              <a:rPr lang="en-GB" altLang="cs-CZ" smtClean="0"/>
              <a:pPr>
                <a:spcBef>
                  <a:spcPct val="0"/>
                </a:spcBef>
                <a:buFont typeface="StarSymbol" charset="2"/>
                <a:buNone/>
              </a:pPr>
              <a:t>10</a:t>
            </a:fld>
            <a:endParaRPr lang="en-GB" altLang="cs-CZ"/>
          </a:p>
        </p:txBody>
      </p:sp>
      <p:sp>
        <p:nvSpPr>
          <p:cNvPr id="20483" name="Text Box 2">
            <a:extLst>
              <a:ext uri="{FF2B5EF4-FFF2-40B4-BE49-F238E27FC236}">
                <a16:creationId xmlns:a16="http://schemas.microsoft.com/office/drawing/2014/main" xmlns="" id="{FE727C02-4CDD-476D-A05D-B8F1C2443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cs-CZ" altLang="cs-CZ" sz="2400">
              <a:solidFill>
                <a:schemeClr val="bg1"/>
              </a:solidFill>
            </a:endParaRPr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xmlns="" id="{480DF026-ADC4-42D3-96B9-C6DCEA1D4F6E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408244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8">
            <a:extLst>
              <a:ext uri="{FF2B5EF4-FFF2-40B4-BE49-F238E27FC236}">
                <a16:creationId xmlns:a16="http://schemas.microsoft.com/office/drawing/2014/main" xmlns="" id="{080EB5EC-ECA8-4F9F-B4FC-C1DCFCA0455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StarSymbol" charset="2"/>
              <a:buNone/>
            </a:pPr>
            <a:fld id="{88BA3166-D0FF-47E6-917E-283719B828AF}" type="slidenum">
              <a:rPr lang="en-GB" altLang="cs-CZ" smtClean="0"/>
              <a:pPr>
                <a:spcBef>
                  <a:spcPct val="0"/>
                </a:spcBef>
                <a:buFont typeface="StarSymbol" charset="2"/>
                <a:buNone/>
              </a:pPr>
              <a:t>11</a:t>
            </a:fld>
            <a:endParaRPr lang="en-GB" altLang="cs-CZ"/>
          </a:p>
        </p:txBody>
      </p:sp>
      <p:sp>
        <p:nvSpPr>
          <p:cNvPr id="22531" name="Text Box 2">
            <a:extLst>
              <a:ext uri="{FF2B5EF4-FFF2-40B4-BE49-F238E27FC236}">
                <a16:creationId xmlns:a16="http://schemas.microsoft.com/office/drawing/2014/main" xmlns="" id="{4E01D4B1-31E8-4922-B542-1140176F91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cs-CZ" altLang="cs-CZ" sz="2400">
              <a:solidFill>
                <a:schemeClr val="bg1"/>
              </a:solidFill>
            </a:endParaRPr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xmlns="" id="{CD6710A7-EA27-467C-9962-19D30EA19B90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822038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8">
            <a:extLst>
              <a:ext uri="{FF2B5EF4-FFF2-40B4-BE49-F238E27FC236}">
                <a16:creationId xmlns:a16="http://schemas.microsoft.com/office/drawing/2014/main" xmlns="" id="{EBC40091-2ADB-405E-8594-0976D2656CC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StarSymbol" charset="2"/>
              <a:buNone/>
            </a:pPr>
            <a:fld id="{8DB2EC40-68A6-49D3-AEAB-E1735B8CE9E0}" type="slidenum">
              <a:rPr lang="en-GB" altLang="cs-CZ" smtClean="0"/>
              <a:pPr>
                <a:spcBef>
                  <a:spcPct val="0"/>
                </a:spcBef>
                <a:buFont typeface="StarSymbol" charset="2"/>
                <a:buNone/>
              </a:pPr>
              <a:t>12</a:t>
            </a:fld>
            <a:endParaRPr lang="en-GB" altLang="cs-CZ"/>
          </a:p>
        </p:txBody>
      </p:sp>
      <p:sp>
        <p:nvSpPr>
          <p:cNvPr id="24579" name="Text Box 2">
            <a:extLst>
              <a:ext uri="{FF2B5EF4-FFF2-40B4-BE49-F238E27FC236}">
                <a16:creationId xmlns:a16="http://schemas.microsoft.com/office/drawing/2014/main" xmlns="" id="{569723DA-A2D2-4682-82A4-6E29EA5E5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cs-CZ" altLang="cs-CZ" sz="2400">
              <a:solidFill>
                <a:schemeClr val="bg1"/>
              </a:solidFill>
            </a:endParaRPr>
          </a:p>
        </p:txBody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xmlns="" id="{313445C3-109B-4C60-AC68-3544A4A1C4AF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5992294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CA4E873F-DAE3-401C-9EA2-399FE3B3A6A8}" type="slidenum">
              <a:rPr lang="en-GB" altLang="cs-CZ" smtClean="0"/>
              <a:pPr>
                <a:defRPr/>
              </a:pPr>
              <a:t>13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8561049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8">
            <a:extLst>
              <a:ext uri="{FF2B5EF4-FFF2-40B4-BE49-F238E27FC236}">
                <a16:creationId xmlns:a16="http://schemas.microsoft.com/office/drawing/2014/main" xmlns="" id="{EBC40091-2ADB-405E-8594-0976D2656CC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StarSymbol" charset="2"/>
              <a:buNone/>
            </a:pPr>
            <a:fld id="{8DB2EC40-68A6-49D3-AEAB-E1735B8CE9E0}" type="slidenum">
              <a:rPr lang="en-GB" altLang="cs-CZ" smtClean="0"/>
              <a:pPr>
                <a:spcBef>
                  <a:spcPct val="0"/>
                </a:spcBef>
                <a:buFont typeface="StarSymbol" charset="2"/>
                <a:buNone/>
              </a:pPr>
              <a:t>14</a:t>
            </a:fld>
            <a:endParaRPr lang="en-GB" altLang="cs-CZ"/>
          </a:p>
        </p:txBody>
      </p:sp>
      <p:sp>
        <p:nvSpPr>
          <p:cNvPr id="24579" name="Text Box 2">
            <a:extLst>
              <a:ext uri="{FF2B5EF4-FFF2-40B4-BE49-F238E27FC236}">
                <a16:creationId xmlns:a16="http://schemas.microsoft.com/office/drawing/2014/main" xmlns="" id="{569723DA-A2D2-4682-82A4-6E29EA5E5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cs-CZ" altLang="cs-CZ" sz="2400">
              <a:solidFill>
                <a:schemeClr val="bg1"/>
              </a:solidFill>
            </a:endParaRPr>
          </a:p>
        </p:txBody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xmlns="" id="{313445C3-109B-4C60-AC68-3544A4A1C4AF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4185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CA4E873F-DAE3-401C-9EA2-399FE3B3A6A8}" type="slidenum">
              <a:rPr lang="en-GB" altLang="cs-CZ" smtClean="0"/>
              <a:pPr>
                <a:defRPr/>
              </a:pPr>
              <a:t>15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2158057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8">
            <a:extLst>
              <a:ext uri="{FF2B5EF4-FFF2-40B4-BE49-F238E27FC236}">
                <a16:creationId xmlns:a16="http://schemas.microsoft.com/office/drawing/2014/main" xmlns="" id="{EBC40091-2ADB-405E-8594-0976D2656CC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StarSymbol" charset="2"/>
              <a:buNone/>
            </a:pPr>
            <a:fld id="{8DB2EC40-68A6-49D3-AEAB-E1735B8CE9E0}" type="slidenum">
              <a:rPr lang="en-GB" altLang="cs-CZ" smtClean="0"/>
              <a:pPr>
                <a:spcBef>
                  <a:spcPct val="0"/>
                </a:spcBef>
                <a:buFont typeface="StarSymbol" charset="2"/>
                <a:buNone/>
              </a:pPr>
              <a:t>16</a:t>
            </a:fld>
            <a:endParaRPr lang="en-GB" altLang="cs-CZ"/>
          </a:p>
        </p:txBody>
      </p:sp>
      <p:sp>
        <p:nvSpPr>
          <p:cNvPr id="24579" name="Text Box 2">
            <a:extLst>
              <a:ext uri="{FF2B5EF4-FFF2-40B4-BE49-F238E27FC236}">
                <a16:creationId xmlns:a16="http://schemas.microsoft.com/office/drawing/2014/main" xmlns="" id="{569723DA-A2D2-4682-82A4-6E29EA5E5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cs-CZ" altLang="cs-CZ" sz="2400">
              <a:solidFill>
                <a:schemeClr val="bg1"/>
              </a:solidFill>
            </a:endParaRPr>
          </a:p>
        </p:txBody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xmlns="" id="{313445C3-109B-4C60-AC68-3544A4A1C4AF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341248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CA4E873F-DAE3-401C-9EA2-399FE3B3A6A8}" type="slidenum">
              <a:rPr lang="en-GB" altLang="cs-CZ" smtClean="0"/>
              <a:pPr>
                <a:defRPr/>
              </a:pPr>
              <a:t>17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9006609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CA4E873F-DAE3-401C-9EA2-399FE3B3A6A8}" type="slidenum">
              <a:rPr lang="en-GB" altLang="cs-CZ" smtClean="0"/>
              <a:pPr>
                <a:defRPr/>
              </a:pPr>
              <a:t>18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0858860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8">
            <a:extLst>
              <a:ext uri="{FF2B5EF4-FFF2-40B4-BE49-F238E27FC236}">
                <a16:creationId xmlns:a16="http://schemas.microsoft.com/office/drawing/2014/main" xmlns="" id="{EE124ACF-DAC9-4EEB-84BE-874B5284E96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StarSymbol" charset="2"/>
              <a:buNone/>
            </a:pPr>
            <a:fld id="{29C170A4-2551-4F24-9986-50E221F9F1CB}" type="slidenum">
              <a:rPr lang="en-GB" altLang="cs-CZ" smtClean="0"/>
              <a:pPr>
                <a:spcBef>
                  <a:spcPct val="0"/>
                </a:spcBef>
                <a:buFont typeface="StarSymbol" charset="2"/>
                <a:buNone/>
              </a:pPr>
              <a:t>19</a:t>
            </a:fld>
            <a:endParaRPr lang="en-GB" altLang="cs-CZ"/>
          </a:p>
        </p:txBody>
      </p:sp>
      <p:sp>
        <p:nvSpPr>
          <p:cNvPr id="26627" name="Text Box 2">
            <a:extLst>
              <a:ext uri="{FF2B5EF4-FFF2-40B4-BE49-F238E27FC236}">
                <a16:creationId xmlns:a16="http://schemas.microsoft.com/office/drawing/2014/main" xmlns="" id="{0B8DDB05-E93B-4337-8EF5-B7A80A1D2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cs-CZ" altLang="cs-CZ" sz="2400">
              <a:solidFill>
                <a:schemeClr val="bg1"/>
              </a:solidFill>
            </a:endParaRPr>
          </a:p>
        </p:txBody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xmlns="" id="{2D147FAB-8CD1-45C3-A568-DB4D09FAD00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80286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>
            <a:extLst>
              <a:ext uri="{FF2B5EF4-FFF2-40B4-BE49-F238E27FC236}">
                <a16:creationId xmlns:a16="http://schemas.microsoft.com/office/drawing/2014/main" xmlns="" id="{A81BF99A-D81F-416B-A788-BB8F6AB66C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Zástupný symbol pro poznámky 2">
            <a:extLst>
              <a:ext uri="{FF2B5EF4-FFF2-40B4-BE49-F238E27FC236}">
                <a16:creationId xmlns:a16="http://schemas.microsoft.com/office/drawing/2014/main" xmlns="" id="{F2BB9AAD-E534-44D6-91AE-5F330EE6E3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altLang="cs-CZ"/>
          </a:p>
        </p:txBody>
      </p:sp>
      <p:sp>
        <p:nvSpPr>
          <p:cNvPr id="8196" name="Zástupný symbol pro číslo snímku 3">
            <a:extLst>
              <a:ext uri="{FF2B5EF4-FFF2-40B4-BE49-F238E27FC236}">
                <a16:creationId xmlns:a16="http://schemas.microsoft.com/office/drawing/2014/main" xmlns="" id="{64056DF4-AE07-47C5-AF42-6BBBCFE34D02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StarSymbol" charset="2"/>
              <a:buNone/>
            </a:pPr>
            <a:fld id="{88AC5B42-8425-4F6F-86CC-2E223AD0ACBF}" type="slidenum">
              <a:rPr lang="en-GB" altLang="cs-CZ" smtClean="0"/>
              <a:pPr>
                <a:spcBef>
                  <a:spcPct val="0"/>
                </a:spcBef>
                <a:buFont typeface="StarSymbol" charset="2"/>
                <a:buNone/>
              </a:pPr>
              <a:t>2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40860803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8">
            <a:extLst>
              <a:ext uri="{FF2B5EF4-FFF2-40B4-BE49-F238E27FC236}">
                <a16:creationId xmlns:a16="http://schemas.microsoft.com/office/drawing/2014/main" xmlns="" id="{EE124ACF-DAC9-4EEB-84BE-874B5284E96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StarSymbol" charset="2"/>
              <a:buNone/>
            </a:pPr>
            <a:fld id="{29C170A4-2551-4F24-9986-50E221F9F1CB}" type="slidenum">
              <a:rPr lang="en-GB" altLang="cs-CZ" smtClean="0"/>
              <a:pPr>
                <a:spcBef>
                  <a:spcPct val="0"/>
                </a:spcBef>
                <a:buFont typeface="StarSymbol" charset="2"/>
                <a:buNone/>
              </a:pPr>
              <a:t>20</a:t>
            </a:fld>
            <a:endParaRPr lang="en-GB" altLang="cs-CZ"/>
          </a:p>
        </p:txBody>
      </p:sp>
      <p:sp>
        <p:nvSpPr>
          <p:cNvPr id="26627" name="Text Box 2">
            <a:extLst>
              <a:ext uri="{FF2B5EF4-FFF2-40B4-BE49-F238E27FC236}">
                <a16:creationId xmlns:a16="http://schemas.microsoft.com/office/drawing/2014/main" xmlns="" id="{0B8DDB05-E93B-4337-8EF5-B7A80A1D2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cs-CZ" altLang="cs-CZ" sz="2400">
              <a:solidFill>
                <a:schemeClr val="bg1"/>
              </a:solidFill>
            </a:endParaRPr>
          </a:p>
        </p:txBody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xmlns="" id="{2D147FAB-8CD1-45C3-A568-DB4D09FAD00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140269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CA4E873F-DAE3-401C-9EA2-399FE3B3A6A8}" type="slidenum">
              <a:rPr lang="en-GB" altLang="cs-CZ" smtClean="0"/>
              <a:pPr>
                <a:defRPr/>
              </a:pPr>
              <a:t>21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0494956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8">
            <a:extLst>
              <a:ext uri="{FF2B5EF4-FFF2-40B4-BE49-F238E27FC236}">
                <a16:creationId xmlns:a16="http://schemas.microsoft.com/office/drawing/2014/main" xmlns="" id="{EE124ACF-DAC9-4EEB-84BE-874B5284E96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StarSymbol" charset="2"/>
              <a:buNone/>
            </a:pPr>
            <a:fld id="{29C170A4-2551-4F24-9986-50E221F9F1CB}" type="slidenum">
              <a:rPr lang="en-GB" altLang="cs-CZ" smtClean="0"/>
              <a:pPr>
                <a:spcBef>
                  <a:spcPct val="0"/>
                </a:spcBef>
                <a:buFont typeface="StarSymbol" charset="2"/>
                <a:buNone/>
              </a:pPr>
              <a:t>22</a:t>
            </a:fld>
            <a:endParaRPr lang="en-GB" altLang="cs-CZ"/>
          </a:p>
        </p:txBody>
      </p:sp>
      <p:sp>
        <p:nvSpPr>
          <p:cNvPr id="26627" name="Text Box 2">
            <a:extLst>
              <a:ext uri="{FF2B5EF4-FFF2-40B4-BE49-F238E27FC236}">
                <a16:creationId xmlns:a16="http://schemas.microsoft.com/office/drawing/2014/main" xmlns="" id="{0B8DDB05-E93B-4337-8EF5-B7A80A1D2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cs-CZ" altLang="cs-CZ" sz="2400">
              <a:solidFill>
                <a:schemeClr val="bg1"/>
              </a:solidFill>
            </a:endParaRPr>
          </a:p>
        </p:txBody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xmlns="" id="{2D147FAB-8CD1-45C3-A568-DB4D09FAD00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926269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8">
            <a:extLst>
              <a:ext uri="{FF2B5EF4-FFF2-40B4-BE49-F238E27FC236}">
                <a16:creationId xmlns:a16="http://schemas.microsoft.com/office/drawing/2014/main" xmlns="" id="{EE124ACF-DAC9-4EEB-84BE-874B5284E96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StarSymbol" charset="2"/>
              <a:buNone/>
            </a:pPr>
            <a:fld id="{29C170A4-2551-4F24-9986-50E221F9F1CB}" type="slidenum">
              <a:rPr lang="en-GB" altLang="cs-CZ" smtClean="0"/>
              <a:pPr>
                <a:spcBef>
                  <a:spcPct val="0"/>
                </a:spcBef>
                <a:buFont typeface="StarSymbol" charset="2"/>
                <a:buNone/>
              </a:pPr>
              <a:t>23</a:t>
            </a:fld>
            <a:endParaRPr lang="en-GB" altLang="cs-CZ"/>
          </a:p>
        </p:txBody>
      </p:sp>
      <p:sp>
        <p:nvSpPr>
          <p:cNvPr id="26627" name="Text Box 2">
            <a:extLst>
              <a:ext uri="{FF2B5EF4-FFF2-40B4-BE49-F238E27FC236}">
                <a16:creationId xmlns:a16="http://schemas.microsoft.com/office/drawing/2014/main" xmlns="" id="{0B8DDB05-E93B-4337-8EF5-B7A80A1D2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cs-CZ" altLang="cs-CZ" sz="2400">
              <a:solidFill>
                <a:schemeClr val="bg1"/>
              </a:solidFill>
            </a:endParaRPr>
          </a:p>
        </p:txBody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xmlns="" id="{2D147FAB-8CD1-45C3-A568-DB4D09FAD00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692429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8">
            <a:extLst>
              <a:ext uri="{FF2B5EF4-FFF2-40B4-BE49-F238E27FC236}">
                <a16:creationId xmlns:a16="http://schemas.microsoft.com/office/drawing/2014/main" xmlns="" id="{EE124ACF-DAC9-4EEB-84BE-874B5284E96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StarSymbol" charset="2"/>
              <a:buNone/>
            </a:pPr>
            <a:fld id="{29C170A4-2551-4F24-9986-50E221F9F1CB}" type="slidenum">
              <a:rPr lang="en-GB" altLang="cs-CZ" smtClean="0"/>
              <a:pPr>
                <a:spcBef>
                  <a:spcPct val="0"/>
                </a:spcBef>
                <a:buFont typeface="StarSymbol" charset="2"/>
                <a:buNone/>
              </a:pPr>
              <a:t>24</a:t>
            </a:fld>
            <a:endParaRPr lang="en-GB" altLang="cs-CZ"/>
          </a:p>
        </p:txBody>
      </p:sp>
      <p:sp>
        <p:nvSpPr>
          <p:cNvPr id="26627" name="Text Box 2">
            <a:extLst>
              <a:ext uri="{FF2B5EF4-FFF2-40B4-BE49-F238E27FC236}">
                <a16:creationId xmlns:a16="http://schemas.microsoft.com/office/drawing/2014/main" xmlns="" id="{0B8DDB05-E93B-4337-8EF5-B7A80A1D2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cs-CZ" altLang="cs-CZ" sz="2400">
              <a:solidFill>
                <a:schemeClr val="bg1"/>
              </a:solidFill>
            </a:endParaRPr>
          </a:p>
        </p:txBody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xmlns="" id="{2D147FAB-8CD1-45C3-A568-DB4D09FAD00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336207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8">
            <a:extLst>
              <a:ext uri="{FF2B5EF4-FFF2-40B4-BE49-F238E27FC236}">
                <a16:creationId xmlns:a16="http://schemas.microsoft.com/office/drawing/2014/main" xmlns="" id="{EE124ACF-DAC9-4EEB-84BE-874B5284E96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StarSymbol" charset="2"/>
              <a:buNone/>
            </a:pPr>
            <a:fld id="{29C170A4-2551-4F24-9986-50E221F9F1CB}" type="slidenum">
              <a:rPr lang="en-GB" altLang="cs-CZ" smtClean="0"/>
              <a:pPr>
                <a:spcBef>
                  <a:spcPct val="0"/>
                </a:spcBef>
                <a:buFont typeface="StarSymbol" charset="2"/>
                <a:buNone/>
              </a:pPr>
              <a:t>25</a:t>
            </a:fld>
            <a:endParaRPr lang="en-GB" altLang="cs-CZ"/>
          </a:p>
        </p:txBody>
      </p:sp>
      <p:sp>
        <p:nvSpPr>
          <p:cNvPr id="26627" name="Text Box 2">
            <a:extLst>
              <a:ext uri="{FF2B5EF4-FFF2-40B4-BE49-F238E27FC236}">
                <a16:creationId xmlns:a16="http://schemas.microsoft.com/office/drawing/2014/main" xmlns="" id="{0B8DDB05-E93B-4337-8EF5-B7A80A1D2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cs-CZ" altLang="cs-CZ" sz="2400">
              <a:solidFill>
                <a:schemeClr val="bg1"/>
              </a:solidFill>
            </a:endParaRPr>
          </a:p>
        </p:txBody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xmlns="" id="{2D147FAB-8CD1-45C3-A568-DB4D09FAD00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470358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CA4E873F-DAE3-401C-9EA2-399FE3B3A6A8}" type="slidenum">
              <a:rPr lang="en-GB" altLang="cs-CZ" smtClean="0"/>
              <a:pPr>
                <a:defRPr/>
              </a:pPr>
              <a:t>26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1862049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8">
            <a:extLst>
              <a:ext uri="{FF2B5EF4-FFF2-40B4-BE49-F238E27FC236}">
                <a16:creationId xmlns:a16="http://schemas.microsoft.com/office/drawing/2014/main" xmlns="" id="{D73042AE-B0FD-4680-AD5E-37BF00B6368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StarSymbol" charset="2"/>
              <a:buNone/>
            </a:pPr>
            <a:fld id="{73986401-D032-4C15-8073-40F107E82ED8}" type="slidenum">
              <a:rPr lang="en-GB" altLang="cs-CZ" smtClean="0"/>
              <a:pPr>
                <a:spcBef>
                  <a:spcPct val="0"/>
                </a:spcBef>
                <a:buFont typeface="StarSymbol" charset="2"/>
                <a:buNone/>
              </a:pPr>
              <a:t>27</a:t>
            </a:fld>
            <a:endParaRPr lang="en-GB" altLang="cs-CZ"/>
          </a:p>
        </p:txBody>
      </p:sp>
      <p:sp>
        <p:nvSpPr>
          <p:cNvPr id="28675" name="Rectangle 1026">
            <a:extLst>
              <a:ext uri="{FF2B5EF4-FFF2-40B4-BE49-F238E27FC236}">
                <a16:creationId xmlns:a16="http://schemas.microsoft.com/office/drawing/2014/main" xmlns="" id="{3C1EF33A-827E-405E-8D83-E49A0C5295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1027">
            <a:extLst>
              <a:ext uri="{FF2B5EF4-FFF2-40B4-BE49-F238E27FC236}">
                <a16:creationId xmlns:a16="http://schemas.microsoft.com/office/drawing/2014/main" xmlns="" id="{F297303D-B70F-4888-8802-6E4834456D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82454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obrázek snímku 1">
            <a:extLst>
              <a:ext uri="{FF2B5EF4-FFF2-40B4-BE49-F238E27FC236}">
                <a16:creationId xmlns:a16="http://schemas.microsoft.com/office/drawing/2014/main" xmlns="" id="{8A51993D-ED8D-4C20-B7C7-E379162E51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Zástupný symbol pro poznámky 2">
            <a:extLst>
              <a:ext uri="{FF2B5EF4-FFF2-40B4-BE49-F238E27FC236}">
                <a16:creationId xmlns:a16="http://schemas.microsoft.com/office/drawing/2014/main" xmlns="" id="{BFE3D41D-25C2-4D9B-BFAD-75386868F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altLang="cs-CZ"/>
          </a:p>
        </p:txBody>
      </p:sp>
      <p:sp>
        <p:nvSpPr>
          <p:cNvPr id="10244" name="Zástupný symbol pro číslo snímku 3">
            <a:extLst>
              <a:ext uri="{FF2B5EF4-FFF2-40B4-BE49-F238E27FC236}">
                <a16:creationId xmlns:a16="http://schemas.microsoft.com/office/drawing/2014/main" xmlns="" id="{48BCB2BE-28A2-4926-893D-5B2A20B5A191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StarSymbol" charset="2"/>
              <a:buNone/>
            </a:pPr>
            <a:fld id="{B48C6D36-EE2E-41CD-B6F8-16078F35293D}" type="slidenum">
              <a:rPr lang="en-GB" altLang="cs-CZ" smtClean="0"/>
              <a:pPr>
                <a:spcBef>
                  <a:spcPct val="0"/>
                </a:spcBef>
                <a:buFont typeface="StarSymbol" charset="2"/>
                <a:buNone/>
              </a:pPr>
              <a:t>3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883257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8">
            <a:extLst>
              <a:ext uri="{FF2B5EF4-FFF2-40B4-BE49-F238E27FC236}">
                <a16:creationId xmlns:a16="http://schemas.microsoft.com/office/drawing/2014/main" xmlns="" id="{9ABE1355-7F8C-4D7A-BF13-4C603E094B1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StarSymbol" charset="2"/>
              <a:buNone/>
            </a:pPr>
            <a:fld id="{B8C4E4B4-251E-486E-AC6F-42FE4E64F949}" type="slidenum">
              <a:rPr lang="en-GB" altLang="cs-CZ" smtClean="0"/>
              <a:pPr>
                <a:spcBef>
                  <a:spcPct val="0"/>
                </a:spcBef>
                <a:buFont typeface="StarSymbol" charset="2"/>
                <a:buNone/>
              </a:pPr>
              <a:t>4</a:t>
            </a:fld>
            <a:endParaRPr lang="en-GB" altLang="cs-CZ"/>
          </a:p>
        </p:txBody>
      </p:sp>
      <p:sp>
        <p:nvSpPr>
          <p:cNvPr id="12291" name="Text Box 1">
            <a:extLst>
              <a:ext uri="{FF2B5EF4-FFF2-40B4-BE49-F238E27FC236}">
                <a16:creationId xmlns:a16="http://schemas.microsoft.com/office/drawing/2014/main" xmlns="" id="{559A2D75-7997-4108-9FC8-189600C44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cs-CZ" altLang="cs-CZ" sz="2400">
              <a:solidFill>
                <a:schemeClr val="bg1"/>
              </a:solidFill>
            </a:endParaRPr>
          </a:p>
        </p:txBody>
      </p:sp>
      <p:sp>
        <p:nvSpPr>
          <p:cNvPr id="12292" name="Rectangle 2">
            <a:extLst>
              <a:ext uri="{FF2B5EF4-FFF2-40B4-BE49-F238E27FC236}">
                <a16:creationId xmlns:a16="http://schemas.microsoft.com/office/drawing/2014/main" xmlns="" id="{DBAA79DE-31AC-4100-9A39-52DDF98D105C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814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8">
            <a:extLst>
              <a:ext uri="{FF2B5EF4-FFF2-40B4-BE49-F238E27FC236}">
                <a16:creationId xmlns:a16="http://schemas.microsoft.com/office/drawing/2014/main" xmlns="" id="{9042CB08-CF76-48DD-AB6F-6DFBB8A9AF0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StarSymbol" charset="2"/>
              <a:buNone/>
            </a:pPr>
            <a:fld id="{56AA5E1F-5CE8-4EF3-854D-363304916820}" type="slidenum">
              <a:rPr lang="en-GB" altLang="cs-CZ" smtClean="0"/>
              <a:pPr>
                <a:spcBef>
                  <a:spcPct val="0"/>
                </a:spcBef>
                <a:buFont typeface="StarSymbol" charset="2"/>
                <a:buNone/>
              </a:pPr>
              <a:t>5</a:t>
            </a:fld>
            <a:endParaRPr lang="en-GB" altLang="cs-CZ"/>
          </a:p>
        </p:txBody>
      </p:sp>
      <p:sp>
        <p:nvSpPr>
          <p:cNvPr id="16387" name="Text Box 1">
            <a:extLst>
              <a:ext uri="{FF2B5EF4-FFF2-40B4-BE49-F238E27FC236}">
                <a16:creationId xmlns:a16="http://schemas.microsoft.com/office/drawing/2014/main" xmlns="" id="{02BE3FA9-0A6D-46E4-A525-AF626539C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cs-CZ" altLang="cs-CZ" sz="2400">
              <a:solidFill>
                <a:schemeClr val="bg1"/>
              </a:solidFill>
            </a:endParaRPr>
          </a:p>
        </p:txBody>
      </p:sp>
      <p:sp>
        <p:nvSpPr>
          <p:cNvPr id="16388" name="Rectangle 2">
            <a:extLst>
              <a:ext uri="{FF2B5EF4-FFF2-40B4-BE49-F238E27FC236}">
                <a16:creationId xmlns:a16="http://schemas.microsoft.com/office/drawing/2014/main" xmlns="" id="{65CF38E3-5D34-426A-B53D-C07D9D6EDA40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98834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8">
            <a:extLst>
              <a:ext uri="{FF2B5EF4-FFF2-40B4-BE49-F238E27FC236}">
                <a16:creationId xmlns:a16="http://schemas.microsoft.com/office/drawing/2014/main" xmlns="" id="{9042CB08-CF76-48DD-AB6F-6DFBB8A9AF0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StarSymbol" charset="2"/>
              <a:buNone/>
            </a:pPr>
            <a:fld id="{56AA5E1F-5CE8-4EF3-854D-363304916820}" type="slidenum">
              <a:rPr lang="en-GB" altLang="cs-CZ" smtClean="0"/>
              <a:pPr>
                <a:spcBef>
                  <a:spcPct val="0"/>
                </a:spcBef>
                <a:buFont typeface="StarSymbol" charset="2"/>
                <a:buNone/>
              </a:pPr>
              <a:t>6</a:t>
            </a:fld>
            <a:endParaRPr lang="en-GB" altLang="cs-CZ"/>
          </a:p>
        </p:txBody>
      </p:sp>
      <p:sp>
        <p:nvSpPr>
          <p:cNvPr id="16387" name="Text Box 1">
            <a:extLst>
              <a:ext uri="{FF2B5EF4-FFF2-40B4-BE49-F238E27FC236}">
                <a16:creationId xmlns:a16="http://schemas.microsoft.com/office/drawing/2014/main" xmlns="" id="{02BE3FA9-0A6D-46E4-A525-AF626539C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cs-CZ" altLang="cs-CZ" sz="2400">
              <a:solidFill>
                <a:schemeClr val="bg1"/>
              </a:solidFill>
            </a:endParaRPr>
          </a:p>
        </p:txBody>
      </p:sp>
      <p:sp>
        <p:nvSpPr>
          <p:cNvPr id="16388" name="Rectangle 2">
            <a:extLst>
              <a:ext uri="{FF2B5EF4-FFF2-40B4-BE49-F238E27FC236}">
                <a16:creationId xmlns:a16="http://schemas.microsoft.com/office/drawing/2014/main" xmlns="" id="{65CF38E3-5D34-426A-B53D-C07D9D6EDA40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801810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>
            <a:extLst>
              <a:ext uri="{FF2B5EF4-FFF2-40B4-BE49-F238E27FC236}">
                <a16:creationId xmlns:a16="http://schemas.microsoft.com/office/drawing/2014/main" xmlns="" id="{E60B7A72-746F-45F1-AC51-DCA527ABF2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Zástupný symbol pro poznámky 2">
            <a:extLst>
              <a:ext uri="{FF2B5EF4-FFF2-40B4-BE49-F238E27FC236}">
                <a16:creationId xmlns:a16="http://schemas.microsoft.com/office/drawing/2014/main" xmlns="" id="{3A49C452-1F0E-4F9D-91B5-F9D004877E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altLang="cs-CZ"/>
          </a:p>
        </p:txBody>
      </p:sp>
      <p:sp>
        <p:nvSpPr>
          <p:cNvPr id="14340" name="Zástupný symbol pro číslo snímku 3">
            <a:extLst>
              <a:ext uri="{FF2B5EF4-FFF2-40B4-BE49-F238E27FC236}">
                <a16:creationId xmlns:a16="http://schemas.microsoft.com/office/drawing/2014/main" xmlns="" id="{D6C50D8A-09E9-464C-823D-FD0EA421A771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StarSymbol" charset="2"/>
              <a:buNone/>
            </a:pPr>
            <a:fld id="{E1B9409E-F783-4D8B-A889-8875FFD6D61D}" type="slidenum">
              <a:rPr lang="en-GB" altLang="cs-CZ" smtClean="0"/>
              <a:pPr>
                <a:spcBef>
                  <a:spcPct val="0"/>
                </a:spcBef>
                <a:buFont typeface="StarSymbol" charset="2"/>
                <a:buNone/>
              </a:pPr>
              <a:t>7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1683232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8">
            <a:extLst>
              <a:ext uri="{FF2B5EF4-FFF2-40B4-BE49-F238E27FC236}">
                <a16:creationId xmlns:a16="http://schemas.microsoft.com/office/drawing/2014/main" xmlns="" id="{17F53AFF-372C-46F5-BE50-30CC5F6454E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StarSymbol" charset="2"/>
              <a:buNone/>
            </a:pPr>
            <a:fld id="{5F09F88C-3708-4766-81BD-6BE26F327DBF}" type="slidenum">
              <a:rPr lang="en-GB" altLang="cs-CZ" smtClean="0"/>
              <a:pPr>
                <a:spcBef>
                  <a:spcPct val="0"/>
                </a:spcBef>
                <a:buFont typeface="StarSymbol" charset="2"/>
                <a:buNone/>
              </a:pPr>
              <a:t>8</a:t>
            </a:fld>
            <a:endParaRPr lang="en-GB" altLang="cs-CZ"/>
          </a:p>
        </p:txBody>
      </p:sp>
      <p:sp>
        <p:nvSpPr>
          <p:cNvPr id="18435" name="Text Box 2">
            <a:extLst>
              <a:ext uri="{FF2B5EF4-FFF2-40B4-BE49-F238E27FC236}">
                <a16:creationId xmlns:a16="http://schemas.microsoft.com/office/drawing/2014/main" xmlns="" id="{3CCBA8E2-79C2-4F51-9D73-0CBB0DF3B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cs-CZ" altLang="cs-CZ" sz="2400">
              <a:solidFill>
                <a:schemeClr val="bg1"/>
              </a:solidFill>
            </a:endParaRPr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xmlns="" id="{D5728D3A-9F6A-4056-A816-9249DE13B2D6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806460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CA4E873F-DAE3-401C-9EA2-399FE3B3A6A8}" type="slidenum">
              <a:rPr lang="en-GB" altLang="cs-CZ" smtClean="0"/>
              <a:pPr>
                <a:defRPr/>
              </a:pPr>
              <a:t>9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597800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697819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436331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18313" y="223838"/>
            <a:ext cx="1941512" cy="609917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90600" y="223838"/>
            <a:ext cx="5675313" cy="609917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541003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940447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9690227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7922825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43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891243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7703051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9768373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22381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296098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2124205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9372212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7101361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7813" y="1604963"/>
            <a:ext cx="2055812" cy="452437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8213" cy="452437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720224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4343400"/>
            <a:ext cx="6169025" cy="114141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405312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885403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90600" y="1524000"/>
            <a:ext cx="3808413" cy="479901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51413" y="1524000"/>
            <a:ext cx="3808412" cy="479901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56977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540903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06324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8541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001280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928685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xmlns="" id="{5D62854E-07A4-4715-8776-AE112E8563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73025"/>
            <a:ext cx="7164388" cy="10763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dirty="0" err="1"/>
              <a:t>Klepněte</a:t>
            </a:r>
            <a:r>
              <a:rPr lang="en-GB" altLang="cs-CZ" dirty="0"/>
              <a:t> pro </a:t>
            </a:r>
            <a:r>
              <a:rPr lang="en-GB" altLang="cs-CZ" dirty="0" err="1"/>
              <a:t>úpravu</a:t>
            </a:r>
            <a:r>
              <a:rPr lang="en-GB" altLang="cs-CZ" dirty="0"/>
              <a:t> </a:t>
            </a:r>
            <a:r>
              <a:rPr lang="en-GB" altLang="cs-CZ" dirty="0" err="1"/>
              <a:t>formátu</a:t>
            </a:r>
            <a:r>
              <a:rPr lang="en-GB" altLang="cs-CZ" dirty="0"/>
              <a:t> </a:t>
            </a:r>
            <a:r>
              <a:rPr lang="en-GB" altLang="cs-CZ" dirty="0" err="1"/>
              <a:t>titulního</a:t>
            </a:r>
            <a:r>
              <a:rPr lang="en-GB" altLang="cs-CZ" dirty="0"/>
              <a:t> </a:t>
            </a:r>
            <a:r>
              <a:rPr lang="en-GB" altLang="cs-CZ" dirty="0" err="1"/>
              <a:t>textu</a:t>
            </a:r>
            <a:endParaRPr lang="en-GB" altLang="cs-CZ" dirty="0"/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xmlns="" id="{43A4C51B-6871-495F-B7F0-F9DA9FC5CC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" y="1524000"/>
            <a:ext cx="8928100" cy="479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Klepněte pro úpravu formátu textu osnovy</a:t>
            </a:r>
          </a:p>
          <a:p>
            <a:pPr lvl="1"/>
            <a:r>
              <a:rPr lang="en-GB" altLang="cs-CZ"/>
              <a:t>Druhá úroveň</a:t>
            </a:r>
          </a:p>
          <a:p>
            <a:pPr lvl="2"/>
            <a:r>
              <a:rPr lang="en-GB" altLang="cs-CZ"/>
              <a:t>Třetí úroveň</a:t>
            </a:r>
          </a:p>
          <a:p>
            <a:pPr lvl="3"/>
            <a:r>
              <a:rPr lang="en-GB" altLang="cs-CZ"/>
              <a:t>Čtvrtá úroveň osnovy</a:t>
            </a:r>
          </a:p>
          <a:p>
            <a:pPr lvl="4"/>
            <a:r>
              <a:rPr lang="en-GB" altLang="cs-CZ"/>
              <a:t>Pátá úroveň osnovy</a:t>
            </a:r>
          </a:p>
          <a:p>
            <a:pPr lvl="4"/>
            <a:r>
              <a:rPr lang="en-GB" altLang="cs-CZ"/>
              <a:t>Šestá úroveň</a:t>
            </a:r>
          </a:p>
          <a:p>
            <a:pPr lvl="4"/>
            <a:r>
              <a:rPr lang="en-GB" altLang="cs-CZ"/>
              <a:t>Sedmá úroveň</a:t>
            </a:r>
          </a:p>
          <a:p>
            <a:pPr lvl="4"/>
            <a:r>
              <a:rPr lang="en-GB" altLang="cs-CZ"/>
              <a:t>Osmá úroveň textu</a:t>
            </a:r>
          </a:p>
          <a:p>
            <a:pPr lvl="4"/>
            <a:r>
              <a:rPr lang="en-GB" altLang="cs-CZ"/>
              <a:t>Devátá úroveň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xmlns="" id="{B5CE1EC0-25C0-4D0A-95F1-0FE58B4B72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6427788"/>
            <a:ext cx="3429000" cy="22860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buClr>
                <a:srgbClr val="FFFFFF"/>
              </a:buClr>
              <a:buSzPct val="100000"/>
              <a:buFont typeface="Verdana" panose="020B0604030504040204" pitchFamily="34" charset="0"/>
              <a:buNone/>
              <a:defRPr/>
            </a:pPr>
            <a:r>
              <a:rPr lang="en-GB" altLang="cs-CZ" sz="1000">
                <a:solidFill>
                  <a:srgbClr val="FFFFFF"/>
                </a:solidFill>
                <a:latin typeface="Verdana" panose="020B0604030504040204" pitchFamily="34" charset="0"/>
              </a:rPr>
              <a:t>DyStar – Aliachem meeting</a:t>
            </a:r>
          </a:p>
        </p:txBody>
      </p:sp>
      <p:sp>
        <p:nvSpPr>
          <p:cNvPr id="1029" name="Rectangle 4">
            <a:extLst>
              <a:ext uri="{FF2B5EF4-FFF2-40B4-BE49-F238E27FC236}">
                <a16:creationId xmlns:a16="http://schemas.microsoft.com/office/drawing/2014/main" xmlns="" id="{863D2A80-BDEB-4CAC-B1C1-91D240547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</p:spPr>
        <p:txBody>
          <a:bodyPr wrap="none" anchor="ctr"/>
          <a:lstStyle>
            <a:lvl1pPr>
              <a:lnSpc>
                <a:spcPct val="9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defRPr/>
            </a:pPr>
            <a:endParaRPr lang="cs-CZ" alt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8D59E53F-ED0D-46FE-8ADC-D054DEFBF0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6477000"/>
            <a:ext cx="228600" cy="3810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buClr>
                <a:srgbClr val="FFFFFF"/>
              </a:buClr>
              <a:buSzPct val="100000"/>
              <a:buFont typeface="Verdana" panose="020B0604030504040204" pitchFamily="34" charset="0"/>
              <a:buNone/>
              <a:defRPr/>
            </a:pPr>
            <a:fld id="{9995D155-C9A5-434A-8F1C-206EFC330172}" type="slidenum">
              <a:rPr lang="en-GB" altLang="cs-CZ" sz="1000" smtClean="0">
                <a:solidFill>
                  <a:srgbClr val="FFFFFF"/>
                </a:solidFill>
                <a:latin typeface="Verdana" panose="020B0604030504040204" pitchFamily="34" charset="0"/>
              </a:rPr>
              <a:pPr algn="ctr" eaLnBrk="1" hangingPunct="1">
                <a:buClr>
                  <a:srgbClr val="FFFFFF"/>
                </a:buClr>
                <a:buSzPct val="100000"/>
                <a:buFont typeface="Verdana" panose="020B0604030504040204" pitchFamily="34" charset="0"/>
                <a:buNone/>
                <a:defRPr/>
              </a:pPr>
              <a:t>‹#›</a:t>
            </a:fld>
            <a:endParaRPr lang="en-GB" altLang="cs-CZ" sz="100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031" name="Line 6">
            <a:extLst>
              <a:ext uri="{FF2B5EF4-FFF2-40B4-BE49-F238E27FC236}">
                <a16:creationId xmlns:a16="http://schemas.microsoft.com/office/drawing/2014/main" xmlns="" id="{0E9A602D-F6A1-4A19-858B-AFF074509370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81075"/>
            <a:ext cx="9144000" cy="1588"/>
          </a:xfrm>
          <a:prstGeom prst="line">
            <a:avLst/>
          </a:prstGeom>
          <a:noFill/>
          <a:ln w="126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33" name="Rectangle 8">
            <a:extLst>
              <a:ext uri="{FF2B5EF4-FFF2-40B4-BE49-F238E27FC236}">
                <a16:creationId xmlns:a16="http://schemas.microsoft.com/office/drawing/2014/main" xmlns="" id="{24ACC51D-E86C-4604-BBE8-3C751E4219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8438" y="1347788"/>
            <a:ext cx="9144000" cy="158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>
              <a:lnSpc>
                <a:spcPct val="9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defRPr/>
            </a:pPr>
            <a:endParaRPr lang="cs-CZ" altLang="cs-CZ"/>
          </a:p>
        </p:txBody>
      </p:sp>
      <p:sp>
        <p:nvSpPr>
          <p:cNvPr id="1034" name="Rectangle 9">
            <a:extLst>
              <a:ext uri="{FF2B5EF4-FFF2-40B4-BE49-F238E27FC236}">
                <a16:creationId xmlns:a16="http://schemas.microsoft.com/office/drawing/2014/main" xmlns="" id="{29219C43-BA06-470C-A982-AFD2C32EF9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1752600"/>
            <a:ext cx="9144000" cy="15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>
              <a:lnSpc>
                <a:spcPct val="9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defRPr/>
            </a:pPr>
            <a:endParaRPr lang="cs-CZ" altLang="cs-CZ"/>
          </a:p>
        </p:txBody>
      </p:sp>
      <p:sp>
        <p:nvSpPr>
          <p:cNvPr id="1035" name="Rectangle 10">
            <a:extLst>
              <a:ext uri="{FF2B5EF4-FFF2-40B4-BE49-F238E27FC236}">
                <a16:creationId xmlns:a16="http://schemas.microsoft.com/office/drawing/2014/main" xmlns="" id="{7694E7AA-6026-48DF-9327-DE65FA740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8450" y="1743075"/>
            <a:ext cx="9144000" cy="15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>
              <a:lnSpc>
                <a:spcPct val="9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defRPr/>
            </a:pPr>
            <a:endParaRPr lang="cs-CZ" altLang="cs-CZ"/>
          </a:p>
        </p:txBody>
      </p:sp>
      <p:pic>
        <p:nvPicPr>
          <p:cNvPr id="4" name="Picture 12">
            <a:extLst>
              <a:ext uri="{FF2B5EF4-FFF2-40B4-BE49-F238E27FC236}">
                <a16:creationId xmlns:a16="http://schemas.microsoft.com/office/drawing/2014/main" xmlns="" id="{BF39DF28-887F-4700-997C-D9CF33460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88913"/>
            <a:ext cx="13938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8" name="Text Box 14">
            <a:extLst>
              <a:ext uri="{FF2B5EF4-FFF2-40B4-BE49-F238E27FC236}">
                <a16:creationId xmlns:a16="http://schemas.microsoft.com/office/drawing/2014/main" xmlns="" id="{DEFEB635-B352-447C-A107-8CA4072BB60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3825" y="6510338"/>
            <a:ext cx="4262705" cy="3139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lnSpc>
                <a:spcPct val="9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defRPr/>
            </a:pPr>
            <a:r>
              <a:rPr lang="cs-CZ" altLang="cs-CZ" sz="1600" dirty="0">
                <a:solidFill>
                  <a:schemeClr val="accent2"/>
                </a:solidFill>
                <a:latin typeface="Verdana" panose="020B0604030504040204" pitchFamily="34" charset="0"/>
              </a:rPr>
              <a:t>15. 11. 2021 Pigmenty a pojiva Seč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Verdana" panose="020B0604030504040204" pitchFamily="34" charset="0"/>
        <a:defRPr sz="3200" b="1" kern="12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Verdana" panose="020B0604030504040204" pitchFamily="34" charset="0"/>
        <a:defRPr sz="32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MS Gothic" panose="020B0609070205080204" pitchFamily="49" charset="-128"/>
        </a:defRPr>
      </a:lvl2pPr>
      <a:lvl3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Verdana" panose="020B0604030504040204" pitchFamily="34" charset="0"/>
        <a:defRPr sz="32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MS Gothic" panose="020B0609070205080204" pitchFamily="49" charset="-128"/>
        </a:defRPr>
      </a:lvl3pPr>
      <a:lvl4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Verdana" panose="020B0604030504040204" pitchFamily="34" charset="0"/>
        <a:defRPr sz="32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MS Gothic" panose="020B0609070205080204" pitchFamily="49" charset="-128"/>
        </a:defRPr>
      </a:lvl4pPr>
      <a:lvl5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Verdana" panose="020B0604030504040204" pitchFamily="34" charset="0"/>
        <a:defRPr sz="32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MS Gothic" panose="020B0609070205080204" pitchFamily="49" charset="-128"/>
        </a:defRPr>
      </a:lvl5pPr>
      <a:lvl6pPr marL="4572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Verdana" panose="020B0604030504040204" pitchFamily="34" charset="0"/>
        <a:defRPr sz="32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MS Gothic" panose="020B0609070205080204" pitchFamily="49" charset="-128"/>
        </a:defRPr>
      </a:lvl6pPr>
      <a:lvl7pPr marL="9144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Verdana" panose="020B0604030504040204" pitchFamily="34" charset="0"/>
        <a:defRPr sz="32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MS Gothic" panose="020B0609070205080204" pitchFamily="49" charset="-128"/>
        </a:defRPr>
      </a:lvl7pPr>
      <a:lvl8pPr marL="1371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Verdana" panose="020B0604030504040204" pitchFamily="34" charset="0"/>
        <a:defRPr sz="32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MS Gothic" panose="020B0609070205080204" pitchFamily="49" charset="-128"/>
        </a:defRPr>
      </a:lvl8pPr>
      <a:lvl9pPr marL="18288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Verdana" panose="020B0604030504040204" pitchFamily="34" charset="0"/>
        <a:defRPr sz="32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MS Gothic" panose="020B0609070205080204" pitchFamily="49" charset="-128"/>
        </a:defRPr>
      </a:lvl9pPr>
    </p:titleStyle>
    <p:bodyStyle>
      <a:lvl1pPr marL="339725" indent="-339725" algn="l" defTabSz="449263" rtl="0" eaLnBrk="0" fontAlgn="base" hangingPunct="0">
        <a:lnSpc>
          <a:spcPct val="87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739775" indent="-282575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87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87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16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87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»"/>
        <a:defRPr sz="1600" b="1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>
            <a:extLst>
              <a:ext uri="{FF2B5EF4-FFF2-40B4-BE49-F238E27FC236}">
                <a16:creationId xmlns:a16="http://schemas.microsoft.com/office/drawing/2014/main" xmlns="" id="{778FB6FC-8FBA-44BD-981B-60919D64F1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343400"/>
            <a:ext cx="6169025" cy="11414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Klepněte pro úpravu formátu titulního textu</a:t>
            </a:r>
          </a:p>
        </p:txBody>
      </p:sp>
      <p:sp>
        <p:nvSpPr>
          <p:cNvPr id="2051" name="Rectangle 2">
            <a:extLst>
              <a:ext uri="{FF2B5EF4-FFF2-40B4-BE49-F238E27FC236}">
                <a16:creationId xmlns:a16="http://schemas.microsoft.com/office/drawing/2014/main" xmlns="" id="{F978E2D5-C9C2-49FF-9BC0-B7EDF9199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990600"/>
            <a:ext cx="29718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>
            <a:lvl1pPr>
              <a:lnSpc>
                <a:spcPct val="9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defRPr/>
            </a:pPr>
            <a:endParaRPr lang="cs-CZ" altLang="cs-CZ"/>
          </a:p>
        </p:txBody>
      </p:sp>
      <p:sp>
        <p:nvSpPr>
          <p:cNvPr id="2052" name="Line 5">
            <a:extLst>
              <a:ext uri="{FF2B5EF4-FFF2-40B4-BE49-F238E27FC236}">
                <a16:creationId xmlns:a16="http://schemas.microsoft.com/office/drawing/2014/main" xmlns="" id="{4A0F5463-A29D-4058-A3C7-C06AE1176B98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5867400"/>
            <a:ext cx="9144000" cy="1588"/>
          </a:xfrm>
          <a:prstGeom prst="line">
            <a:avLst/>
          </a:prstGeom>
          <a:noFill/>
          <a:ln w="2556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55" name="Rectangle 6">
            <a:extLst>
              <a:ext uri="{FF2B5EF4-FFF2-40B4-BE49-F238E27FC236}">
                <a16:creationId xmlns:a16="http://schemas.microsoft.com/office/drawing/2014/main" xmlns="" id="{90BA79D0-0A08-47B6-A164-A504514C18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70650"/>
            <a:ext cx="9144000" cy="38100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</p:spPr>
        <p:txBody>
          <a:bodyPr wrap="none" anchor="ctr"/>
          <a:lstStyle>
            <a:lvl1pPr>
              <a:lnSpc>
                <a:spcPct val="9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defRPr/>
            </a:pPr>
            <a:endParaRPr lang="cs-CZ" altLang="cs-CZ"/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xmlns="" id="{9A4C6A95-D064-4698-B928-D14C5F6EC7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84938"/>
            <a:ext cx="6299200" cy="3683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buClr>
                <a:srgbClr val="0000FF"/>
              </a:buClr>
              <a:buSzPct val="100000"/>
              <a:buFont typeface="Verdana" panose="020B0604030504040204" pitchFamily="34" charset="0"/>
              <a:buNone/>
              <a:defRPr/>
            </a:pPr>
            <a:r>
              <a:rPr lang="en-GB" altLang="cs-CZ" sz="1800">
                <a:solidFill>
                  <a:srgbClr val="0000FF"/>
                </a:solidFill>
                <a:latin typeface="Verdana" panose="020B0604030504040204" pitchFamily="34" charset="0"/>
              </a:rPr>
              <a:t>your partner in sophisticated organic chemistry</a:t>
            </a: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xmlns="" id="{895F6972-B6D5-4708-BF6D-77F0705D63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46088" y="1189038"/>
            <a:ext cx="8226425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Klepněte pro úpravu formátu textu osnovy</a:t>
            </a:r>
          </a:p>
          <a:p>
            <a:pPr lvl="1"/>
            <a:r>
              <a:rPr lang="en-GB" altLang="cs-CZ"/>
              <a:t>Druhá úroveň</a:t>
            </a:r>
          </a:p>
          <a:p>
            <a:pPr lvl="2"/>
            <a:r>
              <a:rPr lang="en-GB" altLang="cs-CZ"/>
              <a:t>Třetí úroveň</a:t>
            </a:r>
          </a:p>
          <a:p>
            <a:pPr lvl="3"/>
            <a:r>
              <a:rPr lang="en-GB" altLang="cs-CZ"/>
              <a:t>Čtvrtá úroveň osnovy</a:t>
            </a:r>
          </a:p>
          <a:p>
            <a:pPr lvl="4"/>
            <a:r>
              <a:rPr lang="en-GB" altLang="cs-CZ"/>
              <a:t>Pátá úroveň osnovy</a:t>
            </a:r>
          </a:p>
          <a:p>
            <a:pPr lvl="4"/>
            <a:r>
              <a:rPr lang="en-GB" altLang="cs-CZ"/>
              <a:t>Šestá úroveň</a:t>
            </a:r>
          </a:p>
          <a:p>
            <a:pPr lvl="4"/>
            <a:r>
              <a:rPr lang="en-GB" altLang="cs-CZ"/>
              <a:t>Sedmá úroveň</a:t>
            </a:r>
          </a:p>
          <a:p>
            <a:pPr lvl="4"/>
            <a:r>
              <a:rPr lang="en-GB" altLang="cs-CZ"/>
              <a:t>Osmá úroveň textu</a:t>
            </a:r>
          </a:p>
          <a:p>
            <a:pPr lvl="4"/>
            <a:r>
              <a:rPr lang="en-GB" altLang="cs-CZ"/>
              <a:t>Devátá úroveň</a:t>
            </a:r>
          </a:p>
        </p:txBody>
      </p:sp>
      <p:pic>
        <p:nvPicPr>
          <p:cNvPr id="2056" name="Picture 9">
            <a:extLst>
              <a:ext uri="{FF2B5EF4-FFF2-40B4-BE49-F238E27FC236}">
                <a16:creationId xmlns:a16="http://schemas.microsoft.com/office/drawing/2014/main" xmlns="" id="{AAAD12F2-9EF5-4E62-B726-1E6C53EDC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115888"/>
            <a:ext cx="13938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Verdana" panose="020B0604030504040204" pitchFamily="34" charset="0"/>
        <a:defRPr sz="3200" b="1" kern="12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Verdana" panose="020B0604030504040204" pitchFamily="34" charset="0"/>
        <a:defRPr sz="32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MS Gothic" panose="020B0609070205080204" pitchFamily="49" charset="-128"/>
        </a:defRPr>
      </a:lvl2pPr>
      <a:lvl3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Verdana" panose="020B0604030504040204" pitchFamily="34" charset="0"/>
        <a:defRPr sz="32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MS Gothic" panose="020B0609070205080204" pitchFamily="49" charset="-128"/>
        </a:defRPr>
      </a:lvl3pPr>
      <a:lvl4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Verdana" panose="020B0604030504040204" pitchFamily="34" charset="0"/>
        <a:defRPr sz="32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MS Gothic" panose="020B0609070205080204" pitchFamily="49" charset="-128"/>
        </a:defRPr>
      </a:lvl4pPr>
      <a:lvl5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Verdana" panose="020B0604030504040204" pitchFamily="34" charset="0"/>
        <a:defRPr sz="32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MS Gothic" panose="020B0609070205080204" pitchFamily="49" charset="-128"/>
        </a:defRPr>
      </a:lvl5pPr>
      <a:lvl6pPr marL="4572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Verdana" panose="020B0604030504040204" pitchFamily="34" charset="0"/>
        <a:defRPr sz="32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MS Gothic" panose="020B0609070205080204" pitchFamily="49" charset="-128"/>
        </a:defRPr>
      </a:lvl6pPr>
      <a:lvl7pPr marL="9144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Verdana" panose="020B0604030504040204" pitchFamily="34" charset="0"/>
        <a:defRPr sz="32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MS Gothic" panose="020B0609070205080204" pitchFamily="49" charset="-128"/>
        </a:defRPr>
      </a:lvl7pPr>
      <a:lvl8pPr marL="1371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Verdana" panose="020B0604030504040204" pitchFamily="34" charset="0"/>
        <a:defRPr sz="32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MS Gothic" panose="020B0609070205080204" pitchFamily="49" charset="-128"/>
        </a:defRPr>
      </a:lvl8pPr>
      <a:lvl9pPr marL="18288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Verdana" panose="020B0604030504040204" pitchFamily="34" charset="0"/>
        <a:defRPr sz="32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MS Gothic" panose="020B0609070205080204" pitchFamily="49" charset="-128"/>
        </a:defRPr>
      </a:lvl9pPr>
    </p:titleStyle>
    <p:bodyStyle>
      <a:lvl1pPr marL="339725" indent="-339725" algn="l" defTabSz="449263" rtl="0" eaLnBrk="0" fontAlgn="base" hangingPunct="0">
        <a:lnSpc>
          <a:spcPct val="87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739775" indent="-282575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87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87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16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87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»"/>
        <a:defRPr sz="1600" b="1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jpeg"/><Relationship Id="rId5" Type="http://schemas.openxmlformats.org/officeDocument/2006/relationships/image" Target="../media/image5.png"/><Relationship Id="rId4" Type="http://schemas.openxmlformats.org/officeDocument/2006/relationships/oleObject" Target="../embeddings/oleObject1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0.png"/><Relationship Id="rId5" Type="http://schemas.openxmlformats.org/officeDocument/2006/relationships/image" Target="../media/image5.png"/><Relationship Id="rId4" Type="http://schemas.openxmlformats.org/officeDocument/2006/relationships/oleObject" Target="../embeddings/oleObject1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chart" Target="../charts/chart1.x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17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chart" Target="../charts/chart2.x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18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chart" Target="../charts/chart3.x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20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3.jpeg"/><Relationship Id="rId5" Type="http://schemas.openxmlformats.org/officeDocument/2006/relationships/image" Target="../media/image5.png"/><Relationship Id="rId4" Type="http://schemas.openxmlformats.org/officeDocument/2006/relationships/oleObject" Target="../embeddings/oleObject2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chart" Target="../charts/chart5.x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22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26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5.JPG"/><Relationship Id="rId5" Type="http://schemas.openxmlformats.org/officeDocument/2006/relationships/image" Target="../media/image5.png"/><Relationship Id="rId4" Type="http://schemas.openxmlformats.org/officeDocument/2006/relationships/oleObject" Target="../embeddings/oleObject23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chart" Target="../charts/chart6.x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24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7.png"/><Relationship Id="rId5" Type="http://schemas.openxmlformats.org/officeDocument/2006/relationships/image" Target="../media/image5.png"/><Relationship Id="rId4" Type="http://schemas.openxmlformats.org/officeDocument/2006/relationships/oleObject" Target="../embeddings/oleObject25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chart" Target="../charts/chart7.x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26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oleObject" Target="../embeddings/oleObject6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3.bin"/><Relationship Id="rId12" Type="http://schemas.openxmlformats.org/officeDocument/2006/relationships/image" Target="../media/image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5.bin"/><Relationship Id="rId5" Type="http://schemas.openxmlformats.org/officeDocument/2006/relationships/image" Target="../media/image5.png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7.e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Relationship Id="rId1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0.emf"/><Relationship Id="rId10" Type="http://schemas.openxmlformats.org/officeDocument/2006/relationships/image" Target="../media/image13.png"/><Relationship Id="rId4" Type="http://schemas.openxmlformats.org/officeDocument/2006/relationships/oleObject" Target="../embeddings/oleObject8.bin"/><Relationship Id="rId9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jpeg"/><Relationship Id="rId5" Type="http://schemas.openxmlformats.org/officeDocument/2006/relationships/image" Target="../media/image5.png"/><Relationship Id="rId4" Type="http://schemas.openxmlformats.org/officeDocument/2006/relationships/oleObject" Target="../embeddings/oleObject13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xmlns="" id="{2C55FF7A-5B34-491D-9DEE-DDD2DE03FB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84213"/>
            <a:ext cx="9144000" cy="5686425"/>
          </a:xfrm>
          <a:solidFill>
            <a:srgbClr val="FFFF99"/>
          </a:solidFill>
        </p:spPr>
        <p:txBody>
          <a:bodyPr>
            <a:spAutoFit/>
          </a:bodyPr>
          <a:lstStyle/>
          <a:p>
            <a:pPr algn="ctr" eaLnBrk="1" hangingPunct="1">
              <a:lnSpc>
                <a:spcPct val="120000"/>
              </a:lnSpc>
              <a:buClr>
                <a:srgbClr val="FF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cs-CZ" altLang="cs-CZ" sz="1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cs-CZ" altLang="cs-CZ" sz="1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altLang="cs-CZ" sz="1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cs-CZ" altLang="cs-CZ" sz="1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altLang="cs-CZ" sz="1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cs-CZ" altLang="cs-CZ" sz="1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altLang="cs-CZ" sz="1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cs-CZ" altLang="cs-CZ" sz="1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altLang="cs-CZ" sz="1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cs-CZ" altLang="cs-CZ" sz="1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altLang="cs-CZ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dirty="0">
                <a:solidFill>
                  <a:schemeClr val="accent2"/>
                </a:solidFill>
                <a:effectLst/>
                <a:cs typeface="Calibri" panose="020F0502020204030204" pitchFamily="34" charset="0"/>
              </a:rPr>
              <a:t>Fotoaktivní perylenové deriváty jako aditiva pro polymerní matrici se samočisticími vlastnostmi</a:t>
            </a:r>
            <a:r>
              <a:rPr lang="cs-CZ" altLang="cs-CZ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cs-CZ" altLang="cs-CZ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altLang="cs-CZ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cs-CZ" altLang="cs-CZ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altLang="cs-CZ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Lubomír Kubáč</a:t>
            </a:r>
            <a:br>
              <a:rPr lang="cs-CZ" altLang="cs-CZ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altLang="cs-CZ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CENTRUM ORGANICKÉ CHEMIE s.r.o.</a:t>
            </a:r>
            <a:r>
              <a:rPr lang="cs-CZ" altLang="cs-CZ" sz="1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br>
              <a:rPr lang="cs-CZ" altLang="cs-CZ" sz="1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altLang="cs-CZ" sz="1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cs-CZ" altLang="cs-CZ" sz="1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altLang="cs-CZ" sz="1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cs-CZ" altLang="cs-CZ" sz="1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altLang="cs-CZ" sz="1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cs-CZ" altLang="cs-CZ" sz="1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altLang="cs-CZ" sz="1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cs-CZ" altLang="cs-CZ" sz="1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GB" altLang="cs-CZ" sz="1200" dirty="0">
              <a:solidFill>
                <a:srgbClr val="FF0000"/>
              </a:solidFill>
              <a:effectLst/>
            </a:endParaRPr>
          </a:p>
        </p:txBody>
      </p:sp>
      <p:sp>
        <p:nvSpPr>
          <p:cNvPr id="5123" name="Text Box 3">
            <a:extLst>
              <a:ext uri="{FF2B5EF4-FFF2-40B4-BE49-F238E27FC236}">
                <a16:creationId xmlns:a16="http://schemas.microsoft.com/office/drawing/2014/main" xmlns="" id="{B584F71A-6CCF-43FA-9999-D4761811F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15888"/>
            <a:ext cx="6858000" cy="401637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87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87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87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87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87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750"/>
              </a:spcBef>
              <a:buClr>
                <a:srgbClr val="0000FF"/>
              </a:buClr>
              <a:buFont typeface="Times New Roman" panose="02020603050405020304" pitchFamily="18" charset="0"/>
              <a:buNone/>
            </a:pPr>
            <a:r>
              <a:rPr lang="cs-CZ" altLang="cs-CZ" sz="2000">
                <a:solidFill>
                  <a:srgbClr val="0000FF"/>
                </a:solidFill>
                <a:latin typeface="Verdana" panose="020B0604030504040204" pitchFamily="34" charset="0"/>
              </a:rPr>
              <a:t>Pigmenty a pojiva 15.11.2021</a:t>
            </a:r>
            <a:endParaRPr lang="en-GB" altLang="cs-CZ" sz="2000">
              <a:solidFill>
                <a:srgbClr val="0000FF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>
            <a:extLst>
              <a:ext uri="{FF2B5EF4-FFF2-40B4-BE49-F238E27FC236}">
                <a16:creationId xmlns:a16="http://schemas.microsoft.com/office/drawing/2014/main" xmlns="" id="{82625670-439E-42C5-811D-29509E3C2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260350"/>
            <a:ext cx="4686300" cy="5730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000" tIns="45000" rIns="90000" bIns="45000">
            <a:spAutoFit/>
          </a:bodyPr>
          <a:lstStyle>
            <a:lvl1pPr marL="1619250" indent="-1619250"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95000"/>
              </a:lnSpc>
              <a:buClr>
                <a:srgbClr val="0000FF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cs-CZ" altLang="cs-CZ" sz="33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Měření </a:t>
            </a:r>
            <a:r>
              <a:rPr lang="cs-CZ" altLang="cs-CZ" sz="3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fotoaktivity</a:t>
            </a:r>
            <a:endParaRPr lang="en-GB" altLang="cs-CZ" sz="33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graphicFrame>
        <p:nvGraphicFramePr>
          <p:cNvPr id="19459" name="Object 3">
            <a:extLst>
              <a:ext uri="{FF2B5EF4-FFF2-40B4-BE49-F238E27FC236}">
                <a16:creationId xmlns:a16="http://schemas.microsoft.com/office/drawing/2014/main" xmlns="" id="{511676F8-325B-40EF-8650-E4BB399CF4D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67600" y="1600200"/>
          <a:ext cx="10668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06" name="Rastrový obrázek" r:id="rId4" imgW="1523810" imgH="1523810" progId="Paint.Picture">
                  <p:embed/>
                </p:oleObj>
              </mc:Choice>
              <mc:Fallback>
                <p:oleObj name="Rastrový obrázek" r:id="rId4" imgW="1523810" imgH="1523810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1600200"/>
                        <a:ext cx="10668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0" name="TextovéPole 4">
            <a:extLst>
              <a:ext uri="{FF2B5EF4-FFF2-40B4-BE49-F238E27FC236}">
                <a16:creationId xmlns:a16="http://schemas.microsoft.com/office/drawing/2014/main" xmlns="" id="{6A1E8639-6A7A-4171-B7FD-B1F865A1EE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30746"/>
            <a:ext cx="9036050" cy="215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7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87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87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87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87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cs-CZ" altLang="cs-CZ" sz="2200" dirty="0">
                <a:solidFill>
                  <a:schemeClr val="accent2"/>
                </a:solidFill>
                <a:latin typeface="Verdana" panose="020B0604030504040204" pitchFamily="34" charset="0"/>
              </a:rPr>
              <a:t>Stanovení </a:t>
            </a:r>
            <a:r>
              <a:rPr lang="cs-CZ" altLang="cs-CZ" sz="2200" dirty="0" err="1">
                <a:solidFill>
                  <a:schemeClr val="accent2"/>
                </a:solidFill>
                <a:latin typeface="Verdana" panose="020B0604030504040204" pitchFamily="34" charset="0"/>
              </a:rPr>
              <a:t>fotodegradačních</a:t>
            </a:r>
            <a:r>
              <a:rPr lang="cs-CZ" altLang="cs-CZ" sz="2200" dirty="0">
                <a:solidFill>
                  <a:schemeClr val="accent2"/>
                </a:solidFill>
                <a:latin typeface="Verdana" panose="020B0604030504040204" pitchFamily="34" charset="0"/>
              </a:rPr>
              <a:t> vlastností modelových organických polutantů</a:t>
            </a:r>
          </a:p>
          <a:p>
            <a:pPr marL="266700" indent="-26670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-"/>
            </a:pPr>
            <a:r>
              <a:rPr lang="cs-CZ" altLang="cs-CZ" sz="2000" b="0" dirty="0">
                <a:solidFill>
                  <a:schemeClr val="tx1"/>
                </a:solidFill>
                <a:latin typeface="Verdana" panose="020B0604030504040204" pitchFamily="34" charset="0"/>
              </a:rPr>
              <a:t>V roztoku kyseliny β-</a:t>
            </a:r>
            <a:r>
              <a:rPr lang="cs-CZ" altLang="cs-CZ" sz="2000" b="0" dirty="0" err="1">
                <a:solidFill>
                  <a:schemeClr val="tx1"/>
                </a:solidFill>
                <a:latin typeface="Verdana" panose="020B0604030504040204" pitchFamily="34" charset="0"/>
              </a:rPr>
              <a:t>indolyloctové</a:t>
            </a:r>
            <a:r>
              <a:rPr lang="cs-CZ" altLang="cs-CZ" sz="2000" b="0" dirty="0">
                <a:solidFill>
                  <a:schemeClr val="tx1"/>
                </a:solidFill>
                <a:latin typeface="Verdana" panose="020B0604030504040204" pitchFamily="34" charset="0"/>
              </a:rPr>
              <a:t> za osvitu definovaným světelným zdrojem</a:t>
            </a:r>
          </a:p>
          <a:p>
            <a:pPr marL="266700" indent="-26670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-"/>
            </a:pPr>
            <a:r>
              <a:rPr lang="cs-CZ" altLang="cs-CZ" sz="2000" b="0" dirty="0">
                <a:solidFill>
                  <a:schemeClr val="tx1"/>
                </a:solidFill>
                <a:latin typeface="Verdana" panose="020B0604030504040204" pitchFamily="34" charset="0"/>
              </a:rPr>
              <a:t>V tenké vrstvě – měří se rychlost rozkladu fluorescenčního salicylanu sodného</a:t>
            </a:r>
          </a:p>
        </p:txBody>
      </p:sp>
      <p:pic>
        <p:nvPicPr>
          <p:cNvPr id="19461" name="Obrázek 2">
            <a:extLst>
              <a:ext uri="{FF2B5EF4-FFF2-40B4-BE49-F238E27FC236}">
                <a16:creationId xmlns:a16="http://schemas.microsoft.com/office/drawing/2014/main" xmlns="" id="{A8536CF9-C67C-4687-BFF2-77EC785A9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163" y="3429000"/>
            <a:ext cx="6181725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>
            <a:extLst>
              <a:ext uri="{FF2B5EF4-FFF2-40B4-BE49-F238E27FC236}">
                <a16:creationId xmlns:a16="http://schemas.microsoft.com/office/drawing/2014/main" xmlns="" id="{E3B030A5-7DE3-4740-AF33-49863131D2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260350"/>
            <a:ext cx="4686300" cy="5730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000" tIns="45000" rIns="90000" bIns="45000">
            <a:spAutoFit/>
          </a:bodyPr>
          <a:lstStyle>
            <a:lvl1pPr marL="1619250" indent="-1619250"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95000"/>
              </a:lnSpc>
              <a:buClr>
                <a:srgbClr val="0000FF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cs-CZ" altLang="cs-CZ" sz="33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Měření </a:t>
            </a:r>
            <a:r>
              <a:rPr lang="cs-CZ" altLang="cs-CZ" sz="3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fotoaktivity</a:t>
            </a:r>
            <a:endParaRPr lang="en-GB" altLang="cs-CZ" sz="33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graphicFrame>
        <p:nvGraphicFramePr>
          <p:cNvPr id="21507" name="Object 3">
            <a:extLst>
              <a:ext uri="{FF2B5EF4-FFF2-40B4-BE49-F238E27FC236}">
                <a16:creationId xmlns:a16="http://schemas.microsoft.com/office/drawing/2014/main" xmlns="" id="{23370619-C90C-4F34-A0D2-D617D9791A2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67600" y="1600200"/>
          <a:ext cx="10668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3" name="Rastrový obrázek" r:id="rId4" imgW="1523810" imgH="1523810" progId="Paint.Picture">
                  <p:embed/>
                </p:oleObj>
              </mc:Choice>
              <mc:Fallback>
                <p:oleObj name="Rastrový obrázek" r:id="rId4" imgW="1523810" imgH="1523810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1600200"/>
                        <a:ext cx="10668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8" name="TextovéPole 4">
            <a:extLst>
              <a:ext uri="{FF2B5EF4-FFF2-40B4-BE49-F238E27FC236}">
                <a16:creationId xmlns:a16="http://schemas.microsoft.com/office/drawing/2014/main" xmlns="" id="{C6E9443E-B300-41AA-9C8E-8D5B30C8D6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81075"/>
            <a:ext cx="9036050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7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87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87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87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87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cs-CZ" altLang="cs-CZ" sz="2200" dirty="0">
                <a:solidFill>
                  <a:schemeClr val="accent2"/>
                </a:solidFill>
                <a:latin typeface="Verdana" panose="020B0604030504040204" pitchFamily="34" charset="0"/>
              </a:rPr>
              <a:t>Antimikrobiální vlastnosti</a:t>
            </a:r>
          </a:p>
          <a:p>
            <a:pPr marL="266700" indent="-26670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-"/>
            </a:pPr>
            <a:r>
              <a:rPr lang="cs-CZ" altLang="cs-CZ" sz="2000" b="0" dirty="0" smtClean="0">
                <a:solidFill>
                  <a:schemeClr val="tx1"/>
                </a:solidFill>
                <a:latin typeface="Verdana" panose="020B0604030504040204" pitchFamily="34" charset="0"/>
              </a:rPr>
              <a:t>Dle </a:t>
            </a:r>
            <a:r>
              <a:rPr lang="cs-CZ" altLang="cs-CZ" sz="2000" b="0" dirty="0">
                <a:solidFill>
                  <a:schemeClr val="tx1"/>
                </a:solidFill>
                <a:latin typeface="Verdana" panose="020B0604030504040204" pitchFamily="34" charset="0"/>
              </a:rPr>
              <a:t>normy ISO 22196, </a:t>
            </a:r>
            <a:r>
              <a:rPr lang="cs-CZ" altLang="cs-CZ" sz="2000" b="0" dirty="0" err="1">
                <a:solidFill>
                  <a:schemeClr val="tx1"/>
                </a:solidFill>
                <a:latin typeface="Verdana" panose="020B0604030504040204" pitchFamily="34" charset="0"/>
              </a:rPr>
              <a:t>Plastics</a:t>
            </a:r>
            <a:r>
              <a:rPr lang="cs-CZ" altLang="cs-CZ" sz="2000" b="0" dirty="0">
                <a:solidFill>
                  <a:schemeClr val="tx1"/>
                </a:solidFill>
                <a:latin typeface="Verdana" panose="020B0604030504040204" pitchFamily="34" charset="0"/>
              </a:rPr>
              <a:t> – </a:t>
            </a:r>
            <a:r>
              <a:rPr lang="cs-CZ" altLang="cs-CZ" sz="2000" b="0" dirty="0" err="1">
                <a:solidFill>
                  <a:schemeClr val="tx1"/>
                </a:solidFill>
                <a:latin typeface="Verdana" panose="020B0604030504040204" pitchFamily="34" charset="0"/>
              </a:rPr>
              <a:t>Measurement</a:t>
            </a:r>
            <a:r>
              <a:rPr lang="cs-CZ" altLang="cs-CZ" sz="2000" b="0" dirty="0">
                <a:solidFill>
                  <a:schemeClr val="tx1"/>
                </a:solidFill>
                <a:latin typeface="Verdana" panose="020B0604030504040204" pitchFamily="34" charset="0"/>
              </a:rPr>
              <a:t> of </a:t>
            </a:r>
            <a:r>
              <a:rPr lang="cs-CZ" altLang="cs-CZ" sz="2000" b="0" dirty="0" err="1">
                <a:solidFill>
                  <a:schemeClr val="tx1"/>
                </a:solidFill>
                <a:latin typeface="Verdana" panose="020B0604030504040204" pitchFamily="34" charset="0"/>
              </a:rPr>
              <a:t>antibacterial</a:t>
            </a:r>
            <a:r>
              <a:rPr lang="cs-CZ" altLang="cs-CZ" sz="2000" b="0" dirty="0">
                <a:solidFill>
                  <a:schemeClr val="tx1"/>
                </a:solidFill>
                <a:latin typeface="Verdana" panose="020B0604030504040204" pitchFamily="34" charset="0"/>
              </a:rPr>
              <a:t> </a:t>
            </a:r>
            <a:r>
              <a:rPr lang="cs-CZ" altLang="cs-CZ" sz="2000" b="0" dirty="0" err="1">
                <a:solidFill>
                  <a:schemeClr val="tx1"/>
                </a:solidFill>
                <a:latin typeface="Verdana" panose="020B0604030504040204" pitchFamily="34" charset="0"/>
              </a:rPr>
              <a:t>activity</a:t>
            </a:r>
            <a:r>
              <a:rPr lang="cs-CZ" altLang="cs-CZ" sz="2000" b="0" dirty="0">
                <a:solidFill>
                  <a:schemeClr val="tx1"/>
                </a:solidFill>
                <a:latin typeface="Verdana" panose="020B0604030504040204" pitchFamily="34" charset="0"/>
              </a:rPr>
              <a:t> on </a:t>
            </a:r>
            <a:r>
              <a:rPr lang="cs-CZ" altLang="cs-CZ" sz="2000" b="0" dirty="0" err="1">
                <a:solidFill>
                  <a:schemeClr val="tx1"/>
                </a:solidFill>
                <a:latin typeface="Verdana" panose="020B0604030504040204" pitchFamily="34" charset="0"/>
              </a:rPr>
              <a:t>plastic</a:t>
            </a:r>
            <a:r>
              <a:rPr lang="cs-CZ" altLang="cs-CZ" sz="2000" b="0" dirty="0">
                <a:solidFill>
                  <a:schemeClr val="tx1"/>
                </a:solidFill>
                <a:latin typeface="Verdana" panose="020B0604030504040204" pitchFamily="34" charset="0"/>
              </a:rPr>
              <a:t> </a:t>
            </a:r>
            <a:r>
              <a:rPr lang="cs-CZ" altLang="cs-CZ" sz="2000" b="0" dirty="0" err="1">
                <a:solidFill>
                  <a:schemeClr val="tx1"/>
                </a:solidFill>
                <a:latin typeface="Verdana" panose="020B0604030504040204" pitchFamily="34" charset="0"/>
              </a:rPr>
              <a:t>surfaces</a:t>
            </a:r>
            <a:endParaRPr lang="cs-CZ" altLang="cs-CZ" sz="2000" b="0" dirty="0">
              <a:solidFill>
                <a:schemeClr val="tx1"/>
              </a:solidFill>
              <a:latin typeface="Verdana" panose="020B0604030504040204" pitchFamily="34" charset="0"/>
            </a:endParaRPr>
          </a:p>
          <a:p>
            <a:pPr marL="266700" indent="-26670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-"/>
            </a:pPr>
            <a:r>
              <a:rPr lang="cs-CZ" altLang="cs-CZ" sz="2000" b="0" dirty="0" smtClean="0">
                <a:solidFill>
                  <a:schemeClr val="tx1"/>
                </a:solidFill>
                <a:latin typeface="Verdana" panose="020B0604030504040204" pitchFamily="34" charset="0"/>
              </a:rPr>
              <a:t>Měření </a:t>
            </a:r>
            <a:r>
              <a:rPr lang="cs-CZ" altLang="cs-CZ" sz="2000" b="0" dirty="0">
                <a:solidFill>
                  <a:schemeClr val="tx1"/>
                </a:solidFill>
                <a:latin typeface="Verdana" panose="020B0604030504040204" pitchFamily="34" charset="0"/>
              </a:rPr>
              <a:t>na modelových kmenech bakterií a kvasinek za osvitu definovaným světelným zdrojem</a:t>
            </a:r>
          </a:p>
          <a:p>
            <a:pPr marL="266700" indent="-26670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-"/>
            </a:pPr>
            <a:r>
              <a:rPr lang="cs-CZ" altLang="cs-CZ" sz="2000" b="0" dirty="0" smtClean="0">
                <a:solidFill>
                  <a:schemeClr val="tx1"/>
                </a:solidFill>
                <a:latin typeface="Verdana" panose="020B0604030504040204" pitchFamily="34" charset="0"/>
              </a:rPr>
              <a:t>Využity </a:t>
            </a:r>
            <a:r>
              <a:rPr lang="cs-CZ" altLang="cs-CZ" sz="2000" b="0" dirty="0">
                <a:solidFill>
                  <a:schemeClr val="tx1"/>
                </a:solidFill>
                <a:latin typeface="Verdana" panose="020B0604030504040204" pitchFamily="34" charset="0"/>
              </a:rPr>
              <a:t>zkušenosti z předchozích projektů stanovení </a:t>
            </a:r>
            <a:r>
              <a:rPr lang="cs-CZ" altLang="cs-CZ" sz="2000" b="0" dirty="0" err="1">
                <a:solidFill>
                  <a:schemeClr val="tx1"/>
                </a:solidFill>
                <a:latin typeface="Verdana" panose="020B0604030504040204" pitchFamily="34" charset="0"/>
              </a:rPr>
              <a:t>fotoaktivity</a:t>
            </a:r>
            <a:r>
              <a:rPr lang="cs-CZ" altLang="cs-CZ" sz="2000" b="0" dirty="0">
                <a:solidFill>
                  <a:schemeClr val="tx1"/>
                </a:solidFill>
                <a:latin typeface="Verdana" panose="020B0604030504040204" pitchFamily="34" charset="0"/>
              </a:rPr>
              <a:t> </a:t>
            </a:r>
            <a:r>
              <a:rPr lang="cs-CZ" altLang="cs-CZ" sz="2000" b="0" dirty="0" err="1">
                <a:solidFill>
                  <a:schemeClr val="tx1"/>
                </a:solidFill>
                <a:latin typeface="Verdana" panose="020B0604030504040204" pitchFamily="34" charset="0"/>
              </a:rPr>
              <a:t>ftalocyaninových</a:t>
            </a:r>
            <a:r>
              <a:rPr lang="cs-CZ" altLang="cs-CZ" sz="2000" b="0" dirty="0">
                <a:solidFill>
                  <a:schemeClr val="tx1"/>
                </a:solidFill>
                <a:latin typeface="Verdana" panose="020B0604030504040204" pitchFamily="34" charset="0"/>
              </a:rPr>
              <a:t> derivátů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-"/>
            </a:pPr>
            <a:endParaRPr lang="cs-CZ" altLang="cs-CZ" sz="2000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pic>
        <p:nvPicPr>
          <p:cNvPr id="21509" name="Picture 5">
            <a:extLst>
              <a:ext uri="{FF2B5EF4-FFF2-40B4-BE49-F238E27FC236}">
                <a16:creationId xmlns:a16="http://schemas.microsoft.com/office/drawing/2014/main" xmlns="" id="{DB1985E6-3FD7-4769-A7B8-E09971BD5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3" y="3573463"/>
            <a:ext cx="4968875" cy="279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>
            <a:extLst>
              <a:ext uri="{FF2B5EF4-FFF2-40B4-BE49-F238E27FC236}">
                <a16:creationId xmlns:a16="http://schemas.microsoft.com/office/drawing/2014/main" xmlns="" id="{A398B2DE-52DB-4C7B-99D4-3A125E662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260350"/>
            <a:ext cx="4452158" cy="57331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000" tIns="45000" rIns="90000" bIns="45000">
            <a:spAutoFit/>
          </a:bodyPr>
          <a:lstStyle>
            <a:lvl1pPr marL="1619250" indent="-1619250"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95000"/>
              </a:lnSpc>
              <a:buClr>
                <a:srgbClr val="0000FF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cs-CZ" altLang="cs-CZ" sz="33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Aplikace do laků I</a:t>
            </a:r>
            <a:endParaRPr lang="en-GB" altLang="cs-CZ" sz="33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graphicFrame>
        <p:nvGraphicFramePr>
          <p:cNvPr id="23555" name="Object 3">
            <a:extLst>
              <a:ext uri="{FF2B5EF4-FFF2-40B4-BE49-F238E27FC236}">
                <a16:creationId xmlns:a16="http://schemas.microsoft.com/office/drawing/2014/main" xmlns="" id="{C825A7E4-27B6-48ED-BF35-3783F354C7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67600" y="1600200"/>
          <a:ext cx="10668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01" name="Rastrový obrázek" r:id="rId4" imgW="1523810" imgH="1523810" progId="Paint.Picture">
                  <p:embed/>
                </p:oleObj>
              </mc:Choice>
              <mc:Fallback>
                <p:oleObj name="Rastrový obrázek" r:id="rId4" imgW="1523810" imgH="1523810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1600200"/>
                        <a:ext cx="10668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6">
            <a:extLst>
              <a:ext uri="{FF2B5EF4-FFF2-40B4-BE49-F238E27FC236}">
                <a16:creationId xmlns:a16="http://schemas.microsoft.com/office/drawing/2014/main" xmlns="" id="{28AE44D3-A54B-4B59-A1E9-6A104AC1C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858" y="1734221"/>
            <a:ext cx="8826500" cy="799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79400" indent="-279400">
              <a:lnSpc>
                <a:spcPct val="87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469900" indent="-284163">
              <a:lnSpc>
                <a:spcPct val="87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87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87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87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>
                <a:srgbClr val="FF0000"/>
              </a:buClr>
              <a:buFontTx/>
              <a:buChar char="-"/>
            </a:pPr>
            <a:r>
              <a:rPr lang="cs-CZ" altLang="cs-CZ" sz="2000" b="0" dirty="0" smtClean="0">
                <a:solidFill>
                  <a:schemeClr val="tx1"/>
                </a:solidFill>
                <a:latin typeface="Verdana" panose="020B0604030504040204" pitchFamily="34" charset="0"/>
              </a:rPr>
              <a:t>Měřena </a:t>
            </a:r>
            <a:r>
              <a:rPr lang="cs-CZ" altLang="cs-CZ" sz="2000" b="0" dirty="0">
                <a:solidFill>
                  <a:schemeClr val="tx1"/>
                </a:solidFill>
                <a:latin typeface="Verdana" panose="020B0604030504040204" pitchFamily="34" charset="0"/>
              </a:rPr>
              <a:t>produkce </a:t>
            </a:r>
            <a:r>
              <a:rPr lang="cs-CZ" altLang="cs-CZ" sz="2000" b="0" baseline="30000" dirty="0">
                <a:solidFill>
                  <a:schemeClr val="tx1"/>
                </a:solidFill>
                <a:latin typeface="Verdana" panose="020B0604030504040204" pitchFamily="34" charset="0"/>
              </a:rPr>
              <a:t>1</a:t>
            </a:r>
            <a:r>
              <a:rPr lang="cs-CZ" altLang="cs-CZ" sz="2000" b="0" dirty="0">
                <a:solidFill>
                  <a:schemeClr val="tx1"/>
                </a:solidFill>
                <a:latin typeface="Verdana" panose="020B0604030504040204" pitchFamily="34" charset="0"/>
              </a:rPr>
              <a:t>O</a:t>
            </a:r>
            <a:r>
              <a:rPr lang="cs-CZ" altLang="cs-CZ" sz="2000" b="0" baseline="-25000" dirty="0">
                <a:solidFill>
                  <a:schemeClr val="tx1"/>
                </a:solidFill>
                <a:latin typeface="Verdana" panose="020B0604030504040204" pitchFamily="34" charset="0"/>
              </a:rPr>
              <a:t>2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>
                <a:srgbClr val="FF0000"/>
              </a:buClr>
              <a:buFontTx/>
              <a:buChar char="-"/>
            </a:pPr>
            <a:r>
              <a:rPr lang="cs-CZ" altLang="cs-CZ" sz="2000" b="0" dirty="0">
                <a:solidFill>
                  <a:schemeClr val="tx1"/>
                </a:solidFill>
                <a:latin typeface="Verdana" panose="020B0604030504040204" pitchFamily="34" charset="0"/>
              </a:rPr>
              <a:t>Degradace salicylanu sodného</a:t>
            </a:r>
          </a:p>
        </p:txBody>
      </p:sp>
      <p:graphicFrame>
        <p:nvGraphicFramePr>
          <p:cNvPr id="5" name="Tabulka 7">
            <a:extLst>
              <a:ext uri="{FF2B5EF4-FFF2-40B4-BE49-F238E27FC236}">
                <a16:creationId xmlns:a16="http://schemas.microsoft.com/office/drawing/2014/main" xmlns="" id="{C443E2AA-9DAF-46D5-88F9-40BA97DDF5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593718"/>
              </p:ext>
            </p:extLst>
          </p:nvPr>
        </p:nvGraphicFramePr>
        <p:xfrm>
          <a:off x="323528" y="3140968"/>
          <a:ext cx="3672408" cy="2346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5636">
                  <a:extLst>
                    <a:ext uri="{9D8B030D-6E8A-4147-A177-3AD203B41FA5}">
                      <a16:colId xmlns:a16="http://schemas.microsoft.com/office/drawing/2014/main" xmlns="" val="618030623"/>
                    </a:ext>
                  </a:extLst>
                </a:gridCol>
                <a:gridCol w="1216652">
                  <a:extLst>
                    <a:ext uri="{9D8B030D-6E8A-4147-A177-3AD203B41FA5}">
                      <a16:colId xmlns:a16="http://schemas.microsoft.com/office/drawing/2014/main" xmlns="" val="778292766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1934160481"/>
                    </a:ext>
                  </a:extLst>
                </a:gridCol>
              </a:tblGrid>
              <a:tr h="402397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latin typeface="+mj-lt"/>
                        </a:rPr>
                        <a:t>Označení vzorku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Cl</a:t>
                      </a:r>
                      <a:r>
                        <a:rPr lang="cs-CZ" sz="1400" b="1" baseline="-25000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r>
                        <a:rPr lang="cs-CZ" sz="1400" b="1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-Per-Xyl </a:t>
                      </a:r>
                      <a:r>
                        <a:rPr lang="cs-CZ" sz="14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%</a:t>
                      </a:r>
                      <a:r>
                        <a:rPr lang="cs-CZ" sz="14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</a:t>
                      </a:r>
                      <a:endParaRPr lang="cs-CZ" sz="14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1" dirty="0">
                          <a:latin typeface="+mj-lt"/>
                        </a:rPr>
                        <a:t>k</a:t>
                      </a:r>
                      <a:r>
                        <a:rPr lang="cs-CZ" sz="1400" b="1" dirty="0">
                          <a:latin typeface="+mj-lt"/>
                        </a:rPr>
                        <a:t>(</a:t>
                      </a:r>
                      <a:r>
                        <a:rPr lang="en-GB" sz="1400" b="1" dirty="0">
                          <a:latin typeface="+mj-lt"/>
                        </a:rPr>
                        <a:t>min</a:t>
                      </a:r>
                      <a:r>
                        <a:rPr lang="en-GB" sz="1400" b="1" baseline="30000" dirty="0">
                          <a:latin typeface="+mj-lt"/>
                        </a:rPr>
                        <a:t>-1</a:t>
                      </a:r>
                      <a:r>
                        <a:rPr lang="cs-CZ" sz="1400" b="1" dirty="0">
                          <a:latin typeface="+mj-lt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5938219"/>
                  </a:ext>
                </a:extLst>
              </a:tr>
              <a:tr h="232967">
                <a:tc>
                  <a:txBody>
                    <a:bodyPr/>
                    <a:lstStyle/>
                    <a:p>
                      <a:r>
                        <a:rPr lang="cs-CZ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4/16/14/0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0 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%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0,0053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75691008"/>
                  </a:ext>
                </a:extLst>
              </a:tr>
              <a:tr h="232967">
                <a:tc>
                  <a:txBody>
                    <a:bodyPr/>
                    <a:lstStyle/>
                    <a:p>
                      <a:r>
                        <a:rPr lang="cs-CZ" sz="14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4/16/14/1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0,1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%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0,0141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85537530"/>
                  </a:ext>
                </a:extLst>
              </a:tr>
              <a:tr h="2329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4/16/14/2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0,25</a:t>
                      </a:r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%</a:t>
                      </a:r>
                      <a:endParaRPr lang="cs-CZ" sz="14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0,0167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88110162"/>
                  </a:ext>
                </a:extLst>
              </a:tr>
              <a:tr h="23296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4/16/14/3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0,5</a:t>
                      </a:r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%</a:t>
                      </a:r>
                      <a:endParaRPr lang="cs-CZ" sz="14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0,0193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76916222"/>
                  </a:ext>
                </a:extLst>
              </a:tr>
              <a:tr h="23296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4/16/14/4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0,75 </a:t>
                      </a:r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%</a:t>
                      </a:r>
                      <a:endParaRPr lang="cs-CZ" sz="14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0,0239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02379004"/>
                  </a:ext>
                </a:extLst>
              </a:tr>
              <a:tr h="23296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4/16/14/5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 </a:t>
                      </a:r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%</a:t>
                      </a:r>
                      <a:endParaRPr lang="cs-CZ" sz="14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0,0250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47925974"/>
                  </a:ext>
                </a:extLst>
              </a:tr>
            </a:tbl>
          </a:graphicData>
        </a:graphic>
      </p:graphicFrame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xmlns="" id="{6066A842-55FD-481E-8C5C-6716550F09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4177814"/>
              </p:ext>
            </p:extLst>
          </p:nvPr>
        </p:nvGraphicFramePr>
        <p:xfrm>
          <a:off x="4446396" y="1268760"/>
          <a:ext cx="4410235" cy="5223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57E75786-0D02-4C8E-9B3E-D0E28165312A}"/>
              </a:ext>
            </a:extLst>
          </p:cNvPr>
          <p:cNvSpPr txBox="1"/>
          <p:nvPr/>
        </p:nvSpPr>
        <p:spPr>
          <a:xfrm>
            <a:off x="460060" y="1099075"/>
            <a:ext cx="11737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220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2K lak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xmlns="" id="{06860F1E-CBF5-411B-9BA2-7626642EE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260350"/>
            <a:ext cx="5538994" cy="57331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000" tIns="45000" rIns="90000" bIns="45000">
            <a:spAutoFit/>
          </a:bodyPr>
          <a:lstStyle>
            <a:lvl1pPr marL="1619250" indent="-1619250"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95000"/>
              </a:lnSpc>
              <a:buClr>
                <a:srgbClr val="0000FF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cs-CZ" altLang="cs-CZ" sz="33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AMB testování – laky I</a:t>
            </a:r>
            <a:endParaRPr lang="en-GB" altLang="cs-CZ" sz="33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xmlns="" id="{236DCDDC-EFBD-4BDC-B951-0AB30902B0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785698"/>
              </p:ext>
            </p:extLst>
          </p:nvPr>
        </p:nvGraphicFramePr>
        <p:xfrm>
          <a:off x="1547664" y="1412776"/>
          <a:ext cx="5472162" cy="41089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9714">
                  <a:extLst>
                    <a:ext uri="{9D8B030D-6E8A-4147-A177-3AD203B41FA5}">
                      <a16:colId xmlns:a16="http://schemas.microsoft.com/office/drawing/2014/main" xmlns="" val="3193373268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3100193797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383203082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1251939195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495632893"/>
                    </a:ext>
                  </a:extLst>
                </a:gridCol>
              </a:tblGrid>
              <a:tr h="14832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cs-CZ" sz="18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</a:t>
                      </a:r>
                      <a:r>
                        <a:rPr lang="cs-CZ" sz="1800" baseline="-250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cs-CZ" sz="18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-Per-Xyl</a:t>
                      </a: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Inkubace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cs-CZ" sz="1800" i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E. </a:t>
                      </a:r>
                      <a:r>
                        <a:rPr lang="cs-CZ" sz="1800" i="1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faecalis</a:t>
                      </a:r>
                      <a:r>
                        <a:rPr lang="cs-CZ" sz="1800" i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CCM 3956</a:t>
                      </a:r>
                      <a:endParaRPr lang="cs-CZ" sz="1800" i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33682723"/>
                  </a:ext>
                </a:extLst>
              </a:tr>
              <a:tr h="15996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 (CFU/ml)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log c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17947521"/>
                  </a:ext>
                </a:extLst>
              </a:tr>
              <a:tr h="148328">
                <a:tc rowSpan="2"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 osvitem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5,5.10</a:t>
                      </a:r>
                      <a:r>
                        <a:rPr lang="cs-CZ" sz="18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4,74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solidFill>
                            <a:schemeClr val="tx1"/>
                          </a:solidFill>
                          <a:latin typeface="+mn-lt"/>
                        </a:rPr>
                        <a:t>---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963009"/>
                  </a:ext>
                </a:extLst>
              </a:tr>
              <a:tr h="14832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ve tmě 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5,5.10</a:t>
                      </a:r>
                      <a:r>
                        <a:rPr lang="cs-CZ" sz="18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4,74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73169897"/>
                  </a:ext>
                </a:extLst>
              </a:tr>
              <a:tr h="14832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0,1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 osvitem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4,5.10</a:t>
                      </a:r>
                      <a:r>
                        <a:rPr lang="cs-CZ" sz="18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4,65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0,08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60185585"/>
                  </a:ext>
                </a:extLst>
              </a:tr>
              <a:tr h="14832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ve tmě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6,2.10</a:t>
                      </a:r>
                      <a:r>
                        <a:rPr lang="cs-CZ" sz="18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4,79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22783470"/>
                  </a:ext>
                </a:extLst>
              </a:tr>
              <a:tr h="14832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0,25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 osvitem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4,5.10</a:t>
                      </a:r>
                      <a:r>
                        <a:rPr lang="cs-CZ" sz="18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4,65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0,09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57847044"/>
                  </a:ext>
                </a:extLst>
              </a:tr>
              <a:tr h="14832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ve tmě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5,1.10</a:t>
                      </a:r>
                      <a:r>
                        <a:rPr lang="cs-CZ" sz="18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4,71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0,03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40092355"/>
                  </a:ext>
                </a:extLst>
              </a:tr>
              <a:tr h="14832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0,5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 osvitem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4,4.10</a:t>
                      </a:r>
                      <a:r>
                        <a:rPr lang="cs-CZ" sz="18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4,65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0,09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89911051"/>
                  </a:ext>
                </a:extLst>
              </a:tr>
              <a:tr h="14832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ve tmě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5,9.10</a:t>
                      </a:r>
                      <a:r>
                        <a:rPr lang="cs-CZ" sz="1800" baseline="30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4,77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68246890"/>
                  </a:ext>
                </a:extLst>
              </a:tr>
              <a:tr h="14832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0,75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 osvitem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3,8.10</a:t>
                      </a:r>
                      <a:r>
                        <a:rPr lang="cs-CZ" sz="1800" baseline="30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4,58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0,16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64325781"/>
                  </a:ext>
                </a:extLst>
              </a:tr>
              <a:tr h="14832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ve tmě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5,6.10</a:t>
                      </a:r>
                      <a:r>
                        <a:rPr lang="cs-CZ" sz="1800" baseline="30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4,75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33546358"/>
                  </a:ext>
                </a:extLst>
              </a:tr>
              <a:tr h="14832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 osvitem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4,1.10</a:t>
                      </a:r>
                      <a:r>
                        <a:rPr lang="cs-CZ" sz="1800" baseline="30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4,62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0,12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72854255"/>
                  </a:ext>
                </a:extLst>
              </a:tr>
              <a:tr h="14832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ve tmě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6,0.10</a:t>
                      </a:r>
                      <a:r>
                        <a:rPr lang="cs-CZ" sz="1800" baseline="30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4,78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84266680"/>
                  </a:ext>
                </a:extLst>
              </a:tr>
            </a:tbl>
          </a:graphicData>
        </a:graphic>
      </p:graphicFrame>
      <p:sp>
        <p:nvSpPr>
          <p:cNvPr id="5" name="Text Box 6">
            <a:extLst>
              <a:ext uri="{FF2B5EF4-FFF2-40B4-BE49-F238E27FC236}">
                <a16:creationId xmlns:a16="http://schemas.microsoft.com/office/drawing/2014/main" xmlns="" id="{D8B4E119-21CC-47DC-A94C-C14CD0391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3506" y="5919701"/>
            <a:ext cx="6300477" cy="362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279400" indent="-279400">
              <a:lnSpc>
                <a:spcPct val="87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469900" indent="-284163">
              <a:lnSpc>
                <a:spcPct val="87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87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87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87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cs-CZ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</a:t>
            </a:r>
            <a:r>
              <a:rPr lang="en-GB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</a:t>
            </a:r>
            <a:r>
              <a:rPr lang="cs-CZ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Nalezena jen nepatrná AMB aktivita</a:t>
            </a:r>
            <a:endParaRPr lang="cs-CZ" altLang="cs-CZ" sz="2000" dirty="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79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>
            <a:extLst>
              <a:ext uri="{FF2B5EF4-FFF2-40B4-BE49-F238E27FC236}">
                <a16:creationId xmlns:a16="http://schemas.microsoft.com/office/drawing/2014/main" xmlns="" id="{A398B2DE-52DB-4C7B-99D4-3A125E662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260350"/>
            <a:ext cx="4682990" cy="57331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000" tIns="45000" rIns="90000" bIns="45000">
            <a:spAutoFit/>
          </a:bodyPr>
          <a:lstStyle>
            <a:lvl1pPr marL="1619250" indent="-1619250"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95000"/>
              </a:lnSpc>
              <a:buClr>
                <a:srgbClr val="0000FF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cs-CZ" altLang="cs-CZ" sz="33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Aplikace do laků II</a:t>
            </a:r>
            <a:endParaRPr lang="en-GB" altLang="cs-CZ" sz="33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graphicFrame>
        <p:nvGraphicFramePr>
          <p:cNvPr id="23555" name="Object 3">
            <a:extLst>
              <a:ext uri="{FF2B5EF4-FFF2-40B4-BE49-F238E27FC236}">
                <a16:creationId xmlns:a16="http://schemas.microsoft.com/office/drawing/2014/main" xmlns="" id="{C825A7E4-27B6-48ED-BF35-3783F354C7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67600" y="1600200"/>
          <a:ext cx="10668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4" name="Rastrový obrázek" r:id="rId4" imgW="1523810" imgH="1523810" progId="Paint.Picture">
                  <p:embed/>
                </p:oleObj>
              </mc:Choice>
              <mc:Fallback>
                <p:oleObj name="Rastrový obrázek" r:id="rId4" imgW="1523810" imgH="1523810" progId="Paint.Picture">
                  <p:embed/>
                  <p:pic>
                    <p:nvPicPr>
                      <p:cNvPr id="23555" name="Object 3">
                        <a:extLst>
                          <a:ext uri="{FF2B5EF4-FFF2-40B4-BE49-F238E27FC236}">
                            <a16:creationId xmlns:a16="http://schemas.microsoft.com/office/drawing/2014/main" xmlns="" id="{C825A7E4-27B6-48ED-BF35-3783F354C7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1600200"/>
                        <a:ext cx="10668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6">
            <a:extLst>
              <a:ext uri="{FF2B5EF4-FFF2-40B4-BE49-F238E27FC236}">
                <a16:creationId xmlns:a16="http://schemas.microsoft.com/office/drawing/2014/main" xmlns="" id="{28AE44D3-A54B-4B59-A1E9-6A104AC1C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788" y="1001713"/>
            <a:ext cx="8826500" cy="1625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79400" indent="-279400">
              <a:lnSpc>
                <a:spcPct val="87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469900" indent="-284163">
              <a:lnSpc>
                <a:spcPct val="87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87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87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87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>
                <a:srgbClr val="FF0000"/>
              </a:buClr>
              <a:buNone/>
            </a:pPr>
            <a:r>
              <a:rPr lang="cs-CZ" altLang="cs-CZ" sz="2200" dirty="0" err="1">
                <a:solidFill>
                  <a:schemeClr val="accent2"/>
                </a:solidFill>
                <a:latin typeface="Verdana" panose="020B0604030504040204" pitchFamily="34" charset="0"/>
              </a:rPr>
              <a:t>Siplak</a:t>
            </a:r>
            <a:endParaRPr lang="cs-CZ" altLang="cs-CZ" sz="2200" dirty="0">
              <a:solidFill>
                <a:schemeClr val="accent2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>
                <a:srgbClr val="FF0000"/>
              </a:buClr>
              <a:buFontTx/>
              <a:buChar char="-"/>
            </a:pPr>
            <a:r>
              <a:rPr lang="cs-CZ" altLang="cs-CZ" sz="2000" b="0" dirty="0">
                <a:solidFill>
                  <a:schemeClr val="tx1"/>
                </a:solidFill>
                <a:latin typeface="Verdana" panose="020B0604030504040204" pitchFamily="34" charset="0"/>
              </a:rPr>
              <a:t>Měřena produkce </a:t>
            </a:r>
            <a:r>
              <a:rPr lang="cs-CZ" altLang="cs-CZ" sz="2000" b="0" baseline="30000" dirty="0">
                <a:solidFill>
                  <a:schemeClr val="tx1"/>
                </a:solidFill>
                <a:latin typeface="Verdana" panose="020B0604030504040204" pitchFamily="34" charset="0"/>
              </a:rPr>
              <a:t>1</a:t>
            </a:r>
            <a:r>
              <a:rPr lang="cs-CZ" altLang="cs-CZ" sz="2000" b="0" dirty="0">
                <a:solidFill>
                  <a:schemeClr val="tx1"/>
                </a:solidFill>
                <a:latin typeface="Verdana" panose="020B0604030504040204" pitchFamily="34" charset="0"/>
              </a:rPr>
              <a:t>O</a:t>
            </a:r>
            <a:r>
              <a:rPr lang="cs-CZ" altLang="cs-CZ" sz="2000" b="0" baseline="-25000" dirty="0">
                <a:solidFill>
                  <a:schemeClr val="tx1"/>
                </a:solidFill>
                <a:latin typeface="Verdana" panose="020B0604030504040204" pitchFamily="34" charset="0"/>
              </a:rPr>
              <a:t>2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>
                <a:srgbClr val="FF0000"/>
              </a:buClr>
              <a:buFontTx/>
              <a:buChar char="-"/>
            </a:pPr>
            <a:r>
              <a:rPr lang="cs-CZ" altLang="cs-CZ" sz="2000" b="0" dirty="0">
                <a:solidFill>
                  <a:schemeClr val="tx1"/>
                </a:solidFill>
                <a:latin typeface="Verdana" panose="020B0604030504040204" pitchFamily="34" charset="0"/>
              </a:rPr>
              <a:t>Degradace salicylanu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>
                <a:srgbClr val="FF0000"/>
              </a:buClr>
              <a:buNone/>
            </a:pPr>
            <a:r>
              <a:rPr lang="cs-CZ" altLang="cs-CZ" sz="2000" b="0" dirty="0">
                <a:solidFill>
                  <a:schemeClr val="tx1"/>
                </a:solidFill>
                <a:latin typeface="Verdana" panose="020B0604030504040204" pitchFamily="34" charset="0"/>
              </a:rPr>
              <a:t>   sodného</a:t>
            </a:r>
          </a:p>
        </p:txBody>
      </p:sp>
      <p:graphicFrame>
        <p:nvGraphicFramePr>
          <p:cNvPr id="9" name="Tabulka 6">
            <a:extLst>
              <a:ext uri="{FF2B5EF4-FFF2-40B4-BE49-F238E27FC236}">
                <a16:creationId xmlns:a16="http://schemas.microsoft.com/office/drawing/2014/main" xmlns="" id="{9D06F643-D1DC-48D5-8A67-E0285795C2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108649"/>
              </p:ext>
            </p:extLst>
          </p:nvPr>
        </p:nvGraphicFramePr>
        <p:xfrm>
          <a:off x="762791" y="2816243"/>
          <a:ext cx="2623184" cy="3114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89392">
                  <a:extLst>
                    <a:ext uri="{9D8B030D-6E8A-4147-A177-3AD203B41FA5}">
                      <a16:colId xmlns:a16="http://schemas.microsoft.com/office/drawing/2014/main" xmlns="" val="2515476781"/>
                    </a:ext>
                  </a:extLst>
                </a:gridCol>
                <a:gridCol w="1133792">
                  <a:extLst>
                    <a:ext uri="{9D8B030D-6E8A-4147-A177-3AD203B41FA5}">
                      <a16:colId xmlns:a16="http://schemas.microsoft.com/office/drawing/2014/main" xmlns="" val="248959797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rgbClr val="C00000"/>
                          </a:solidFill>
                          <a:latin typeface="+mj-lt"/>
                        </a:rPr>
                        <a:t>Cl</a:t>
                      </a:r>
                      <a:r>
                        <a:rPr lang="cs-CZ" sz="1400" b="1" baseline="-25000" dirty="0">
                          <a:solidFill>
                            <a:srgbClr val="C00000"/>
                          </a:solidFill>
                          <a:latin typeface="+mj-lt"/>
                        </a:rPr>
                        <a:t>4</a:t>
                      </a:r>
                      <a:r>
                        <a:rPr lang="cs-CZ" sz="1400" b="1" dirty="0">
                          <a:solidFill>
                            <a:srgbClr val="C00000"/>
                          </a:solidFill>
                          <a:latin typeface="+mj-lt"/>
                        </a:rPr>
                        <a:t>-Per-Xyl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1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1989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Koncentrace</a:t>
                      </a:r>
                    </a:p>
                    <a:p>
                      <a:pPr algn="ctr"/>
                      <a:r>
                        <a:rPr lang="cs-CZ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(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%</a:t>
                      </a:r>
                      <a:r>
                        <a:rPr lang="cs-CZ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1" dirty="0">
                          <a:solidFill>
                            <a:schemeClr val="tx1"/>
                          </a:solidFill>
                          <a:latin typeface="+mj-lt"/>
                        </a:rPr>
                        <a:t>k</a:t>
                      </a:r>
                      <a:r>
                        <a:rPr lang="cs-CZ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 (min</a:t>
                      </a:r>
                      <a:r>
                        <a:rPr lang="cs-CZ" sz="1400" b="1" baseline="30000" dirty="0">
                          <a:solidFill>
                            <a:schemeClr val="tx1"/>
                          </a:solidFill>
                          <a:latin typeface="+mj-lt"/>
                        </a:rPr>
                        <a:t>-1</a:t>
                      </a:r>
                      <a:r>
                        <a:rPr lang="cs-CZ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4753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0,0128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18743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0,1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0,0217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76359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0,2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0,0260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37083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0,5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0,0319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37008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0,75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0,0432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0574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0,0587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69507169"/>
                  </a:ext>
                </a:extLst>
              </a:tr>
            </a:tbl>
          </a:graphicData>
        </a:graphic>
      </p:graphicFrame>
      <p:graphicFrame>
        <p:nvGraphicFramePr>
          <p:cNvPr id="10" name="Graf 9">
            <a:extLst>
              <a:ext uri="{FF2B5EF4-FFF2-40B4-BE49-F238E27FC236}">
                <a16:creationId xmlns:a16="http://schemas.microsoft.com/office/drawing/2014/main" xmlns="" id="{192605B1-3864-434B-9F4E-B789937F49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1273222"/>
              </p:ext>
            </p:extLst>
          </p:nvPr>
        </p:nvGraphicFramePr>
        <p:xfrm>
          <a:off x="3923928" y="1268760"/>
          <a:ext cx="4752528" cy="4881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Rectangle 135"/>
          <p:cNvSpPr>
            <a:spLocks noChangeArrowheads="1"/>
          </p:cNvSpPr>
          <p:nvPr/>
        </p:nvSpPr>
        <p:spPr bwMode="auto">
          <a:xfrm>
            <a:off x="7309320" y="6362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6750347"/>
              </p:ext>
            </p:extLst>
          </p:nvPr>
        </p:nvGraphicFramePr>
        <p:xfrm>
          <a:off x="7309320" y="6362700"/>
          <a:ext cx="1341438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5" name="Rastrový obrázek" r:id="rId7" imgW="6961905" imgH="2523810" progId="Paint.Picture">
                  <p:embed/>
                </p:oleObj>
              </mc:Choice>
              <mc:Fallback>
                <p:oleObj name="Rastrový obrázek" r:id="rId7" imgW="6961905" imgH="2523810" progId="Paint.Picture">
                  <p:embed/>
                  <p:pic>
                    <p:nvPicPr>
                      <p:cNvPr id="0" name="Object 1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9320" y="6362700"/>
                        <a:ext cx="1341438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51697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xmlns="" id="{1BBBF316-A108-4A70-BA65-713F05F49F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45583"/>
              </p:ext>
            </p:extLst>
          </p:nvPr>
        </p:nvGraphicFramePr>
        <p:xfrm>
          <a:off x="1547664" y="1116672"/>
          <a:ext cx="5554265" cy="5120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7801">
                  <a:extLst>
                    <a:ext uri="{9D8B030D-6E8A-4147-A177-3AD203B41FA5}">
                      <a16:colId xmlns:a16="http://schemas.microsoft.com/office/drawing/2014/main" xmlns="" val="288674217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5010542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831234898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932589555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3148234974"/>
                    </a:ext>
                  </a:extLst>
                </a:gridCol>
              </a:tblGrid>
              <a:tr h="161245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cs-CZ" sz="16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</a:t>
                      </a:r>
                      <a:r>
                        <a:rPr lang="cs-CZ" sz="1600" baseline="-250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cs-CZ" sz="16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-Per-Xyl 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Inkubace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 i="1" dirty="0">
                          <a:solidFill>
                            <a:schemeClr val="tx1"/>
                          </a:solidFill>
                          <a:effectLst/>
                        </a:rPr>
                        <a:t>Staphylococcus aureus</a:t>
                      </a:r>
                      <a:endParaRPr lang="cs-CZ" sz="160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91152375"/>
                  </a:ext>
                </a:extLst>
              </a:tr>
              <a:tr h="18333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N (CFU/cm</a:t>
                      </a:r>
                      <a:r>
                        <a:rPr lang="cs-CZ" sz="1600" baseline="30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log N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82909483"/>
                  </a:ext>
                </a:extLst>
              </a:tr>
              <a:tr h="161245">
                <a:tc rowSpan="2"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s osvitem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1,4.10</a:t>
                      </a:r>
                      <a:r>
                        <a:rPr lang="cs-CZ" sz="1600" baseline="30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3,1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---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5892487"/>
                  </a:ext>
                </a:extLst>
              </a:tr>
              <a:tr h="16124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ve tmě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1,6.10</a:t>
                      </a:r>
                      <a:r>
                        <a:rPr lang="cs-CZ" sz="1600" baseline="30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3,2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75649103"/>
                  </a:ext>
                </a:extLst>
              </a:tr>
              <a:tr h="161245">
                <a:tc rowSpan="2"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0,1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s osvitem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1,2.10</a:t>
                      </a:r>
                      <a:r>
                        <a:rPr lang="cs-CZ" sz="1600" baseline="300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3,1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96339421"/>
                  </a:ext>
                </a:extLst>
              </a:tr>
              <a:tr h="16124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ve tmě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1,8.10</a:t>
                      </a:r>
                      <a:r>
                        <a:rPr lang="cs-CZ" sz="1600" baseline="30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3,3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86053976"/>
                  </a:ext>
                </a:extLst>
              </a:tr>
              <a:tr h="161245">
                <a:tc rowSpan="2"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0,2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s osvitem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1,3.10</a:t>
                      </a:r>
                      <a:r>
                        <a:rPr lang="cs-CZ" sz="1600" baseline="30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3,1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79796420"/>
                  </a:ext>
                </a:extLst>
              </a:tr>
              <a:tr h="16124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ve tmě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3,2.10</a:t>
                      </a:r>
                      <a:r>
                        <a:rPr lang="cs-CZ" sz="1600" baseline="300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3,5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0510340"/>
                  </a:ext>
                </a:extLst>
              </a:tr>
              <a:tr h="161245">
                <a:tc rowSpan="2"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0,5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s osvitem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6,4.10</a:t>
                      </a:r>
                      <a:r>
                        <a:rPr lang="cs-CZ" sz="1600" baseline="300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1,8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1,3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06974543"/>
                  </a:ext>
                </a:extLst>
              </a:tr>
              <a:tr h="16124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ve tmě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2,4.10</a:t>
                      </a:r>
                      <a:r>
                        <a:rPr lang="cs-CZ" sz="1600" baseline="30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2,4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0,8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66856942"/>
                  </a:ext>
                </a:extLst>
              </a:tr>
              <a:tr h="161245">
                <a:tc rowSpan="2"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0,75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s osvitem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7,0.10</a:t>
                      </a:r>
                      <a:r>
                        <a:rPr lang="cs-CZ" sz="1600" baseline="300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1,8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1,3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55540420"/>
                  </a:ext>
                </a:extLst>
              </a:tr>
              <a:tr h="16124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ve tmě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1,9.10</a:t>
                      </a:r>
                      <a:r>
                        <a:rPr lang="cs-CZ" sz="1600" baseline="30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2,3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0,9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1203219"/>
                  </a:ext>
                </a:extLst>
              </a:tr>
              <a:tr h="161245">
                <a:tc rowSpan="2"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1,0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s osvitem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&lt; 1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≥ 3,1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26767322"/>
                  </a:ext>
                </a:extLst>
              </a:tr>
              <a:tr h="16124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ve tmě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1,1.10</a:t>
                      </a:r>
                      <a:r>
                        <a:rPr lang="cs-CZ" sz="1600" baseline="30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2,0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1,2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29667448"/>
                  </a:ext>
                </a:extLst>
              </a:tr>
            </a:tbl>
          </a:graphicData>
        </a:graphic>
      </p:graphicFrame>
      <p:sp>
        <p:nvSpPr>
          <p:cNvPr id="3" name="Text Box 2">
            <a:extLst>
              <a:ext uri="{FF2B5EF4-FFF2-40B4-BE49-F238E27FC236}">
                <a16:creationId xmlns:a16="http://schemas.microsoft.com/office/drawing/2014/main" xmlns="" id="{B82C5AF5-FDE6-40EB-8CED-4919C33EC1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260350"/>
            <a:ext cx="5769826" cy="57331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000" tIns="45000" rIns="90000" bIns="45000">
            <a:spAutoFit/>
          </a:bodyPr>
          <a:lstStyle>
            <a:lvl1pPr marL="1619250" indent="-1619250"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95000"/>
              </a:lnSpc>
              <a:buClr>
                <a:srgbClr val="0000FF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cs-CZ" altLang="cs-CZ" sz="33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AMB testování – laky II</a:t>
            </a:r>
            <a:endParaRPr lang="en-GB" altLang="cs-CZ" sz="33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19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>
            <a:extLst>
              <a:ext uri="{FF2B5EF4-FFF2-40B4-BE49-F238E27FC236}">
                <a16:creationId xmlns:a16="http://schemas.microsoft.com/office/drawing/2014/main" xmlns="" id="{A398B2DE-52DB-4C7B-99D4-3A125E662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260350"/>
            <a:ext cx="4913822" cy="57331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000" tIns="45000" rIns="90000" bIns="45000">
            <a:spAutoFit/>
          </a:bodyPr>
          <a:lstStyle>
            <a:lvl1pPr marL="1619250" indent="-1619250"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95000"/>
              </a:lnSpc>
              <a:buClr>
                <a:srgbClr val="0000FF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cs-CZ" altLang="cs-CZ" sz="33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Aplikace do laků III</a:t>
            </a:r>
            <a:endParaRPr lang="en-GB" altLang="cs-CZ" sz="33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graphicFrame>
        <p:nvGraphicFramePr>
          <p:cNvPr id="23555" name="Object 3">
            <a:extLst>
              <a:ext uri="{FF2B5EF4-FFF2-40B4-BE49-F238E27FC236}">
                <a16:creationId xmlns:a16="http://schemas.microsoft.com/office/drawing/2014/main" xmlns="" id="{C825A7E4-27B6-48ED-BF35-3783F354C7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67600" y="1600200"/>
          <a:ext cx="10668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77" name="Rastrový obrázek" r:id="rId4" imgW="1523810" imgH="1523810" progId="Paint.Picture">
                  <p:embed/>
                </p:oleObj>
              </mc:Choice>
              <mc:Fallback>
                <p:oleObj name="Rastrový obrázek" r:id="rId4" imgW="1523810" imgH="1523810" progId="Paint.Picture">
                  <p:embed/>
                  <p:pic>
                    <p:nvPicPr>
                      <p:cNvPr id="23555" name="Object 3">
                        <a:extLst>
                          <a:ext uri="{FF2B5EF4-FFF2-40B4-BE49-F238E27FC236}">
                            <a16:creationId xmlns:a16="http://schemas.microsoft.com/office/drawing/2014/main" xmlns="" id="{C825A7E4-27B6-48ED-BF35-3783F354C7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1600200"/>
                        <a:ext cx="10668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6">
            <a:extLst>
              <a:ext uri="{FF2B5EF4-FFF2-40B4-BE49-F238E27FC236}">
                <a16:creationId xmlns:a16="http://schemas.microsoft.com/office/drawing/2014/main" xmlns="" id="{28AE44D3-A54B-4B59-A1E9-6A104AC1C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788" y="1001713"/>
            <a:ext cx="8826500" cy="1625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79400" indent="-279400">
              <a:lnSpc>
                <a:spcPct val="87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469900" indent="-284163">
              <a:lnSpc>
                <a:spcPct val="87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87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87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87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>
                <a:srgbClr val="FF0000"/>
              </a:buClr>
              <a:buNone/>
            </a:pPr>
            <a:r>
              <a:rPr lang="cs-CZ" altLang="cs-CZ" sz="2200" dirty="0" err="1">
                <a:solidFill>
                  <a:schemeClr val="accent2"/>
                </a:solidFill>
                <a:latin typeface="Verdana" panose="020B0604030504040204" pitchFamily="34" charset="0"/>
              </a:rPr>
              <a:t>Siplak</a:t>
            </a:r>
            <a:endParaRPr lang="cs-CZ" altLang="cs-CZ" sz="2200" dirty="0">
              <a:solidFill>
                <a:schemeClr val="accent2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>
                <a:srgbClr val="FF0000"/>
              </a:buClr>
              <a:buFontTx/>
              <a:buChar char="-"/>
            </a:pPr>
            <a:r>
              <a:rPr lang="cs-CZ" altLang="cs-CZ" sz="2000" b="0" dirty="0">
                <a:solidFill>
                  <a:schemeClr val="tx1"/>
                </a:solidFill>
                <a:latin typeface="Verdana" panose="020B0604030504040204" pitchFamily="34" charset="0"/>
              </a:rPr>
              <a:t>Měřena produkce </a:t>
            </a:r>
            <a:r>
              <a:rPr lang="cs-CZ" altLang="cs-CZ" sz="2000" b="0" baseline="30000" dirty="0">
                <a:solidFill>
                  <a:schemeClr val="tx1"/>
                </a:solidFill>
                <a:latin typeface="Verdana" panose="020B0604030504040204" pitchFamily="34" charset="0"/>
              </a:rPr>
              <a:t>1</a:t>
            </a:r>
            <a:r>
              <a:rPr lang="cs-CZ" altLang="cs-CZ" sz="2000" b="0" dirty="0">
                <a:solidFill>
                  <a:schemeClr val="tx1"/>
                </a:solidFill>
                <a:latin typeface="Verdana" panose="020B0604030504040204" pitchFamily="34" charset="0"/>
              </a:rPr>
              <a:t>O</a:t>
            </a:r>
            <a:r>
              <a:rPr lang="cs-CZ" altLang="cs-CZ" sz="2000" b="0" baseline="-25000" dirty="0">
                <a:solidFill>
                  <a:schemeClr val="tx1"/>
                </a:solidFill>
                <a:latin typeface="Verdana" panose="020B0604030504040204" pitchFamily="34" charset="0"/>
              </a:rPr>
              <a:t>2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>
                <a:srgbClr val="FF0000"/>
              </a:buClr>
              <a:buFontTx/>
              <a:buChar char="-"/>
            </a:pPr>
            <a:r>
              <a:rPr lang="cs-CZ" altLang="cs-CZ" sz="2000" b="0" dirty="0">
                <a:solidFill>
                  <a:schemeClr val="tx1"/>
                </a:solidFill>
                <a:latin typeface="Verdana" panose="020B0604030504040204" pitchFamily="34" charset="0"/>
              </a:rPr>
              <a:t>Degradace salicylanu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>
                <a:srgbClr val="FF0000"/>
              </a:buClr>
              <a:buNone/>
            </a:pPr>
            <a:r>
              <a:rPr lang="cs-CZ" altLang="cs-CZ" sz="2000" b="0" dirty="0">
                <a:solidFill>
                  <a:schemeClr val="tx1"/>
                </a:solidFill>
                <a:latin typeface="Verdana" panose="020B0604030504040204" pitchFamily="34" charset="0"/>
              </a:rPr>
              <a:t>   sodného</a:t>
            </a:r>
          </a:p>
        </p:txBody>
      </p:sp>
      <p:graphicFrame>
        <p:nvGraphicFramePr>
          <p:cNvPr id="9" name="Tabulka 6">
            <a:extLst>
              <a:ext uri="{FF2B5EF4-FFF2-40B4-BE49-F238E27FC236}">
                <a16:creationId xmlns:a16="http://schemas.microsoft.com/office/drawing/2014/main" xmlns="" id="{9D06F643-D1DC-48D5-8A67-E0285795C2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90902"/>
              </p:ext>
            </p:extLst>
          </p:nvPr>
        </p:nvGraphicFramePr>
        <p:xfrm>
          <a:off x="762791" y="2816243"/>
          <a:ext cx="2623184" cy="3114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89392">
                  <a:extLst>
                    <a:ext uri="{9D8B030D-6E8A-4147-A177-3AD203B41FA5}">
                      <a16:colId xmlns:a16="http://schemas.microsoft.com/office/drawing/2014/main" xmlns="" val="2515476781"/>
                    </a:ext>
                  </a:extLst>
                </a:gridCol>
                <a:gridCol w="1133792">
                  <a:extLst>
                    <a:ext uri="{9D8B030D-6E8A-4147-A177-3AD203B41FA5}">
                      <a16:colId xmlns:a16="http://schemas.microsoft.com/office/drawing/2014/main" xmlns="" val="248959797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rgbClr val="C00000"/>
                          </a:solidFill>
                          <a:latin typeface="+mj-lt"/>
                        </a:rPr>
                        <a:t>Cl</a:t>
                      </a:r>
                      <a:r>
                        <a:rPr lang="cs-CZ" sz="1400" b="1" baseline="-25000" dirty="0">
                          <a:solidFill>
                            <a:srgbClr val="C00000"/>
                          </a:solidFill>
                          <a:latin typeface="+mj-lt"/>
                        </a:rPr>
                        <a:t>4</a:t>
                      </a:r>
                      <a:r>
                        <a:rPr lang="cs-CZ" sz="1400" b="1" dirty="0">
                          <a:solidFill>
                            <a:srgbClr val="C00000"/>
                          </a:solidFill>
                          <a:latin typeface="+mj-lt"/>
                        </a:rPr>
                        <a:t>-Per-EtHex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1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1989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Koncentrace</a:t>
                      </a:r>
                    </a:p>
                    <a:p>
                      <a:pPr algn="ctr"/>
                      <a:r>
                        <a:rPr lang="cs-CZ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(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%</a:t>
                      </a:r>
                      <a:r>
                        <a:rPr lang="cs-CZ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1" dirty="0">
                          <a:solidFill>
                            <a:schemeClr val="tx1"/>
                          </a:solidFill>
                          <a:latin typeface="+mj-lt"/>
                        </a:rPr>
                        <a:t>k</a:t>
                      </a:r>
                      <a:r>
                        <a:rPr lang="cs-CZ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 (min</a:t>
                      </a:r>
                      <a:r>
                        <a:rPr lang="cs-CZ" sz="1400" b="1" baseline="30000" dirty="0">
                          <a:solidFill>
                            <a:schemeClr val="tx1"/>
                          </a:solidFill>
                          <a:latin typeface="+mj-lt"/>
                        </a:rPr>
                        <a:t>-1</a:t>
                      </a:r>
                      <a:r>
                        <a:rPr lang="cs-CZ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4753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0,0128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18743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0,1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0,0266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76359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0,2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0,0315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37083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0,5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0,0440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37008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0,75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0,0521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0574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0,0639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69507169"/>
                  </a:ext>
                </a:extLst>
              </a:tr>
            </a:tbl>
          </a:graphicData>
        </a:graphic>
      </p:graphicFrame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xmlns="" id="{162AFD42-2A3A-45ED-AB9C-599D51A749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7873469"/>
              </p:ext>
            </p:extLst>
          </p:nvPr>
        </p:nvGraphicFramePr>
        <p:xfrm>
          <a:off x="4067944" y="1268760"/>
          <a:ext cx="4788024" cy="5105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9413964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xmlns="" id="{1BBBF316-A108-4A70-BA65-713F05F49F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453239"/>
              </p:ext>
            </p:extLst>
          </p:nvPr>
        </p:nvGraphicFramePr>
        <p:xfrm>
          <a:off x="1475656" y="1124744"/>
          <a:ext cx="5554265" cy="5120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7801">
                  <a:extLst>
                    <a:ext uri="{9D8B030D-6E8A-4147-A177-3AD203B41FA5}">
                      <a16:colId xmlns:a16="http://schemas.microsoft.com/office/drawing/2014/main" xmlns="" val="288674217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5010542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831234898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932589555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3148234974"/>
                    </a:ext>
                  </a:extLst>
                </a:gridCol>
              </a:tblGrid>
              <a:tr h="161245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cs-CZ" sz="16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</a:t>
                      </a:r>
                      <a:r>
                        <a:rPr lang="cs-CZ" sz="1600" baseline="-250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cs-CZ" sz="16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-Per-EtHex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Inkubace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 i="1" dirty="0">
                          <a:solidFill>
                            <a:schemeClr val="tx1"/>
                          </a:solidFill>
                          <a:effectLst/>
                        </a:rPr>
                        <a:t>Staphylococcus aureus</a:t>
                      </a:r>
                      <a:endParaRPr lang="cs-CZ" sz="160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91152375"/>
                  </a:ext>
                </a:extLst>
              </a:tr>
              <a:tr h="18333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N (CFU/cm</a:t>
                      </a:r>
                      <a:r>
                        <a:rPr lang="cs-CZ" sz="1600" baseline="30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log N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82909483"/>
                  </a:ext>
                </a:extLst>
              </a:tr>
              <a:tr h="161245">
                <a:tc rowSpan="2"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s osvitem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1,5.10</a:t>
                      </a:r>
                      <a:r>
                        <a:rPr lang="cs-CZ" sz="1600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cs-CZ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  <a:endParaRPr lang="cs-CZ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  <a:latin typeface="+mn-lt"/>
                        </a:rPr>
                        <a:t>---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5892487"/>
                  </a:ext>
                </a:extLst>
              </a:tr>
              <a:tr h="16124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ve tmě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2,7.10</a:t>
                      </a:r>
                      <a:r>
                        <a:rPr lang="cs-CZ" sz="1600" baseline="30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cs-CZ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75649103"/>
                  </a:ext>
                </a:extLst>
              </a:tr>
              <a:tr h="161245">
                <a:tc rowSpan="2"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0,1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s osvitem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 1</a:t>
                      </a:r>
                      <a:endParaRPr lang="cs-CZ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cs-CZ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≥</a:t>
                      </a:r>
                      <a:r>
                        <a:rPr lang="cs-CZ" sz="16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3,2</a:t>
                      </a:r>
                      <a:endParaRPr lang="cs-CZ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96339421"/>
                  </a:ext>
                </a:extLst>
              </a:tr>
              <a:tr h="16124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ve tmě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7,1.10</a:t>
                      </a:r>
                      <a:r>
                        <a:rPr lang="cs-CZ" sz="1600" baseline="300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cs-CZ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2,9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86053976"/>
                  </a:ext>
                </a:extLst>
              </a:tr>
              <a:tr h="161245">
                <a:tc rowSpan="2"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0,2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s osvitem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 1</a:t>
                      </a:r>
                      <a:endParaRPr lang="cs-CZ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cs-CZ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≥ 3,2</a:t>
                      </a:r>
                      <a:endParaRPr lang="cs-CZ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79796420"/>
                  </a:ext>
                </a:extLst>
              </a:tr>
              <a:tr h="16124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ve tmě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2,7.10</a:t>
                      </a:r>
                      <a:r>
                        <a:rPr lang="cs-CZ" sz="1600" baseline="300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cs-CZ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0510340"/>
                  </a:ext>
                </a:extLst>
              </a:tr>
              <a:tr h="161245">
                <a:tc rowSpan="2"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0,5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s osvitem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 1</a:t>
                      </a:r>
                      <a:endParaRPr lang="cs-CZ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cs-CZ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≥ 3,2</a:t>
                      </a:r>
                      <a:endParaRPr lang="cs-CZ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06974543"/>
                  </a:ext>
                </a:extLst>
              </a:tr>
              <a:tr h="16124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ve tmě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4,1.10</a:t>
                      </a:r>
                      <a:r>
                        <a:rPr lang="cs-CZ" sz="1600" baseline="300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cs-CZ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2,6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66856942"/>
                  </a:ext>
                </a:extLst>
              </a:tr>
              <a:tr h="161245">
                <a:tc rowSpan="2"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0,75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s osvitem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 1</a:t>
                      </a:r>
                      <a:endParaRPr lang="cs-CZ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cs-CZ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≥ 3,2</a:t>
                      </a:r>
                      <a:endParaRPr lang="cs-CZ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55540420"/>
                  </a:ext>
                </a:extLst>
              </a:tr>
              <a:tr h="16124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ve tmě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6,5.10</a:t>
                      </a:r>
                      <a:r>
                        <a:rPr lang="cs-CZ" sz="1600" baseline="300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cs-CZ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1203219"/>
                  </a:ext>
                </a:extLst>
              </a:tr>
              <a:tr h="161245">
                <a:tc rowSpan="2"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1,0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s osvitem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 1</a:t>
                      </a:r>
                      <a:endParaRPr lang="cs-CZ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cs-CZ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≥ 3,2</a:t>
                      </a:r>
                      <a:endParaRPr lang="cs-CZ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26767322"/>
                  </a:ext>
                </a:extLst>
              </a:tr>
              <a:tr h="16124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ve tmě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7,8.10</a:t>
                      </a:r>
                      <a:r>
                        <a:rPr lang="cs-CZ" sz="1600" baseline="300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cs-CZ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1,9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29667448"/>
                  </a:ext>
                </a:extLst>
              </a:tr>
            </a:tbl>
          </a:graphicData>
        </a:graphic>
      </p:graphicFrame>
      <p:sp>
        <p:nvSpPr>
          <p:cNvPr id="3" name="Text Box 2">
            <a:extLst>
              <a:ext uri="{FF2B5EF4-FFF2-40B4-BE49-F238E27FC236}">
                <a16:creationId xmlns:a16="http://schemas.microsoft.com/office/drawing/2014/main" xmlns="" id="{B82C5AF5-FDE6-40EB-8CED-4919C33EC1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260350"/>
            <a:ext cx="6000658" cy="57331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000" tIns="45000" rIns="90000" bIns="45000">
            <a:spAutoFit/>
          </a:bodyPr>
          <a:lstStyle>
            <a:lvl1pPr marL="1619250" indent="-1619250"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95000"/>
              </a:lnSpc>
              <a:buClr>
                <a:srgbClr val="0000FF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cs-CZ" altLang="cs-CZ" sz="33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AMB testování – laky III</a:t>
            </a:r>
            <a:endParaRPr lang="en-GB" altLang="cs-CZ" sz="33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84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xmlns="" id="{B82C5AF5-FDE6-40EB-8CED-4919C33EC1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260350"/>
            <a:ext cx="5986232" cy="57331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000" tIns="45000" rIns="90000" bIns="45000">
            <a:spAutoFit/>
          </a:bodyPr>
          <a:lstStyle>
            <a:lvl1pPr marL="1619250" indent="-1619250"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95000"/>
              </a:lnSpc>
              <a:buClr>
                <a:srgbClr val="0000FF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cs-CZ" altLang="cs-CZ" sz="3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Aplikace do plastů - TGA</a:t>
            </a:r>
            <a:endParaRPr lang="en-GB" altLang="cs-CZ" sz="33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5" y="1005036"/>
            <a:ext cx="9048750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76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>
            <a:extLst>
              <a:ext uri="{FF2B5EF4-FFF2-40B4-BE49-F238E27FC236}">
                <a16:creationId xmlns:a16="http://schemas.microsoft.com/office/drawing/2014/main" xmlns="" id="{3A5A12B3-A9F3-40A3-8A5E-C1F5BBD5B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260350"/>
            <a:ext cx="6843838" cy="57331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000" tIns="45000" rIns="90000" bIns="45000">
            <a:spAutoFit/>
          </a:bodyPr>
          <a:lstStyle>
            <a:lvl1pPr marL="1619250" indent="-1619250"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95000"/>
              </a:lnSpc>
              <a:buClr>
                <a:srgbClr val="0000FF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cs-CZ" altLang="cs-CZ" sz="33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Aplikace do polypropylenu I</a:t>
            </a:r>
            <a:endParaRPr lang="en-GB" altLang="cs-CZ" sz="33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graphicFrame>
        <p:nvGraphicFramePr>
          <p:cNvPr id="25603" name="Object 3">
            <a:extLst>
              <a:ext uri="{FF2B5EF4-FFF2-40B4-BE49-F238E27FC236}">
                <a16:creationId xmlns:a16="http://schemas.microsoft.com/office/drawing/2014/main" xmlns="" id="{D502FF50-02EC-4102-A1E4-5DD2B9B891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67600" y="1600200"/>
          <a:ext cx="10668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47" name="Rastrový obrázek" r:id="rId4" imgW="1523810" imgH="1523810" progId="Paint.Picture">
                  <p:embed/>
                </p:oleObj>
              </mc:Choice>
              <mc:Fallback>
                <p:oleObj name="Rastrový obrázek" r:id="rId4" imgW="1523810" imgH="1523810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1600200"/>
                        <a:ext cx="10668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Tabulka 6">
            <a:extLst>
              <a:ext uri="{FF2B5EF4-FFF2-40B4-BE49-F238E27FC236}">
                <a16:creationId xmlns:a16="http://schemas.microsoft.com/office/drawing/2014/main" xmlns="" id="{A83CD521-A6FE-4893-8D35-1C8B1C0B5D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427594"/>
              </p:ext>
            </p:extLst>
          </p:nvPr>
        </p:nvGraphicFramePr>
        <p:xfrm>
          <a:off x="748778" y="4621325"/>
          <a:ext cx="2623184" cy="1630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89392">
                  <a:extLst>
                    <a:ext uri="{9D8B030D-6E8A-4147-A177-3AD203B41FA5}">
                      <a16:colId xmlns:a16="http://schemas.microsoft.com/office/drawing/2014/main" xmlns="" val="2515476781"/>
                    </a:ext>
                  </a:extLst>
                </a:gridCol>
                <a:gridCol w="1133792">
                  <a:extLst>
                    <a:ext uri="{9D8B030D-6E8A-4147-A177-3AD203B41FA5}">
                      <a16:colId xmlns:a16="http://schemas.microsoft.com/office/drawing/2014/main" xmlns="" val="24895979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Koncentrace</a:t>
                      </a:r>
                    </a:p>
                    <a:p>
                      <a:pPr algn="ctr"/>
                      <a:r>
                        <a:rPr lang="cs-CZ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(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%</a:t>
                      </a:r>
                      <a:r>
                        <a:rPr lang="cs-CZ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1" dirty="0">
                          <a:solidFill>
                            <a:schemeClr val="tx1"/>
                          </a:solidFill>
                          <a:latin typeface="+mj-lt"/>
                        </a:rPr>
                        <a:t>k</a:t>
                      </a:r>
                      <a:r>
                        <a:rPr lang="cs-CZ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 (min</a:t>
                      </a:r>
                      <a:r>
                        <a:rPr lang="cs-CZ" sz="1400" b="1" baseline="30000" dirty="0">
                          <a:solidFill>
                            <a:schemeClr val="tx1"/>
                          </a:solidFill>
                          <a:latin typeface="+mj-lt"/>
                        </a:rPr>
                        <a:t>-1</a:t>
                      </a:r>
                      <a:r>
                        <a:rPr lang="cs-CZ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4753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0,0036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18743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0,1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0,0156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76359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0,5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0,0285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52051448"/>
                  </a:ext>
                </a:extLst>
              </a:tr>
            </a:tbl>
          </a:graphicData>
        </a:graphic>
      </p:graphicFrame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41130D96-28D3-4E16-9012-1615373C21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44" y="2838749"/>
            <a:ext cx="1336680" cy="126064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0BA5CA3C-5343-4219-A13B-B0CEB9FCEA6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838749"/>
            <a:ext cx="1359901" cy="129665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xmlns="" id="{43827CD2-E83F-422A-83A5-8DF3E40478CB}"/>
              </a:ext>
            </a:extLst>
          </p:cNvPr>
          <p:cNvSpPr txBox="1"/>
          <p:nvPr/>
        </p:nvSpPr>
        <p:spPr>
          <a:xfrm>
            <a:off x="827584" y="2438639"/>
            <a:ext cx="970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20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0,1 </a:t>
            </a:r>
            <a:r>
              <a:rPr lang="en-GB" sz="20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%</a:t>
            </a:r>
            <a:endParaRPr lang="cs-CZ" sz="20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xmlns="" id="{000E0D2A-BE79-488E-ADCA-B9C364D14DB5}"/>
              </a:ext>
            </a:extLst>
          </p:cNvPr>
          <p:cNvSpPr txBox="1"/>
          <p:nvPr/>
        </p:nvSpPr>
        <p:spPr>
          <a:xfrm>
            <a:off x="2534633" y="2449388"/>
            <a:ext cx="970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20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0,</a:t>
            </a:r>
            <a:r>
              <a:rPr lang="en-GB" sz="20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</a:t>
            </a:r>
            <a:r>
              <a:rPr lang="cs-CZ" sz="20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0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%</a:t>
            </a:r>
            <a:endParaRPr lang="cs-CZ" sz="20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Text Box 6">
            <a:extLst>
              <a:ext uri="{FF2B5EF4-FFF2-40B4-BE49-F238E27FC236}">
                <a16:creationId xmlns:a16="http://schemas.microsoft.com/office/drawing/2014/main" xmlns="" id="{B587F10C-6AC3-4C29-B3A5-4FEAE5AB0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0" y="1064017"/>
            <a:ext cx="8826500" cy="120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79400" indent="-279400">
              <a:lnSpc>
                <a:spcPct val="87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469900" indent="-284163">
              <a:lnSpc>
                <a:spcPct val="87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87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87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87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cs-CZ" sz="20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Zabudováno 0,1 a 0,5 </a:t>
            </a:r>
            <a:r>
              <a:rPr lang="en-GB" sz="20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  <a:r>
              <a:rPr lang="cs-CZ" sz="20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</a:t>
            </a:r>
            <a:r>
              <a:rPr lang="cs-CZ" sz="2000" baseline="-250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lang="cs-CZ" sz="20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-Per-EtHex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cs-CZ" sz="20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Singletní kyslík – DPIBF v </a:t>
            </a:r>
            <a:r>
              <a:rPr lang="cs-CZ" sz="2000" b="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MeOH</a:t>
            </a:r>
            <a:endParaRPr lang="cs-CZ" sz="20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cs-CZ" altLang="cs-CZ" sz="20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Degradace salicylanu sodného</a:t>
            </a:r>
            <a:endParaRPr lang="cs-CZ" altLang="cs-CZ" sz="2000" b="0" dirty="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graphicFrame>
        <p:nvGraphicFramePr>
          <p:cNvPr id="17" name="Graf 16">
            <a:extLst>
              <a:ext uri="{FF2B5EF4-FFF2-40B4-BE49-F238E27FC236}">
                <a16:creationId xmlns:a16="http://schemas.microsoft.com/office/drawing/2014/main" xmlns="" id="{9F47F82E-C314-4FF4-A9A8-775B1AEA4F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7866877"/>
              </p:ext>
            </p:extLst>
          </p:nvPr>
        </p:nvGraphicFramePr>
        <p:xfrm>
          <a:off x="4329862" y="1971675"/>
          <a:ext cx="4655388" cy="4409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xmlns="" id="{E01A141E-FF46-4B65-98AA-E6D4576B0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88" y="188913"/>
            <a:ext cx="3006725" cy="57308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000" tIns="45000" rIns="90000" bIns="45000">
            <a:spAutoFit/>
          </a:bodyPr>
          <a:lstStyle>
            <a:lvl1pPr marL="1619250" indent="-1619250"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95000"/>
              </a:lnSpc>
              <a:buClr>
                <a:srgbClr val="0000FF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cs-CZ" altLang="cs-CZ" sz="33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Představení</a:t>
            </a:r>
            <a:endParaRPr lang="en-GB" altLang="cs-CZ" sz="33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pic>
        <p:nvPicPr>
          <p:cNvPr id="7171" name="Obrázek 3">
            <a:extLst>
              <a:ext uri="{FF2B5EF4-FFF2-40B4-BE49-F238E27FC236}">
                <a16:creationId xmlns:a16="http://schemas.microsoft.com/office/drawing/2014/main" xmlns="" id="{D0C47759-CA7E-4110-B057-4F5908F78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1196975"/>
            <a:ext cx="4324350" cy="527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>
            <a:extLst>
              <a:ext uri="{FF2B5EF4-FFF2-40B4-BE49-F238E27FC236}">
                <a16:creationId xmlns:a16="http://schemas.microsoft.com/office/drawing/2014/main" xmlns="" id="{3A5A12B3-A9F3-40A3-8A5E-C1F5BBD5B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260350"/>
            <a:ext cx="7074670" cy="57331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000" tIns="45000" rIns="90000" bIns="45000">
            <a:spAutoFit/>
          </a:bodyPr>
          <a:lstStyle>
            <a:lvl1pPr marL="1619250" indent="-1619250"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95000"/>
              </a:lnSpc>
              <a:buClr>
                <a:srgbClr val="0000FF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cs-CZ" altLang="cs-CZ" sz="33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Aplikace do polypropylenu II</a:t>
            </a:r>
            <a:endParaRPr lang="en-GB" altLang="cs-CZ" sz="33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graphicFrame>
        <p:nvGraphicFramePr>
          <p:cNvPr id="25603" name="Object 3">
            <a:extLst>
              <a:ext uri="{FF2B5EF4-FFF2-40B4-BE49-F238E27FC236}">
                <a16:creationId xmlns:a16="http://schemas.microsoft.com/office/drawing/2014/main" xmlns="" id="{D502FF50-02EC-4102-A1E4-5DD2B9B891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67600" y="1600200"/>
          <a:ext cx="10668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43" name="Rastrový obrázek" r:id="rId4" imgW="1523810" imgH="1523810" progId="Paint.Picture">
                  <p:embed/>
                </p:oleObj>
              </mc:Choice>
              <mc:Fallback>
                <p:oleObj name="Rastrový obrázek" r:id="rId4" imgW="1523810" imgH="1523810" progId="Paint.Picture">
                  <p:embed/>
                  <p:pic>
                    <p:nvPicPr>
                      <p:cNvPr id="25603" name="Object 3">
                        <a:extLst>
                          <a:ext uri="{FF2B5EF4-FFF2-40B4-BE49-F238E27FC236}">
                            <a16:creationId xmlns:a16="http://schemas.microsoft.com/office/drawing/2014/main" xmlns="" id="{D502FF50-02EC-4102-A1E4-5DD2B9B891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1600200"/>
                        <a:ext cx="10668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6">
            <a:extLst>
              <a:ext uri="{FF2B5EF4-FFF2-40B4-BE49-F238E27FC236}">
                <a16:creationId xmlns:a16="http://schemas.microsoft.com/office/drawing/2014/main" xmlns="" id="{B587F10C-6AC3-4C29-B3A5-4FEAE5AB0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0" y="1064017"/>
            <a:ext cx="8826500" cy="120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79400" indent="-279400">
              <a:lnSpc>
                <a:spcPct val="87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469900" indent="-284163">
              <a:lnSpc>
                <a:spcPct val="87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87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87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87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cs-CZ" sz="20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Zabudováno 0,1 </a:t>
            </a:r>
            <a:r>
              <a:rPr lang="en-GB" sz="20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  <a:r>
              <a:rPr lang="cs-CZ" sz="20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kationického perylenu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cs-CZ" sz="20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Singletní kyslík – DPIBF v </a:t>
            </a:r>
            <a:r>
              <a:rPr lang="cs-CZ" sz="2000" b="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MeOH</a:t>
            </a:r>
            <a:endParaRPr lang="cs-CZ" sz="20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cs-CZ" altLang="cs-CZ" sz="20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Degradace salicylanu sodného</a:t>
            </a:r>
            <a:endParaRPr lang="cs-CZ" altLang="cs-CZ" sz="2000" b="0" dirty="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graphicFrame>
        <p:nvGraphicFramePr>
          <p:cNvPr id="11" name="Graf 10">
            <a:extLst>
              <a:ext uri="{FF2B5EF4-FFF2-40B4-BE49-F238E27FC236}">
                <a16:creationId xmlns:a16="http://schemas.microsoft.com/office/drawing/2014/main" xmlns="" id="{539C49A0-D919-45CE-A189-E3916C3A8B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0705960"/>
              </p:ext>
            </p:extLst>
          </p:nvPr>
        </p:nvGraphicFramePr>
        <p:xfrm>
          <a:off x="1115616" y="2348880"/>
          <a:ext cx="7070576" cy="3988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6025865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xmlns="" id="{FA10F10A-A338-4B7A-A6BC-924FAE2B2A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3848709"/>
              </p:ext>
            </p:extLst>
          </p:nvPr>
        </p:nvGraphicFramePr>
        <p:xfrm>
          <a:off x="199566" y="1663166"/>
          <a:ext cx="8744868" cy="414883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xmlns="" val="1153652466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4023367411"/>
                    </a:ext>
                  </a:extLst>
                </a:gridCol>
                <a:gridCol w="1015139">
                  <a:extLst>
                    <a:ext uri="{9D8B030D-6E8A-4147-A177-3AD203B41FA5}">
                      <a16:colId xmlns:a16="http://schemas.microsoft.com/office/drawing/2014/main" xmlns="" val="488403368"/>
                    </a:ext>
                  </a:extLst>
                </a:gridCol>
                <a:gridCol w="640598">
                  <a:extLst>
                    <a:ext uri="{9D8B030D-6E8A-4147-A177-3AD203B41FA5}">
                      <a16:colId xmlns:a16="http://schemas.microsoft.com/office/drawing/2014/main" xmlns="" val="521398696"/>
                    </a:ext>
                  </a:extLst>
                </a:gridCol>
                <a:gridCol w="781076">
                  <a:extLst>
                    <a:ext uri="{9D8B030D-6E8A-4147-A177-3AD203B41FA5}">
                      <a16:colId xmlns:a16="http://schemas.microsoft.com/office/drawing/2014/main" xmlns="" val="3986038345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292263981"/>
                    </a:ext>
                  </a:extLst>
                </a:gridCol>
                <a:gridCol w="633412">
                  <a:extLst>
                    <a:ext uri="{9D8B030D-6E8A-4147-A177-3AD203B41FA5}">
                      <a16:colId xmlns:a16="http://schemas.microsoft.com/office/drawing/2014/main" xmlns="" val="137628632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354667973"/>
                    </a:ext>
                  </a:extLst>
                </a:gridCol>
                <a:gridCol w="936551">
                  <a:extLst>
                    <a:ext uri="{9D8B030D-6E8A-4147-A177-3AD203B41FA5}">
                      <a16:colId xmlns:a16="http://schemas.microsoft.com/office/drawing/2014/main" xmlns="" val="1719002297"/>
                    </a:ext>
                  </a:extLst>
                </a:gridCol>
                <a:gridCol w="633412">
                  <a:extLst>
                    <a:ext uri="{9D8B030D-6E8A-4147-A177-3AD203B41FA5}">
                      <a16:colId xmlns:a16="http://schemas.microsoft.com/office/drawing/2014/main" xmlns="" val="897322790"/>
                    </a:ext>
                  </a:extLst>
                </a:gridCol>
                <a:gridCol w="576288">
                  <a:extLst>
                    <a:ext uri="{9D8B030D-6E8A-4147-A177-3AD203B41FA5}">
                      <a16:colId xmlns:a16="http://schemas.microsoft.com/office/drawing/2014/main" xmlns="" val="1295386550"/>
                    </a:ext>
                  </a:extLst>
                </a:gridCol>
              </a:tblGrid>
              <a:tr h="600849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 i="1" dirty="0">
                          <a:solidFill>
                            <a:schemeClr val="tx1"/>
                          </a:solidFill>
                          <a:effectLst/>
                        </a:rPr>
                        <a:t>Staphylococcus aureus</a:t>
                      </a:r>
                      <a:endParaRPr lang="cs-CZ" sz="160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 i="1" dirty="0" err="1">
                          <a:solidFill>
                            <a:schemeClr val="tx1"/>
                          </a:solidFill>
                          <a:effectLst/>
                        </a:rPr>
                        <a:t>Escherichia</a:t>
                      </a:r>
                      <a:r>
                        <a:rPr lang="cs-CZ" sz="1600" i="1" dirty="0">
                          <a:solidFill>
                            <a:schemeClr val="tx1"/>
                          </a:solidFill>
                          <a:effectLst/>
                        </a:rPr>
                        <a:t> coli</a:t>
                      </a:r>
                      <a:endParaRPr lang="cs-CZ" sz="160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 i="1" dirty="0">
                          <a:solidFill>
                            <a:schemeClr val="tx1"/>
                          </a:solidFill>
                          <a:effectLst/>
                        </a:rPr>
                        <a:t>Candida </a:t>
                      </a:r>
                      <a:r>
                        <a:rPr lang="cs-CZ" sz="1600" i="1" dirty="0" err="1">
                          <a:solidFill>
                            <a:schemeClr val="tx1"/>
                          </a:solidFill>
                          <a:effectLst/>
                        </a:rPr>
                        <a:t>albicans</a:t>
                      </a:r>
                      <a:endParaRPr lang="cs-CZ" sz="160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82358030"/>
                  </a:ext>
                </a:extLst>
              </a:tr>
              <a:tr h="921421">
                <a:tc gridSpan="2" vMerge="1">
                  <a:txBody>
                    <a:bodyPr/>
                    <a:lstStyle/>
                    <a:p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N (CFU/ cm</a:t>
                      </a:r>
                      <a:r>
                        <a:rPr lang="cs-CZ" sz="1600" baseline="30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log N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N (CFU/ cm</a:t>
                      </a:r>
                      <a:r>
                        <a:rPr lang="cs-CZ" sz="1600" baseline="30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log N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N (CFU/ cm</a:t>
                      </a:r>
                      <a:r>
                        <a:rPr lang="cs-CZ" sz="1600" baseline="30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log N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03905410"/>
                  </a:ext>
                </a:extLst>
              </a:tr>
              <a:tr h="280278">
                <a:tc rowSpan="2"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PP</a:t>
                      </a:r>
                      <a:endParaRPr lang="cs-CZ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s osvitem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4,5.10</a:t>
                      </a:r>
                      <a:r>
                        <a:rPr lang="cs-CZ" sz="1600" baseline="300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4,7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---</a:t>
                      </a:r>
                      <a:endParaRPr lang="cs-CZ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6,0.10</a:t>
                      </a:r>
                      <a:r>
                        <a:rPr lang="cs-CZ" sz="1600" baseline="300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5,8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---</a:t>
                      </a:r>
                      <a:endParaRPr lang="cs-CZ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5,3.10</a:t>
                      </a:r>
                      <a:r>
                        <a:rPr lang="cs-CZ" sz="1600" baseline="300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4,7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---</a:t>
                      </a:r>
                      <a:endParaRPr lang="cs-CZ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35573718"/>
                  </a:ext>
                </a:extLst>
              </a:tr>
              <a:tr h="28027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ve tmě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9,3.10</a:t>
                      </a:r>
                      <a:r>
                        <a:rPr lang="cs-CZ" sz="1600" baseline="300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4,9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7,3.10</a:t>
                      </a:r>
                      <a:r>
                        <a:rPr lang="cs-CZ" sz="1600" baseline="300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5,9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6,4.10</a:t>
                      </a:r>
                      <a:r>
                        <a:rPr lang="cs-CZ" sz="1600" baseline="300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4,8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95227859"/>
                  </a:ext>
                </a:extLst>
              </a:tr>
              <a:tr h="280278">
                <a:tc rowSpan="2"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PP + </a:t>
                      </a:r>
                    </a:p>
                    <a:p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BQPER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s osvitem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1,6.10</a:t>
                      </a:r>
                      <a:r>
                        <a:rPr lang="cs-CZ" sz="1600" baseline="300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4,2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0,5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3,0.10</a:t>
                      </a:r>
                      <a:r>
                        <a:rPr lang="cs-CZ" sz="1600" baseline="300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5,5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0,3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9,2.10</a:t>
                      </a:r>
                      <a:r>
                        <a:rPr lang="cs-CZ" sz="1600" baseline="30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4,0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0,7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02498111"/>
                  </a:ext>
                </a:extLst>
              </a:tr>
              <a:tr h="28027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ve tmě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9,4.10</a:t>
                      </a:r>
                      <a:r>
                        <a:rPr lang="cs-CZ" sz="1600" baseline="300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4,9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3,1.10</a:t>
                      </a:r>
                      <a:r>
                        <a:rPr lang="cs-CZ" sz="1600" baseline="300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5,5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0,4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7,2.10</a:t>
                      </a:r>
                      <a:r>
                        <a:rPr lang="cs-CZ" sz="1600" baseline="300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3,9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0,9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99582676"/>
                  </a:ext>
                </a:extLst>
              </a:tr>
              <a:tr h="280278">
                <a:tc rowSpan="2"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PP + DEAPA-PDI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s osvitem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4,1.10</a:t>
                      </a:r>
                      <a:r>
                        <a:rPr lang="cs-CZ" sz="1600" baseline="300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3,6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1,1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2,7.10</a:t>
                      </a:r>
                      <a:r>
                        <a:rPr lang="cs-CZ" sz="1600" baseline="300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5,4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0,4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9,5.10</a:t>
                      </a:r>
                      <a:r>
                        <a:rPr lang="cs-CZ" sz="1600" baseline="300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2,0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2,7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46718268"/>
                  </a:ext>
                </a:extLst>
              </a:tr>
              <a:tr h="36086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ve tmě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1,4.10</a:t>
                      </a:r>
                      <a:r>
                        <a:rPr lang="cs-CZ" sz="1600" baseline="300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4,2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0,7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3,7.10</a:t>
                      </a:r>
                      <a:r>
                        <a:rPr lang="cs-CZ" sz="1600" baseline="300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5,7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0,2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1,5.10</a:t>
                      </a:r>
                      <a:r>
                        <a:rPr lang="cs-CZ" sz="1600" baseline="300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3,2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1,6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59751016"/>
                  </a:ext>
                </a:extLst>
              </a:tr>
            </a:tbl>
          </a:graphicData>
        </a:graphic>
      </p:graphicFrame>
      <p:sp>
        <p:nvSpPr>
          <p:cNvPr id="3" name="Text Box 2">
            <a:extLst>
              <a:ext uri="{FF2B5EF4-FFF2-40B4-BE49-F238E27FC236}">
                <a16:creationId xmlns:a16="http://schemas.microsoft.com/office/drawing/2014/main" xmlns="" id="{1C6C9BD6-A910-48CD-A171-A8E849E30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260350"/>
            <a:ext cx="4699020" cy="57331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000" tIns="45000" rIns="90000" bIns="45000">
            <a:spAutoFit/>
          </a:bodyPr>
          <a:lstStyle>
            <a:lvl1pPr marL="1619250" indent="-1619250"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95000"/>
              </a:lnSpc>
              <a:buClr>
                <a:srgbClr val="0000FF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cs-CZ" altLang="cs-CZ" sz="33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AMB testování - PP</a:t>
            </a:r>
            <a:endParaRPr lang="en-GB" altLang="cs-CZ" sz="33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xmlns="" id="{A2290986-C1C3-4CBB-A808-F07ABA7F6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0" y="1064017"/>
            <a:ext cx="8826500" cy="362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79400" indent="-279400">
              <a:lnSpc>
                <a:spcPct val="87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469900" indent="-284163">
              <a:lnSpc>
                <a:spcPct val="87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87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87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87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cs-CZ" sz="20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AMB aktivita vůči 3 vybraným mikroorganismům</a:t>
            </a:r>
            <a:endParaRPr lang="cs-CZ" altLang="cs-CZ" sz="2000" b="0" dirty="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xmlns="" id="{6136F5E4-3FC8-480E-AB9B-5C0A59677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1923" y="6046161"/>
            <a:ext cx="5400154" cy="362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279400" indent="-279400">
              <a:lnSpc>
                <a:spcPct val="87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469900" indent="-284163">
              <a:lnSpc>
                <a:spcPct val="87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87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87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87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cs-CZ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</a:t>
            </a:r>
            <a:r>
              <a:rPr lang="en-GB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</a:t>
            </a:r>
            <a:r>
              <a:rPr lang="cs-CZ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Nalezena jen slabá AMB aktivita</a:t>
            </a:r>
            <a:endParaRPr lang="cs-CZ" altLang="cs-CZ" sz="2000" dirty="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73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>
            <a:extLst>
              <a:ext uri="{FF2B5EF4-FFF2-40B4-BE49-F238E27FC236}">
                <a16:creationId xmlns:a16="http://schemas.microsoft.com/office/drawing/2014/main" xmlns="" id="{3A5A12B3-A9F3-40A3-8A5E-C1F5BBD5B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260350"/>
            <a:ext cx="5918906" cy="57331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000" tIns="45000" rIns="90000" bIns="45000">
            <a:spAutoFit/>
          </a:bodyPr>
          <a:lstStyle>
            <a:lvl1pPr marL="1619250" indent="-1619250"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95000"/>
              </a:lnSpc>
              <a:buClr>
                <a:srgbClr val="0000FF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cs-CZ" altLang="cs-CZ" sz="33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Aplikace do polyamidu I</a:t>
            </a:r>
            <a:endParaRPr lang="en-GB" altLang="cs-CZ" sz="33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graphicFrame>
        <p:nvGraphicFramePr>
          <p:cNvPr id="25603" name="Object 3">
            <a:extLst>
              <a:ext uri="{FF2B5EF4-FFF2-40B4-BE49-F238E27FC236}">
                <a16:creationId xmlns:a16="http://schemas.microsoft.com/office/drawing/2014/main" xmlns="" id="{D502FF50-02EC-4102-A1E4-5DD2B9B891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67600" y="1600200"/>
          <a:ext cx="10668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8" name="Rastrový obrázek" r:id="rId4" imgW="1523810" imgH="1523810" progId="Paint.Picture">
                  <p:embed/>
                </p:oleObj>
              </mc:Choice>
              <mc:Fallback>
                <p:oleObj name="Rastrový obrázek" r:id="rId4" imgW="1523810" imgH="1523810" progId="Paint.Picture">
                  <p:embed/>
                  <p:pic>
                    <p:nvPicPr>
                      <p:cNvPr id="25603" name="Object 3">
                        <a:extLst>
                          <a:ext uri="{FF2B5EF4-FFF2-40B4-BE49-F238E27FC236}">
                            <a16:creationId xmlns:a16="http://schemas.microsoft.com/office/drawing/2014/main" xmlns="" id="{D502FF50-02EC-4102-A1E4-5DD2B9B891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1600200"/>
                        <a:ext cx="10668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6">
            <a:extLst>
              <a:ext uri="{FF2B5EF4-FFF2-40B4-BE49-F238E27FC236}">
                <a16:creationId xmlns:a16="http://schemas.microsoft.com/office/drawing/2014/main" xmlns="" id="{B587F10C-6AC3-4C29-B3A5-4FEAE5AB0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092" y="1158054"/>
            <a:ext cx="5246368" cy="1654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279400" indent="-279400">
              <a:lnSpc>
                <a:spcPct val="87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469900" indent="-284163">
              <a:lnSpc>
                <a:spcPct val="87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87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87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87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cs-CZ" sz="220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 6 – </a:t>
            </a:r>
            <a:r>
              <a:rPr lang="cs-CZ" sz="220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Akulon</a:t>
            </a:r>
            <a:endParaRPr lang="cs-CZ" sz="2200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cs-CZ" sz="20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Zabudovány oba chlorované deriváty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cs-CZ" sz="20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Koncentrační řada – 0,1</a:t>
            </a:r>
            <a:r>
              <a:rPr lang="en-GB" sz="20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; 0,5 %</a:t>
            </a:r>
            <a:endParaRPr lang="cs-CZ" sz="20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cs-CZ" sz="20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Singletní kyslík – DPIBF v </a:t>
            </a:r>
            <a:r>
              <a:rPr lang="cs-CZ" sz="2000" b="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MeOH</a:t>
            </a:r>
            <a:endParaRPr lang="cs-CZ" sz="20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11" name="Tabulka 10">
            <a:extLst>
              <a:ext uri="{FF2B5EF4-FFF2-40B4-BE49-F238E27FC236}">
                <a16:creationId xmlns:a16="http://schemas.microsoft.com/office/drawing/2014/main" xmlns="" id="{91E2AC30-8981-4541-B923-84EB8D7840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6509252"/>
              </p:ext>
            </p:extLst>
          </p:nvPr>
        </p:nvGraphicFramePr>
        <p:xfrm>
          <a:off x="1948816" y="3861048"/>
          <a:ext cx="5246368" cy="2001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89392">
                  <a:extLst>
                    <a:ext uri="{9D8B030D-6E8A-4147-A177-3AD203B41FA5}">
                      <a16:colId xmlns:a16="http://schemas.microsoft.com/office/drawing/2014/main" xmlns="" val="2515476781"/>
                    </a:ext>
                  </a:extLst>
                </a:gridCol>
                <a:gridCol w="1133792">
                  <a:extLst>
                    <a:ext uri="{9D8B030D-6E8A-4147-A177-3AD203B41FA5}">
                      <a16:colId xmlns:a16="http://schemas.microsoft.com/office/drawing/2014/main" xmlns="" val="2489597979"/>
                    </a:ext>
                  </a:extLst>
                </a:gridCol>
                <a:gridCol w="1489392">
                  <a:extLst>
                    <a:ext uri="{9D8B030D-6E8A-4147-A177-3AD203B41FA5}">
                      <a16:colId xmlns:a16="http://schemas.microsoft.com/office/drawing/2014/main" xmlns="" val="303275103"/>
                    </a:ext>
                  </a:extLst>
                </a:gridCol>
                <a:gridCol w="1133792">
                  <a:extLst>
                    <a:ext uri="{9D8B030D-6E8A-4147-A177-3AD203B41FA5}">
                      <a16:colId xmlns:a16="http://schemas.microsoft.com/office/drawing/2014/main" xmlns="" val="204329980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rgbClr val="C00000"/>
                          </a:solidFill>
                          <a:latin typeface="+mj-lt"/>
                        </a:rPr>
                        <a:t>Cl</a:t>
                      </a:r>
                      <a:r>
                        <a:rPr lang="cs-CZ" sz="1400" b="1" baseline="-25000" dirty="0">
                          <a:solidFill>
                            <a:srgbClr val="C00000"/>
                          </a:solidFill>
                          <a:latin typeface="+mj-lt"/>
                        </a:rPr>
                        <a:t>4</a:t>
                      </a:r>
                      <a:r>
                        <a:rPr lang="cs-CZ" sz="1400" b="1" dirty="0">
                          <a:solidFill>
                            <a:srgbClr val="C00000"/>
                          </a:solidFill>
                          <a:latin typeface="+mj-lt"/>
                        </a:rPr>
                        <a:t>-Per-Xyl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1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rgbClr val="C00000"/>
                          </a:solidFill>
                          <a:latin typeface="+mj-lt"/>
                        </a:rPr>
                        <a:t>Cl</a:t>
                      </a:r>
                      <a:r>
                        <a:rPr lang="cs-CZ" sz="1400" b="1" baseline="-25000" dirty="0">
                          <a:solidFill>
                            <a:srgbClr val="C00000"/>
                          </a:solidFill>
                          <a:latin typeface="+mj-lt"/>
                        </a:rPr>
                        <a:t>4</a:t>
                      </a:r>
                      <a:r>
                        <a:rPr lang="cs-CZ" sz="1400" b="1" dirty="0">
                          <a:solidFill>
                            <a:srgbClr val="C00000"/>
                          </a:solidFill>
                          <a:latin typeface="+mj-lt"/>
                        </a:rPr>
                        <a:t>-Per-EtHex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1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1989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Koncentrace</a:t>
                      </a:r>
                    </a:p>
                    <a:p>
                      <a:pPr algn="ctr"/>
                      <a:r>
                        <a:rPr lang="cs-CZ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(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%</a:t>
                      </a:r>
                      <a:r>
                        <a:rPr lang="cs-CZ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1" dirty="0">
                          <a:solidFill>
                            <a:schemeClr val="tx1"/>
                          </a:solidFill>
                          <a:latin typeface="+mj-lt"/>
                        </a:rPr>
                        <a:t>k</a:t>
                      </a:r>
                      <a:r>
                        <a:rPr lang="cs-CZ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 (min</a:t>
                      </a:r>
                      <a:r>
                        <a:rPr lang="cs-CZ" sz="1400" b="1" baseline="30000" dirty="0">
                          <a:solidFill>
                            <a:schemeClr val="tx1"/>
                          </a:solidFill>
                          <a:latin typeface="+mj-lt"/>
                        </a:rPr>
                        <a:t>-1</a:t>
                      </a:r>
                      <a:r>
                        <a:rPr lang="cs-CZ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Koncentrace</a:t>
                      </a:r>
                    </a:p>
                    <a:p>
                      <a:pPr algn="ctr"/>
                      <a:r>
                        <a:rPr lang="cs-CZ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(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%</a:t>
                      </a:r>
                      <a:r>
                        <a:rPr lang="cs-CZ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1" dirty="0">
                          <a:solidFill>
                            <a:schemeClr val="tx1"/>
                          </a:solidFill>
                          <a:latin typeface="+mj-lt"/>
                        </a:rPr>
                        <a:t>k</a:t>
                      </a:r>
                      <a:r>
                        <a:rPr lang="cs-CZ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 (min</a:t>
                      </a:r>
                      <a:r>
                        <a:rPr lang="cs-CZ" sz="1400" b="1" baseline="30000" dirty="0">
                          <a:solidFill>
                            <a:schemeClr val="tx1"/>
                          </a:solidFill>
                          <a:latin typeface="+mj-lt"/>
                        </a:rPr>
                        <a:t>-1</a:t>
                      </a:r>
                      <a:r>
                        <a:rPr lang="cs-CZ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4753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0,0068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0,0068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18743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0,1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0,0106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0,1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0,0156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76359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0,5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0,0122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0,5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0,0299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37008064"/>
                  </a:ext>
                </a:extLst>
              </a:tr>
            </a:tbl>
          </a:graphicData>
        </a:graphic>
      </p:graphicFrame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EE92DD17-4C40-4A03-9AA6-1D163879D3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520" y="1770680"/>
            <a:ext cx="1330960" cy="121920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54A927E7-0642-41CD-8479-14D6264AF6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1770680"/>
            <a:ext cx="1341311" cy="1252220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xmlns="" id="{6AC47A0B-A70E-4EB3-8669-358F070D6564}"/>
              </a:ext>
            </a:extLst>
          </p:cNvPr>
          <p:cNvSpPr txBox="1"/>
          <p:nvPr/>
        </p:nvSpPr>
        <p:spPr>
          <a:xfrm>
            <a:off x="5960931" y="3118176"/>
            <a:ext cx="970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20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0,1 </a:t>
            </a:r>
            <a:r>
              <a:rPr lang="en-GB" sz="20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%</a:t>
            </a:r>
            <a:endParaRPr lang="cs-CZ" sz="20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xmlns="" id="{FD17B9AB-3400-4B3E-B4FE-B8ED042291C9}"/>
              </a:ext>
            </a:extLst>
          </p:cNvPr>
          <p:cNvSpPr txBox="1"/>
          <p:nvPr/>
        </p:nvSpPr>
        <p:spPr>
          <a:xfrm>
            <a:off x="7653186" y="3129296"/>
            <a:ext cx="970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20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0,5 </a:t>
            </a:r>
            <a:r>
              <a:rPr lang="en-GB" sz="20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%</a:t>
            </a:r>
            <a:endParaRPr lang="cs-CZ" sz="20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xmlns="" id="{2ED8ECE5-9731-474E-8B69-72ED7EEB8C3F}"/>
              </a:ext>
            </a:extLst>
          </p:cNvPr>
          <p:cNvSpPr txBox="1"/>
          <p:nvPr/>
        </p:nvSpPr>
        <p:spPr>
          <a:xfrm>
            <a:off x="6300192" y="1199189"/>
            <a:ext cx="19984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20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Cl</a:t>
            </a:r>
            <a:r>
              <a:rPr lang="cs-CZ" sz="2000" b="0" baseline="-25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</a:t>
            </a:r>
            <a:r>
              <a:rPr lang="cs-CZ" sz="20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-Per-EtHex</a:t>
            </a:r>
          </a:p>
        </p:txBody>
      </p:sp>
    </p:spTree>
    <p:extLst>
      <p:ext uri="{BB962C8B-B14F-4D97-AF65-F5344CB8AC3E}">
        <p14:creationId xmlns:p14="http://schemas.microsoft.com/office/powerpoint/2010/main" val="14320326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>
            <a:extLst>
              <a:ext uri="{FF2B5EF4-FFF2-40B4-BE49-F238E27FC236}">
                <a16:creationId xmlns:a16="http://schemas.microsoft.com/office/drawing/2014/main" xmlns="" id="{3A5A12B3-A9F3-40A3-8A5E-C1F5BBD5B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260350"/>
            <a:ext cx="6149738" cy="57331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000" tIns="45000" rIns="90000" bIns="45000">
            <a:spAutoFit/>
          </a:bodyPr>
          <a:lstStyle>
            <a:lvl1pPr marL="1619250" indent="-1619250"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95000"/>
              </a:lnSpc>
              <a:buClr>
                <a:srgbClr val="0000FF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cs-CZ" altLang="cs-CZ" sz="33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Aplikace do polyamidu </a:t>
            </a:r>
            <a:r>
              <a:rPr lang="cs-CZ" altLang="cs-CZ" sz="3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I</a:t>
            </a:r>
            <a:endParaRPr lang="en-GB" altLang="cs-CZ" sz="33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graphicFrame>
        <p:nvGraphicFramePr>
          <p:cNvPr id="25603" name="Object 3">
            <a:extLst>
              <a:ext uri="{FF2B5EF4-FFF2-40B4-BE49-F238E27FC236}">
                <a16:creationId xmlns:a16="http://schemas.microsoft.com/office/drawing/2014/main" xmlns="" id="{D502FF50-02EC-4102-A1E4-5DD2B9B891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67600" y="1600200"/>
          <a:ext cx="10668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6" name="Rastrový obrázek" r:id="rId4" imgW="1523810" imgH="1523810" progId="Paint.Picture">
                  <p:embed/>
                </p:oleObj>
              </mc:Choice>
              <mc:Fallback>
                <p:oleObj name="Rastrový obrázek" r:id="rId4" imgW="1523810" imgH="1523810" progId="Paint.Picture">
                  <p:embed/>
                  <p:pic>
                    <p:nvPicPr>
                      <p:cNvPr id="25603" name="Object 3">
                        <a:extLst>
                          <a:ext uri="{FF2B5EF4-FFF2-40B4-BE49-F238E27FC236}">
                            <a16:creationId xmlns:a16="http://schemas.microsoft.com/office/drawing/2014/main" xmlns="" id="{D502FF50-02EC-4102-A1E4-5DD2B9B891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1600200"/>
                        <a:ext cx="10668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6">
            <a:extLst>
              <a:ext uri="{FF2B5EF4-FFF2-40B4-BE49-F238E27FC236}">
                <a16:creationId xmlns:a16="http://schemas.microsoft.com/office/drawing/2014/main" xmlns="" id="{B587F10C-6AC3-4C29-B3A5-4FEAE5AB0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0" y="1064017"/>
            <a:ext cx="8826500" cy="362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79400" indent="-279400">
              <a:lnSpc>
                <a:spcPct val="87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469900" indent="-284163">
              <a:lnSpc>
                <a:spcPct val="87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87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87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87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cs-CZ" altLang="cs-CZ" sz="20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Degradace salicylanu sodného</a:t>
            </a:r>
            <a:endParaRPr lang="cs-CZ" altLang="cs-CZ" sz="2000" b="0" dirty="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xmlns="" id="{6A90A23F-F824-4E47-A348-2529E43593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7841831"/>
              </p:ext>
            </p:extLst>
          </p:nvPr>
        </p:nvGraphicFramePr>
        <p:xfrm>
          <a:off x="323528" y="1658149"/>
          <a:ext cx="8210872" cy="4355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6595007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>
            <a:extLst>
              <a:ext uri="{FF2B5EF4-FFF2-40B4-BE49-F238E27FC236}">
                <a16:creationId xmlns:a16="http://schemas.microsoft.com/office/drawing/2014/main" xmlns="" id="{3A5A12B3-A9F3-40A3-8A5E-C1F5BBD5B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260350"/>
            <a:ext cx="6380571" cy="57331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000" tIns="45000" rIns="90000" bIns="45000">
            <a:spAutoFit/>
          </a:bodyPr>
          <a:lstStyle>
            <a:lvl1pPr marL="1619250" indent="-1619250"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95000"/>
              </a:lnSpc>
              <a:buClr>
                <a:srgbClr val="0000FF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cs-CZ" altLang="cs-CZ" sz="33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Aplikace do polyamidu </a:t>
            </a:r>
            <a:r>
              <a:rPr lang="cs-CZ" altLang="cs-CZ" sz="3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II</a:t>
            </a:r>
            <a:endParaRPr lang="en-GB" altLang="cs-CZ" sz="33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graphicFrame>
        <p:nvGraphicFramePr>
          <p:cNvPr id="25603" name="Object 3">
            <a:extLst>
              <a:ext uri="{FF2B5EF4-FFF2-40B4-BE49-F238E27FC236}">
                <a16:creationId xmlns:a16="http://schemas.microsoft.com/office/drawing/2014/main" xmlns="" id="{D502FF50-02EC-4102-A1E4-5DD2B9B891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67600" y="1600200"/>
          <a:ext cx="10668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03" name="Rastrový obrázek" r:id="rId4" imgW="1523810" imgH="1523810" progId="Paint.Picture">
                  <p:embed/>
                </p:oleObj>
              </mc:Choice>
              <mc:Fallback>
                <p:oleObj name="Rastrový obrázek" r:id="rId4" imgW="1523810" imgH="1523810" progId="Paint.Picture">
                  <p:embed/>
                  <p:pic>
                    <p:nvPicPr>
                      <p:cNvPr id="25603" name="Object 3">
                        <a:extLst>
                          <a:ext uri="{FF2B5EF4-FFF2-40B4-BE49-F238E27FC236}">
                            <a16:creationId xmlns:a16="http://schemas.microsoft.com/office/drawing/2014/main" xmlns="" id="{D502FF50-02EC-4102-A1E4-5DD2B9B891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1600200"/>
                        <a:ext cx="10668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6">
            <a:extLst>
              <a:ext uri="{FF2B5EF4-FFF2-40B4-BE49-F238E27FC236}">
                <a16:creationId xmlns:a16="http://schemas.microsoft.com/office/drawing/2014/main" xmlns="" id="{B587F10C-6AC3-4C29-B3A5-4FEAE5AB0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0" y="1064017"/>
            <a:ext cx="5246368" cy="2075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279400" indent="-279400">
              <a:lnSpc>
                <a:spcPct val="87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469900" indent="-284163">
              <a:lnSpc>
                <a:spcPct val="87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87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87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87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cs-CZ" sz="220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 6 – </a:t>
            </a:r>
            <a:r>
              <a:rPr lang="cs-CZ" sz="220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Technyl</a:t>
            </a:r>
            <a:endParaRPr lang="cs-CZ" sz="2200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cs-CZ" sz="20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Zabudováno</a:t>
            </a:r>
            <a:r>
              <a:rPr lang="en-GB" sz="20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0,5 %</a:t>
            </a:r>
            <a:r>
              <a:rPr lang="cs-CZ" sz="20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Cl</a:t>
            </a:r>
            <a:r>
              <a:rPr lang="cs-CZ" sz="2000" b="0" baseline="-25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</a:t>
            </a:r>
            <a:r>
              <a:rPr lang="cs-CZ" sz="20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-Per-EtHex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cs-CZ" sz="20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Singletní kyslík – DPIBF v </a:t>
            </a:r>
            <a:r>
              <a:rPr lang="cs-CZ" sz="2000" b="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MeOH</a:t>
            </a:r>
            <a:endParaRPr lang="cs-CZ" sz="20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cs-CZ" sz="20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Degradace </a:t>
            </a:r>
            <a:r>
              <a:rPr lang="cs-CZ" sz="2000" b="0" dirty="0">
                <a:solidFill>
                  <a:schemeClr val="tx1"/>
                </a:solidFill>
                <a:latin typeface="Symbol" panose="05050102010706020507" pitchFamily="18" charset="2"/>
                <a:ea typeface="Verdana" panose="020B0604030504040204" pitchFamily="34" charset="0"/>
              </a:rPr>
              <a:t>b</a:t>
            </a:r>
            <a:r>
              <a:rPr lang="cs-CZ" sz="20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</a:t>
            </a:r>
            <a:r>
              <a:rPr lang="cs-CZ" sz="2000" b="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indoloctové</a:t>
            </a:r>
            <a:r>
              <a:rPr lang="cs-CZ" sz="20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b="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kys</a:t>
            </a:r>
            <a:r>
              <a:rPr lang="cs-CZ" sz="20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endParaRPr lang="cs-CZ" sz="20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11" name="Tabulka 10">
            <a:extLst>
              <a:ext uri="{FF2B5EF4-FFF2-40B4-BE49-F238E27FC236}">
                <a16:creationId xmlns:a16="http://schemas.microsoft.com/office/drawing/2014/main" xmlns="" id="{91E2AC30-8981-4541-B923-84EB8D7840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703298"/>
              </p:ext>
            </p:extLst>
          </p:nvPr>
        </p:nvGraphicFramePr>
        <p:xfrm>
          <a:off x="827584" y="3933056"/>
          <a:ext cx="2623184" cy="1630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89392">
                  <a:extLst>
                    <a:ext uri="{9D8B030D-6E8A-4147-A177-3AD203B41FA5}">
                      <a16:colId xmlns:a16="http://schemas.microsoft.com/office/drawing/2014/main" xmlns="" val="303275103"/>
                    </a:ext>
                  </a:extLst>
                </a:gridCol>
                <a:gridCol w="1133792">
                  <a:extLst>
                    <a:ext uri="{9D8B030D-6E8A-4147-A177-3AD203B41FA5}">
                      <a16:colId xmlns:a16="http://schemas.microsoft.com/office/drawing/2014/main" xmlns="" val="204329980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rgbClr val="C00000"/>
                          </a:solidFill>
                          <a:latin typeface="+mj-lt"/>
                        </a:rPr>
                        <a:t>Cl</a:t>
                      </a:r>
                      <a:r>
                        <a:rPr lang="cs-CZ" sz="1400" b="1" baseline="-25000" dirty="0">
                          <a:solidFill>
                            <a:srgbClr val="C00000"/>
                          </a:solidFill>
                          <a:latin typeface="+mj-lt"/>
                        </a:rPr>
                        <a:t>4</a:t>
                      </a:r>
                      <a:r>
                        <a:rPr lang="cs-CZ" sz="1400" b="1" dirty="0">
                          <a:solidFill>
                            <a:srgbClr val="C00000"/>
                          </a:solidFill>
                          <a:latin typeface="+mj-lt"/>
                        </a:rPr>
                        <a:t>-Per-EtHex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1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1989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Koncentrace</a:t>
                      </a:r>
                    </a:p>
                    <a:p>
                      <a:pPr algn="ctr"/>
                      <a:r>
                        <a:rPr lang="cs-CZ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(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%</a:t>
                      </a:r>
                      <a:r>
                        <a:rPr lang="cs-CZ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1" dirty="0">
                          <a:solidFill>
                            <a:schemeClr val="tx1"/>
                          </a:solidFill>
                          <a:latin typeface="+mj-lt"/>
                        </a:rPr>
                        <a:t>k</a:t>
                      </a:r>
                      <a:r>
                        <a:rPr lang="cs-CZ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 (min</a:t>
                      </a:r>
                      <a:r>
                        <a:rPr lang="cs-CZ" sz="1400" b="1" baseline="30000" dirty="0">
                          <a:solidFill>
                            <a:schemeClr val="tx1"/>
                          </a:solidFill>
                          <a:latin typeface="+mj-lt"/>
                        </a:rPr>
                        <a:t>-1</a:t>
                      </a:r>
                      <a:r>
                        <a:rPr lang="cs-CZ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4753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0,0035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18743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0,5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0,0332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37008064"/>
                  </a:ext>
                </a:extLst>
              </a:tr>
            </a:tbl>
          </a:graphicData>
        </a:graphic>
      </p:graphicFrame>
      <p:pic>
        <p:nvPicPr>
          <p:cNvPr id="12" name="Graf 1">
            <a:extLst>
              <a:ext uri="{FF2B5EF4-FFF2-40B4-BE49-F238E27FC236}">
                <a16:creationId xmlns:a16="http://schemas.microsoft.com/office/drawing/2014/main" xmlns="" id="{CD3AA78E-BB84-44DC-A3FD-ECA6AED7CFF2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852936"/>
            <a:ext cx="4869557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30394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>
            <a:extLst>
              <a:ext uri="{FF2B5EF4-FFF2-40B4-BE49-F238E27FC236}">
                <a16:creationId xmlns:a16="http://schemas.microsoft.com/office/drawing/2014/main" xmlns="" id="{3A5A12B3-A9F3-40A3-8A5E-C1F5BBD5B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260350"/>
            <a:ext cx="6242712" cy="57331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000" tIns="45000" rIns="90000" bIns="45000">
            <a:spAutoFit/>
          </a:bodyPr>
          <a:lstStyle>
            <a:lvl1pPr marL="1619250" indent="-1619250"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95000"/>
              </a:lnSpc>
              <a:buClr>
                <a:srgbClr val="0000FF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cs-CZ" altLang="cs-CZ" sz="33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Aplikace do </a:t>
            </a:r>
            <a:r>
              <a:rPr lang="cs-CZ" altLang="cs-CZ" sz="3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polyurethanu</a:t>
            </a:r>
            <a:endParaRPr lang="en-GB" altLang="cs-CZ" sz="33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graphicFrame>
        <p:nvGraphicFramePr>
          <p:cNvPr id="25603" name="Object 3">
            <a:extLst>
              <a:ext uri="{FF2B5EF4-FFF2-40B4-BE49-F238E27FC236}">
                <a16:creationId xmlns:a16="http://schemas.microsoft.com/office/drawing/2014/main" xmlns="" id="{D502FF50-02EC-4102-A1E4-5DD2B9B891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67600" y="1600200"/>
          <a:ext cx="10668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25" name="Rastrový obrázek" r:id="rId4" imgW="1523810" imgH="1523810" progId="Paint.Picture">
                  <p:embed/>
                </p:oleObj>
              </mc:Choice>
              <mc:Fallback>
                <p:oleObj name="Rastrový obrázek" r:id="rId4" imgW="1523810" imgH="1523810" progId="Paint.Picture">
                  <p:embed/>
                  <p:pic>
                    <p:nvPicPr>
                      <p:cNvPr id="25603" name="Object 3">
                        <a:extLst>
                          <a:ext uri="{FF2B5EF4-FFF2-40B4-BE49-F238E27FC236}">
                            <a16:creationId xmlns:a16="http://schemas.microsoft.com/office/drawing/2014/main" xmlns="" id="{D502FF50-02EC-4102-A1E4-5DD2B9B891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1600200"/>
                        <a:ext cx="10668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6">
            <a:extLst>
              <a:ext uri="{FF2B5EF4-FFF2-40B4-BE49-F238E27FC236}">
                <a16:creationId xmlns:a16="http://schemas.microsoft.com/office/drawing/2014/main" xmlns="" id="{B587F10C-6AC3-4C29-B3A5-4FEAE5AB0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0" y="1064017"/>
            <a:ext cx="5246368" cy="2048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279400" indent="-279400">
              <a:lnSpc>
                <a:spcPct val="87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469900" indent="-284163">
              <a:lnSpc>
                <a:spcPct val="87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87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87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87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cs-CZ" sz="200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PUR pěna – </a:t>
            </a:r>
            <a:r>
              <a:rPr lang="cs-CZ" sz="200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Flex</a:t>
            </a:r>
            <a:r>
              <a:rPr lang="cs-CZ" sz="200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Foam</a:t>
            </a:r>
            <a:r>
              <a:rPr lang="cs-CZ" sz="200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iT</a:t>
            </a:r>
            <a:r>
              <a:rPr lang="cs-CZ" sz="200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III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cs-CZ" sz="20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Zabudováno</a:t>
            </a:r>
            <a:r>
              <a:rPr lang="en-GB" sz="20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0,5 %</a:t>
            </a:r>
            <a:r>
              <a:rPr lang="cs-CZ" sz="20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Cl</a:t>
            </a:r>
            <a:r>
              <a:rPr lang="cs-CZ" sz="2000" b="0" baseline="-25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</a:t>
            </a:r>
            <a:r>
              <a:rPr lang="cs-CZ" sz="20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-Per-Xyl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cs-CZ" sz="20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Singletní kyslík – DPIBF ve vodě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cs-CZ" sz="20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Degradace </a:t>
            </a:r>
            <a:r>
              <a:rPr lang="cs-CZ" sz="2000" b="0" dirty="0">
                <a:solidFill>
                  <a:schemeClr val="tx1"/>
                </a:solidFill>
                <a:latin typeface="+mj-lt"/>
                <a:ea typeface="Verdana" panose="020B0604030504040204" pitchFamily="34" charset="0"/>
              </a:rPr>
              <a:t>salicylanu sodného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endParaRPr lang="cs-CZ" sz="20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11" name="Tabulka 10">
            <a:extLst>
              <a:ext uri="{FF2B5EF4-FFF2-40B4-BE49-F238E27FC236}">
                <a16:creationId xmlns:a16="http://schemas.microsoft.com/office/drawing/2014/main" xmlns="" id="{91E2AC30-8981-4541-B923-84EB8D7840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2937421"/>
              </p:ext>
            </p:extLst>
          </p:nvPr>
        </p:nvGraphicFramePr>
        <p:xfrm>
          <a:off x="1259632" y="4531067"/>
          <a:ext cx="2623184" cy="1630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89392">
                  <a:extLst>
                    <a:ext uri="{9D8B030D-6E8A-4147-A177-3AD203B41FA5}">
                      <a16:colId xmlns:a16="http://schemas.microsoft.com/office/drawing/2014/main" xmlns="" val="303275103"/>
                    </a:ext>
                  </a:extLst>
                </a:gridCol>
                <a:gridCol w="1133792">
                  <a:extLst>
                    <a:ext uri="{9D8B030D-6E8A-4147-A177-3AD203B41FA5}">
                      <a16:colId xmlns:a16="http://schemas.microsoft.com/office/drawing/2014/main" xmlns="" val="204329980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rgbClr val="C00000"/>
                          </a:solidFill>
                          <a:latin typeface="+mj-lt"/>
                        </a:rPr>
                        <a:t>Cl</a:t>
                      </a:r>
                      <a:r>
                        <a:rPr lang="cs-CZ" sz="1400" b="1" baseline="-25000" dirty="0">
                          <a:solidFill>
                            <a:srgbClr val="C00000"/>
                          </a:solidFill>
                          <a:latin typeface="+mj-lt"/>
                        </a:rPr>
                        <a:t>4</a:t>
                      </a:r>
                      <a:r>
                        <a:rPr lang="cs-CZ" sz="1400" b="1" dirty="0">
                          <a:solidFill>
                            <a:srgbClr val="C00000"/>
                          </a:solidFill>
                          <a:latin typeface="+mj-lt"/>
                        </a:rPr>
                        <a:t>-Per-Xyl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1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1989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Koncentrace</a:t>
                      </a:r>
                    </a:p>
                    <a:p>
                      <a:pPr algn="ctr"/>
                      <a:r>
                        <a:rPr lang="cs-CZ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(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%</a:t>
                      </a:r>
                      <a:r>
                        <a:rPr lang="cs-CZ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1" dirty="0">
                          <a:solidFill>
                            <a:schemeClr val="tx1"/>
                          </a:solidFill>
                          <a:latin typeface="+mj-lt"/>
                        </a:rPr>
                        <a:t>k</a:t>
                      </a:r>
                      <a:r>
                        <a:rPr lang="cs-CZ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 (min</a:t>
                      </a:r>
                      <a:r>
                        <a:rPr lang="cs-CZ" sz="1400" b="1" baseline="30000" dirty="0">
                          <a:solidFill>
                            <a:schemeClr val="tx1"/>
                          </a:solidFill>
                          <a:latin typeface="+mj-lt"/>
                        </a:rPr>
                        <a:t>-1</a:t>
                      </a:r>
                      <a:r>
                        <a:rPr lang="cs-CZ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4753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0,0127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18743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0,5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0,0188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37008064"/>
                  </a:ext>
                </a:extLst>
              </a:tr>
            </a:tbl>
          </a:graphicData>
        </a:graphic>
      </p:graphicFrame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xmlns="" id="{88B85E44-5CBE-4917-B2CE-4B643CDBEC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9509172"/>
              </p:ext>
            </p:extLst>
          </p:nvPr>
        </p:nvGraphicFramePr>
        <p:xfrm>
          <a:off x="4860033" y="1268760"/>
          <a:ext cx="4032448" cy="3989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3ACBDC13-0648-4654-A6C2-3333B2F802E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5" t="28660" r="13513" b="33646"/>
          <a:stretch/>
        </p:blipFill>
        <p:spPr>
          <a:xfrm>
            <a:off x="1732670" y="2780928"/>
            <a:ext cx="1759170" cy="1548982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10FF1D1E-51F8-48F7-A296-81242C6F04AD}"/>
              </a:ext>
            </a:extLst>
          </p:cNvPr>
          <p:cNvSpPr txBox="1"/>
          <p:nvPr/>
        </p:nvSpPr>
        <p:spPr>
          <a:xfrm>
            <a:off x="5574458" y="5554873"/>
            <a:ext cx="26035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Bez AMB aktivity</a:t>
            </a:r>
          </a:p>
        </p:txBody>
      </p:sp>
    </p:spTree>
    <p:extLst>
      <p:ext uri="{BB962C8B-B14F-4D97-AF65-F5344CB8AC3E}">
        <p14:creationId xmlns:p14="http://schemas.microsoft.com/office/powerpoint/2010/main" val="545694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xmlns="" id="{3A5A12B3-A9F3-40A3-8A5E-C1F5BBD5B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260350"/>
            <a:ext cx="1799188" cy="57331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000" tIns="45000" rIns="90000" bIns="45000">
            <a:spAutoFit/>
          </a:bodyPr>
          <a:lstStyle>
            <a:lvl1pPr marL="1619250" indent="-1619250"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95000"/>
              </a:lnSpc>
              <a:buClr>
                <a:srgbClr val="0000FF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cs-CZ" altLang="cs-CZ" sz="3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Závěry</a:t>
            </a:r>
            <a:endParaRPr lang="en-GB" altLang="cs-CZ" sz="33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xmlns="" id="{B587F10C-6AC3-4C29-B3A5-4FEAE5AB0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268760"/>
            <a:ext cx="8826500" cy="3668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79400" indent="-279400">
              <a:lnSpc>
                <a:spcPct val="87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469900" indent="-284163">
              <a:lnSpc>
                <a:spcPct val="87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87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87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87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cs-CZ" sz="22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Byl navržen a syntetizován nový typ fotoaktivního </a:t>
            </a:r>
            <a:r>
              <a:rPr lang="cs-CZ" sz="2200" b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perylenového</a:t>
            </a:r>
            <a:r>
              <a:rPr lang="cs-CZ" sz="22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derivátu s vysokou tepelnou stabilitou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cs-CZ" sz="22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Aktivní v oblasti „zeleného“ světla</a:t>
            </a:r>
            <a:endParaRPr lang="cs-CZ" sz="22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cs-CZ" sz="22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Derivát je možno zabudovat do laků i plastů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cs-CZ" altLang="cs-CZ" sz="22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Identifikován vhodný typ polymerní matrice jako </a:t>
            </a:r>
            <a:r>
              <a:rPr lang="cs-CZ" altLang="cs-CZ" sz="22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cs-CZ" altLang="cs-CZ" sz="22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osiče fotoaktivní účinnosti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cs-CZ" altLang="cs-CZ" sz="22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Naměřeny samočisticí i antimikrobiální vlastnosti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cs-CZ" altLang="cs-CZ" sz="22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Syntéza podrobena up </a:t>
            </a:r>
            <a:r>
              <a:rPr lang="cs-CZ" altLang="cs-CZ" sz="2200" b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scalingu</a:t>
            </a:r>
            <a:r>
              <a:rPr lang="cs-CZ" altLang="cs-CZ" sz="22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 poloprovozního měřítka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cs-CZ" altLang="cs-CZ" sz="22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Systém je připraven pro komercionalizaci.</a:t>
            </a:r>
            <a:endParaRPr lang="cs-CZ" altLang="cs-CZ" sz="2200" b="0" dirty="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40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xmlns="" id="{201738CF-D96B-4379-90D4-5DC231D232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4508500"/>
            <a:ext cx="7391400" cy="145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87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87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87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87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87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0"/>
              </a:spcBef>
              <a:spcAft>
                <a:spcPts val="150"/>
              </a:spcAft>
              <a:buFont typeface="Times New Roman" panose="02020603050405020304" pitchFamily="18" charset="0"/>
              <a:buNone/>
            </a:pPr>
            <a:r>
              <a:rPr lang="cs-CZ" altLang="cs-CZ" sz="2200">
                <a:solidFill>
                  <a:srgbClr val="0000FF"/>
                </a:solidFill>
                <a:latin typeface="Verdana" panose="020B0604030504040204" pitchFamily="34" charset="0"/>
              </a:rPr>
              <a:t>Centrum organické chemie s.r.o. 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spcAft>
                <a:spcPts val="150"/>
              </a:spcAft>
              <a:buFont typeface="Times New Roman" panose="02020603050405020304" pitchFamily="18" charset="0"/>
              <a:buNone/>
            </a:pPr>
            <a:r>
              <a:rPr lang="cs-CZ" altLang="cs-CZ" sz="2200">
                <a:solidFill>
                  <a:srgbClr val="0000FF"/>
                </a:solidFill>
                <a:latin typeface="Verdana" panose="020B0604030504040204" pitchFamily="34" charset="0"/>
              </a:rPr>
              <a:t>Rybitví č.p. 296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spcAft>
                <a:spcPts val="150"/>
              </a:spcAft>
              <a:buFont typeface="Times New Roman" panose="02020603050405020304" pitchFamily="18" charset="0"/>
              <a:buNone/>
            </a:pPr>
            <a:r>
              <a:rPr lang="cs-CZ" altLang="cs-CZ" sz="2200">
                <a:solidFill>
                  <a:srgbClr val="0000FF"/>
                </a:solidFill>
                <a:latin typeface="Verdana" panose="020B0604030504040204" pitchFamily="34" charset="0"/>
              </a:rPr>
              <a:t>533 54 Rybitví ČR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cs-CZ" altLang="cs-CZ" sz="2200">
                <a:solidFill>
                  <a:srgbClr val="0000FF"/>
                </a:solidFill>
                <a:latin typeface="Verdana" panose="020B0604030504040204" pitchFamily="34" charset="0"/>
              </a:rPr>
              <a:t>www.cocltd.cz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xmlns="" id="{15683250-FFF7-408F-90FA-6706F0EA93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1773238"/>
            <a:ext cx="6019800" cy="212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87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87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87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87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87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>
                <a:solidFill>
                  <a:schemeClr val="accent2"/>
                </a:solidFill>
                <a:latin typeface="Verdana" panose="020B0604030504040204" pitchFamily="34" charset="0"/>
              </a:rPr>
              <a:t>Ing. </a:t>
            </a:r>
            <a:r>
              <a:rPr lang="cs-CZ" altLang="cs-CZ">
                <a:solidFill>
                  <a:srgbClr val="0000FF"/>
                </a:solidFill>
                <a:latin typeface="Verdana" panose="020B0604030504040204" pitchFamily="34" charset="0"/>
              </a:rPr>
              <a:t>Lubomír Kubáč, Ph.D.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>
                <a:solidFill>
                  <a:srgbClr val="0000FF"/>
                </a:solidFill>
                <a:latin typeface="Verdana" panose="020B0604030504040204" pitchFamily="34" charset="0"/>
              </a:rPr>
              <a:t>Telefon: +420 466 822 610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>
                <a:solidFill>
                  <a:srgbClr val="0000FF"/>
                </a:solidFill>
                <a:latin typeface="Verdana" panose="020B0604030504040204" pitchFamily="34" charset="0"/>
              </a:rPr>
              <a:t>e-mail: lubomir.kubac@cocltd.cz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cs-CZ" altLang="cs-CZ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xmlns="" id="{5E66F325-BE9B-4112-9830-65DB0582B2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88" y="188913"/>
            <a:ext cx="3006725" cy="57308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000" tIns="45000" rIns="90000" bIns="45000">
            <a:spAutoFit/>
          </a:bodyPr>
          <a:lstStyle>
            <a:lvl1pPr marL="1619250" indent="-1619250"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95000"/>
              </a:lnSpc>
              <a:buClr>
                <a:srgbClr val="0000FF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cs-CZ" altLang="cs-CZ" sz="33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Představení</a:t>
            </a:r>
            <a:endParaRPr lang="en-GB" altLang="cs-CZ" sz="33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pic>
        <p:nvPicPr>
          <p:cNvPr id="9219" name="Obrázek 3">
            <a:extLst>
              <a:ext uri="{FF2B5EF4-FFF2-40B4-BE49-F238E27FC236}">
                <a16:creationId xmlns:a16="http://schemas.microsoft.com/office/drawing/2014/main" xmlns="" id="{B59DB66F-FCE7-4A29-8CCB-38CD7C1CB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16111"/>
            <a:ext cx="3762375" cy="370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Obrázek 5">
            <a:extLst>
              <a:ext uri="{FF2B5EF4-FFF2-40B4-BE49-F238E27FC236}">
                <a16:creationId xmlns:a16="http://schemas.microsoft.com/office/drawing/2014/main" xmlns="" id="{3999C57D-8538-42F4-BCA1-2B50DA009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4" y="1885949"/>
            <a:ext cx="3760788" cy="377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Šipka doprava 2"/>
          <p:cNvSpPr/>
          <p:nvPr/>
        </p:nvSpPr>
        <p:spPr bwMode="auto">
          <a:xfrm>
            <a:off x="3995936" y="3573016"/>
            <a:ext cx="1224136" cy="648072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cs-CZ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MS Gothic" panose="020B0609070205080204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>
            <a:extLst>
              <a:ext uri="{FF2B5EF4-FFF2-40B4-BE49-F238E27FC236}">
                <a16:creationId xmlns:a16="http://schemas.microsoft.com/office/drawing/2014/main" xmlns="" id="{05D923BC-FD5C-4A5D-B9C7-0FAB92D9A3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188913"/>
            <a:ext cx="7737475" cy="57308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000" tIns="45000" rIns="90000" bIns="45000">
            <a:spAutoFit/>
          </a:bodyPr>
          <a:lstStyle>
            <a:lvl1pPr marL="1619250" indent="-1619250"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95000"/>
              </a:lnSpc>
              <a:buClr>
                <a:srgbClr val="0000FF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cs-CZ" altLang="cs-CZ" sz="3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Perylenové</a:t>
            </a:r>
            <a:r>
              <a:rPr lang="cs-CZ" altLang="cs-CZ" sz="33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 pigmenty a deriváty</a:t>
            </a:r>
            <a:endParaRPr lang="en-GB" altLang="cs-CZ" sz="33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graphicFrame>
        <p:nvGraphicFramePr>
          <p:cNvPr id="11267" name="Object 5">
            <a:extLst>
              <a:ext uri="{FF2B5EF4-FFF2-40B4-BE49-F238E27FC236}">
                <a16:creationId xmlns:a16="http://schemas.microsoft.com/office/drawing/2014/main" xmlns="" id="{FE9FD0F1-582E-457E-A583-F5E5A209F52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67600" y="1600200"/>
          <a:ext cx="10668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2" name="Rastrový obrázek" r:id="rId4" imgW="1523810" imgH="1523810" progId="Paint.Picture">
                  <p:embed/>
                </p:oleObj>
              </mc:Choice>
              <mc:Fallback>
                <p:oleObj name="Rastrový obrázek" r:id="rId4" imgW="1523810" imgH="1523810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1600200"/>
                        <a:ext cx="10668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3">
            <a:extLst>
              <a:ext uri="{FF2B5EF4-FFF2-40B4-BE49-F238E27FC236}">
                <a16:creationId xmlns:a16="http://schemas.microsoft.com/office/drawing/2014/main" xmlns="" id="{A6C85178-FB59-48A1-9189-FEC9AB5B4A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67600" y="1600200"/>
          <a:ext cx="10668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3" name="Rastrový obrázek" r:id="rId6" imgW="1523810" imgH="1523810" progId="Paint.Picture">
                  <p:embed/>
                </p:oleObj>
              </mc:Choice>
              <mc:Fallback>
                <p:oleObj name="Rastrový obrázek" r:id="rId6" imgW="1523810" imgH="1523810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1600200"/>
                        <a:ext cx="10668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9" name="TextovéPole 10">
            <a:extLst>
              <a:ext uri="{FF2B5EF4-FFF2-40B4-BE49-F238E27FC236}">
                <a16:creationId xmlns:a16="http://schemas.microsoft.com/office/drawing/2014/main" xmlns="" id="{3E1494A9-DB03-4754-ACCB-A26A3EAE4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1363" y="1196975"/>
            <a:ext cx="4178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7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87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87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87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87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dirty="0">
                <a:solidFill>
                  <a:schemeClr val="accent2"/>
                </a:solidFill>
                <a:latin typeface="Times New Roman" panose="02020603050405020304" pitchFamily="18" charset="0"/>
              </a:rPr>
              <a:t>R	            X	        Typ, použití</a:t>
            </a:r>
          </a:p>
        </p:txBody>
      </p:sp>
      <p:sp>
        <p:nvSpPr>
          <p:cNvPr id="11270" name="TextovéPole 11">
            <a:extLst>
              <a:ext uri="{FF2B5EF4-FFF2-40B4-BE49-F238E27FC236}">
                <a16:creationId xmlns:a16="http://schemas.microsoft.com/office/drawing/2014/main" xmlns="" id="{1328B795-2E8A-4C0D-BEF2-61FB688D48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1650" y="2924944"/>
            <a:ext cx="47656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92400" indent="-2509838">
              <a:lnSpc>
                <a:spcPct val="87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87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87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87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87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0" dirty="0">
                <a:solidFill>
                  <a:schemeClr val="tx1"/>
                </a:solidFill>
                <a:latin typeface="Verdana" panose="020B0604030504040204" pitchFamily="34" charset="0"/>
              </a:rPr>
              <a:t>-CH</a:t>
            </a:r>
            <a:r>
              <a:rPr lang="cs-CZ" altLang="cs-CZ" sz="1800" b="0" baseline="-25000" dirty="0">
                <a:solidFill>
                  <a:schemeClr val="tx1"/>
                </a:solidFill>
                <a:latin typeface="Verdana" panose="020B0604030504040204" pitchFamily="34" charset="0"/>
              </a:rPr>
              <a:t>3 </a:t>
            </a:r>
            <a:r>
              <a:rPr lang="cs-CZ" altLang="cs-CZ" sz="1800" b="0" dirty="0">
                <a:solidFill>
                  <a:schemeClr val="tx1"/>
                </a:solidFill>
                <a:latin typeface="Verdana" panose="020B0604030504040204" pitchFamily="34" charset="0"/>
              </a:rPr>
              <a:t>            H         PR179-pigment pro barvení  laků</a:t>
            </a:r>
          </a:p>
        </p:txBody>
      </p:sp>
      <p:graphicFrame>
        <p:nvGraphicFramePr>
          <p:cNvPr id="11271" name="Objekt 12">
            <a:extLst>
              <a:ext uri="{FF2B5EF4-FFF2-40B4-BE49-F238E27FC236}">
                <a16:creationId xmlns:a16="http://schemas.microsoft.com/office/drawing/2014/main" xmlns="" id="{53CBCD3A-571E-4B3B-A780-26739473CA5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8450" y="2722563"/>
          <a:ext cx="3649663" cy="198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4" name="CS ChemDraw Drawing" r:id="rId7" imgW="4434840" imgH="2414160" progId="ChemDraw.Document.6.0">
                  <p:embed/>
                </p:oleObj>
              </mc:Choice>
              <mc:Fallback>
                <p:oleObj name="CS ChemDraw Drawing" r:id="rId7" imgW="4434840" imgH="2414160" progId="ChemDraw.Document.6.0">
                  <p:embed/>
                  <p:pic>
                    <p:nvPicPr>
                      <p:cNvPr id="0" name="Objek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450" y="2722563"/>
                        <a:ext cx="3649663" cy="198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2" name="Objekt 13">
            <a:extLst>
              <a:ext uri="{FF2B5EF4-FFF2-40B4-BE49-F238E27FC236}">
                <a16:creationId xmlns:a16="http://schemas.microsoft.com/office/drawing/2014/main" xmlns="" id="{A1FB3421-8050-4EEC-86CB-09CCF80730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2934451"/>
              </p:ext>
            </p:extLst>
          </p:nvPr>
        </p:nvGraphicFramePr>
        <p:xfrm>
          <a:off x="4237038" y="3810496"/>
          <a:ext cx="123507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5" name="CS ChemDraw Drawing" r:id="rId9" imgW="2057400" imgH="806400" progId="ChemDraw.Document.6.0">
                  <p:embed/>
                </p:oleObj>
              </mc:Choice>
              <mc:Fallback>
                <p:oleObj name="CS ChemDraw Drawing" r:id="rId9" imgW="2057400" imgH="806400" progId="ChemDraw.Document.6.0">
                  <p:embed/>
                  <p:pic>
                    <p:nvPicPr>
                      <p:cNvPr id="0" name="Objek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7038" y="3810496"/>
                        <a:ext cx="1235075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3" name="TextovéPole 14">
            <a:extLst>
              <a:ext uri="{FF2B5EF4-FFF2-40B4-BE49-F238E27FC236}">
                <a16:creationId xmlns:a16="http://schemas.microsoft.com/office/drawing/2014/main" xmlns="" id="{85B5CE03-55D7-4FF2-AD2A-74A76C1C1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5838" y="3863007"/>
            <a:ext cx="29543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87425" indent="-987425">
              <a:lnSpc>
                <a:spcPct val="87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87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87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87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87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0" dirty="0">
                <a:solidFill>
                  <a:schemeClr val="tx1"/>
                </a:solidFill>
                <a:latin typeface="Verdana" panose="020B0604030504040204" pitchFamily="34" charset="0"/>
              </a:rPr>
              <a:t>H	</a:t>
            </a:r>
            <a:r>
              <a:rPr lang="cs-CZ" altLang="cs-CZ" sz="1800" b="0" dirty="0" err="1">
                <a:solidFill>
                  <a:schemeClr val="tx1"/>
                </a:solidFill>
                <a:latin typeface="Verdana" panose="020B0604030504040204" pitchFamily="34" charset="0"/>
              </a:rPr>
              <a:t>PBlack</a:t>
            </a:r>
            <a:r>
              <a:rPr lang="cs-CZ" altLang="cs-CZ" sz="1800" b="0" dirty="0">
                <a:solidFill>
                  <a:schemeClr val="tx1"/>
                </a:solidFill>
                <a:latin typeface="Verdana" panose="020B0604030504040204" pitchFamily="34" charset="0"/>
              </a:rPr>
              <a:t> 31     pigment </a:t>
            </a:r>
          </a:p>
        </p:txBody>
      </p:sp>
      <p:graphicFrame>
        <p:nvGraphicFramePr>
          <p:cNvPr id="11274" name="Objekt 15">
            <a:extLst>
              <a:ext uri="{FF2B5EF4-FFF2-40B4-BE49-F238E27FC236}">
                <a16:creationId xmlns:a16="http://schemas.microsoft.com/office/drawing/2014/main" xmlns="" id="{23C13CEF-476A-4354-A0D6-2E7ECBEFC0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95004"/>
              </p:ext>
            </p:extLst>
          </p:nvPr>
        </p:nvGraphicFramePr>
        <p:xfrm>
          <a:off x="4240213" y="4480595"/>
          <a:ext cx="984250" cy="103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6" name="CS ChemDraw Drawing" r:id="rId11" imgW="1640880" imgH="1729800" progId="ChemDraw.Document.6.0">
                  <p:embed/>
                </p:oleObj>
              </mc:Choice>
              <mc:Fallback>
                <p:oleObj name="CS ChemDraw Drawing" r:id="rId11" imgW="1640880" imgH="1729800" progId="ChemDraw.Document.6.0">
                  <p:embed/>
                  <p:pic>
                    <p:nvPicPr>
                      <p:cNvPr id="0" name="Objek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0213" y="4480595"/>
                        <a:ext cx="984250" cy="1036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5" name="TextovéPole 16">
            <a:extLst>
              <a:ext uri="{FF2B5EF4-FFF2-40B4-BE49-F238E27FC236}">
                <a16:creationId xmlns:a16="http://schemas.microsoft.com/office/drawing/2014/main" xmlns="" id="{260C5084-BD08-4B9C-B68C-8CFBFC92A7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2037" y="4706938"/>
            <a:ext cx="31956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7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87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87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87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87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0" dirty="0">
                <a:solidFill>
                  <a:schemeClr val="tx1"/>
                </a:solidFill>
                <a:latin typeface="Verdana" panose="020B0604030504040204" pitchFamily="34" charset="0"/>
              </a:rPr>
              <a:t>Cl, Br  fotoaktivní derivát</a:t>
            </a:r>
          </a:p>
        </p:txBody>
      </p:sp>
      <p:graphicFrame>
        <p:nvGraphicFramePr>
          <p:cNvPr id="11276" name="Objekt 17">
            <a:extLst>
              <a:ext uri="{FF2B5EF4-FFF2-40B4-BE49-F238E27FC236}">
                <a16:creationId xmlns:a16="http://schemas.microsoft.com/office/drawing/2014/main" xmlns="" id="{70A78D21-B4F4-45A7-AB3F-AF6EEF781D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3864815"/>
              </p:ext>
            </p:extLst>
          </p:nvPr>
        </p:nvGraphicFramePr>
        <p:xfrm>
          <a:off x="4297363" y="5573737"/>
          <a:ext cx="117475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7" name="CS ChemDraw Drawing" r:id="rId13" imgW="1958400" imgH="1106640" progId="ChemDraw.Document.6.0">
                  <p:embed/>
                </p:oleObj>
              </mc:Choice>
              <mc:Fallback>
                <p:oleObj name="CS ChemDraw Drawing" r:id="rId13" imgW="1958400" imgH="1106640" progId="ChemDraw.Document.6.0">
                  <p:embed/>
                  <p:pic>
                    <p:nvPicPr>
                      <p:cNvPr id="0" name="Objek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7363" y="5573737"/>
                        <a:ext cx="1174750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7" name="TextovéPole 18">
            <a:extLst>
              <a:ext uri="{FF2B5EF4-FFF2-40B4-BE49-F238E27FC236}">
                <a16:creationId xmlns:a16="http://schemas.microsoft.com/office/drawing/2014/main" xmlns="" id="{FAD1EF65-250F-4EBB-8D60-9107D06B2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2037" y="5673725"/>
            <a:ext cx="3114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7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87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87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87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87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0">
                <a:solidFill>
                  <a:schemeClr val="tx1"/>
                </a:solidFill>
                <a:latin typeface="Verdana" panose="020B0604030504040204" pitchFamily="34" charset="0"/>
              </a:rPr>
              <a:t>Cl, Br  fotoaktivní derivát</a:t>
            </a: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xmlns="" id="{88AD9BC5-9AD6-4E0F-A5B6-60A9EDBA3D1A}"/>
              </a:ext>
            </a:extLst>
          </p:cNvPr>
          <p:cNvSpPr/>
          <p:nvPr/>
        </p:nvSpPr>
        <p:spPr>
          <a:xfrm>
            <a:off x="66675" y="2420938"/>
            <a:ext cx="4075113" cy="252095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graphicFrame>
        <p:nvGraphicFramePr>
          <p:cNvPr id="11279" name="Objekt 20">
            <a:extLst>
              <a:ext uri="{FF2B5EF4-FFF2-40B4-BE49-F238E27FC236}">
                <a16:creationId xmlns:a16="http://schemas.microsoft.com/office/drawing/2014/main" xmlns="" id="{C9B422B5-D3B4-4710-9FCD-F6FB2B3B224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41788" y="1843088"/>
          <a:ext cx="984250" cy="103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88" name="CS ChemDraw Drawing" r:id="rId15" imgW="1640880" imgH="1729800" progId="ChemDraw.Document.6.0">
                  <p:embed/>
                </p:oleObj>
              </mc:Choice>
              <mc:Fallback>
                <p:oleObj name="CS ChemDraw Drawing" r:id="rId15" imgW="1640880" imgH="1729800" progId="ChemDraw.Document.6.0">
                  <p:embed/>
                  <p:pic>
                    <p:nvPicPr>
                      <p:cNvPr id="0" name="Objek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1788" y="1843088"/>
                        <a:ext cx="984250" cy="1036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0" name="TextovéPole 21">
            <a:extLst>
              <a:ext uri="{FF2B5EF4-FFF2-40B4-BE49-F238E27FC236}">
                <a16:creationId xmlns:a16="http://schemas.microsoft.com/office/drawing/2014/main" xmlns="" id="{50BBB08A-636B-47EA-BF02-404CF3DA3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4400" y="1958975"/>
            <a:ext cx="30972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85838" indent="-985838">
              <a:lnSpc>
                <a:spcPct val="87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87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87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87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87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0">
                <a:solidFill>
                  <a:schemeClr val="tx1"/>
                </a:solidFill>
                <a:latin typeface="Verdana" panose="020B0604030504040204" pitchFamily="34" charset="0"/>
              </a:rPr>
              <a:t>H	PR149–pigment pro barvení plastů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>
            <a:extLst>
              <a:ext uri="{FF2B5EF4-FFF2-40B4-BE49-F238E27FC236}">
                <a16:creationId xmlns:a16="http://schemas.microsoft.com/office/drawing/2014/main" xmlns="" id="{19E3AE64-DA7E-4F52-999D-C6990181BF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188913"/>
            <a:ext cx="6584152" cy="57331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000" tIns="45000" rIns="90000" bIns="45000">
            <a:spAutoFit/>
          </a:bodyPr>
          <a:lstStyle>
            <a:lvl1pPr marL="1619250" indent="-1619250"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95000"/>
              </a:lnSpc>
              <a:buClr>
                <a:srgbClr val="0000FF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cs-CZ" altLang="cs-CZ" sz="33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Nové fotoaktivní deriváty I</a:t>
            </a:r>
            <a:endParaRPr lang="en-GB" altLang="cs-CZ" sz="33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graphicFrame>
        <p:nvGraphicFramePr>
          <p:cNvPr id="15363" name="Objekt 23">
            <a:extLst>
              <a:ext uri="{FF2B5EF4-FFF2-40B4-BE49-F238E27FC236}">
                <a16:creationId xmlns:a16="http://schemas.microsoft.com/office/drawing/2014/main" xmlns="" id="{911586D9-E7C7-4875-BABD-AB57D9FD551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3713" y="1412875"/>
          <a:ext cx="5292725" cy="118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92" name="CS ChemDraw Drawing" r:id="rId4" imgW="6498720" imgH="1445400" progId="ChemDraw.Document.6.0">
                  <p:embed/>
                </p:oleObj>
              </mc:Choice>
              <mc:Fallback>
                <p:oleObj name="CS ChemDraw Drawing" r:id="rId4" imgW="6498720" imgH="1445400" progId="ChemDraw.Document.6.0">
                  <p:embed/>
                  <p:pic>
                    <p:nvPicPr>
                      <p:cNvPr id="0" name="Objek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713" y="1412875"/>
                        <a:ext cx="5292725" cy="1182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Objekt 24">
            <a:extLst>
              <a:ext uri="{FF2B5EF4-FFF2-40B4-BE49-F238E27FC236}">
                <a16:creationId xmlns:a16="http://schemas.microsoft.com/office/drawing/2014/main" xmlns="" id="{8173193F-E0BF-4327-99D6-9D74C2D371B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612775" y="2828925"/>
          <a:ext cx="8424863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93" name="CS ChemDraw Drawing" r:id="rId6" imgW="9375463" imgH="2779228" progId="ChemDraw.Document.6.0">
                  <p:embed/>
                </p:oleObj>
              </mc:Choice>
              <mc:Fallback>
                <p:oleObj name="CS ChemDraw Drawing" r:id="rId6" imgW="9375463" imgH="2779228" progId="ChemDraw.Document.6.0">
                  <p:embed/>
                  <p:pic>
                    <p:nvPicPr>
                      <p:cNvPr id="0" name="Objek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52080"/>
                      <a:stretch>
                        <a:fillRect/>
                      </a:stretch>
                    </p:blipFill>
                    <p:spPr bwMode="auto">
                      <a:xfrm>
                        <a:off x="-612775" y="2828925"/>
                        <a:ext cx="8424863" cy="120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kt 25">
            <a:extLst>
              <a:ext uri="{FF2B5EF4-FFF2-40B4-BE49-F238E27FC236}">
                <a16:creationId xmlns:a16="http://schemas.microsoft.com/office/drawing/2014/main" xmlns="" id="{20F5EBA8-941A-4823-9887-D9BEF7C98F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0604411"/>
              </p:ext>
            </p:extLst>
          </p:nvPr>
        </p:nvGraphicFramePr>
        <p:xfrm>
          <a:off x="323850" y="4653727"/>
          <a:ext cx="8644042" cy="1143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94" name="CS ChemDraw Drawing" r:id="rId8" imgW="6459840" imgH="854640" progId="ChemDraw.Document.6.0">
                  <p:embed/>
                </p:oleObj>
              </mc:Choice>
              <mc:Fallback>
                <p:oleObj name="CS ChemDraw Drawing" r:id="rId8" imgW="6459840" imgH="854640" progId="ChemDraw.Document.6.0">
                  <p:embed/>
                  <p:pic>
                    <p:nvPicPr>
                      <p:cNvPr id="0" name="Objek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4653727"/>
                        <a:ext cx="8644042" cy="11438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50663095-68F7-4C40-A9A8-0B3229A10A59}"/>
              </a:ext>
            </a:extLst>
          </p:cNvPr>
          <p:cNvSpPr txBox="1"/>
          <p:nvPr/>
        </p:nvSpPr>
        <p:spPr>
          <a:xfrm>
            <a:off x="7020272" y="1804164"/>
            <a:ext cx="11608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2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BQPER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xmlns="" id="{E65E1F31-9871-46FF-8BFD-EDFC589D85B8}"/>
              </a:ext>
            </a:extLst>
          </p:cNvPr>
          <p:cNvSpPr txBox="1"/>
          <p:nvPr/>
        </p:nvSpPr>
        <p:spPr>
          <a:xfrm>
            <a:off x="6876256" y="2946851"/>
            <a:ext cx="2173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8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DEAPA-PDI-Br</a:t>
            </a:r>
            <a:r>
              <a:rPr lang="cs-CZ" sz="1800" b="1" baseline="-250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2</a:t>
            </a:r>
            <a:endParaRPr lang="cs-CZ" sz="2000" b="1" dirty="0">
              <a:solidFill>
                <a:schemeClr val="tx1"/>
              </a:solidFill>
              <a:latin typeface="+mj-lt"/>
              <a:ea typeface="Verdana" panose="020B0604030504040204" pitchFamily="34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xmlns="" id="{7EEAF7EA-E043-4CC5-BD9F-918EA668E267}"/>
              </a:ext>
            </a:extLst>
          </p:cNvPr>
          <p:cNvSpPr txBox="1"/>
          <p:nvPr/>
        </p:nvSpPr>
        <p:spPr>
          <a:xfrm>
            <a:off x="7020272" y="4371654"/>
            <a:ext cx="1301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8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Per-</a:t>
            </a:r>
            <a:r>
              <a:rPr lang="cs-CZ" sz="18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OMe</a:t>
            </a:r>
            <a:endParaRPr lang="cs-CZ" sz="2000" b="1" dirty="0">
              <a:solidFill>
                <a:schemeClr val="tx1"/>
              </a:solidFill>
              <a:latin typeface="+mj-lt"/>
              <a:ea typeface="Verdana" panose="020B0604030504040204" pitchFamily="34" charset="0"/>
            </a:endParaRPr>
          </a:p>
        </p:txBody>
      </p:sp>
      <p:pic>
        <p:nvPicPr>
          <p:cNvPr id="10" name="Obrázek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818" y="5861472"/>
            <a:ext cx="1417638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>
            <a:extLst>
              <a:ext uri="{FF2B5EF4-FFF2-40B4-BE49-F238E27FC236}">
                <a16:creationId xmlns:a16="http://schemas.microsoft.com/office/drawing/2014/main" xmlns="" id="{19E3AE64-DA7E-4F52-999D-C6990181BF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188913"/>
            <a:ext cx="6814984" cy="57331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000" tIns="45000" rIns="90000" bIns="45000">
            <a:spAutoFit/>
          </a:bodyPr>
          <a:lstStyle>
            <a:lvl1pPr marL="1619250" indent="-1619250"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95000"/>
              </a:lnSpc>
              <a:buClr>
                <a:srgbClr val="0000FF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cs-CZ" altLang="cs-CZ" sz="33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Nové fotoaktivní deriváty II</a:t>
            </a:r>
            <a:endParaRPr lang="en-GB" altLang="cs-CZ" sz="33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xmlns="" id="{7C5F6A76-178E-4D08-BFBA-C35FF8E34C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9295633"/>
              </p:ext>
            </p:extLst>
          </p:nvPr>
        </p:nvGraphicFramePr>
        <p:xfrm>
          <a:off x="683568" y="1484784"/>
          <a:ext cx="5112568" cy="17643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82" name="CS ChemDraw Drawing" r:id="rId4" imgW="3146574" imgH="1086182" progId="ChemDraw.Document.6.0">
                  <p:embed/>
                </p:oleObj>
              </mc:Choice>
              <mc:Fallback>
                <p:oleObj name="CS ChemDraw Drawing" r:id="rId4" imgW="3146574" imgH="1086182" progId="ChemDraw.Document.6.0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xmlns="" id="{839939FC-C300-45E4-9D9F-E667E13DDB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3568" y="1484784"/>
                        <a:ext cx="5112568" cy="17643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ovéPole 6">
            <a:extLst>
              <a:ext uri="{FF2B5EF4-FFF2-40B4-BE49-F238E27FC236}">
                <a16:creationId xmlns:a16="http://schemas.microsoft.com/office/drawing/2014/main" xmlns="" id="{0500ECDE-26CC-4549-8F18-1B4D9F3DE339}"/>
              </a:ext>
            </a:extLst>
          </p:cNvPr>
          <p:cNvSpPr txBox="1"/>
          <p:nvPr/>
        </p:nvSpPr>
        <p:spPr>
          <a:xfrm>
            <a:off x="6116521" y="2166918"/>
            <a:ext cx="21611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2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Cl</a:t>
            </a:r>
            <a:r>
              <a:rPr lang="cs-CZ" sz="2000" b="1" baseline="-25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</a:t>
            </a:r>
            <a:r>
              <a:rPr lang="cs-CZ" sz="2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-Per-EtHex</a:t>
            </a:r>
          </a:p>
        </p:txBody>
      </p:sp>
      <p:graphicFrame>
        <p:nvGraphicFramePr>
          <p:cNvPr id="8" name="Objekt 7">
            <a:extLst>
              <a:ext uri="{FF2B5EF4-FFF2-40B4-BE49-F238E27FC236}">
                <a16:creationId xmlns:a16="http://schemas.microsoft.com/office/drawing/2014/main" xmlns="" id="{7665E170-CE82-4576-9B0C-CC2F1E34E3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7329653"/>
              </p:ext>
            </p:extLst>
          </p:nvPr>
        </p:nvGraphicFramePr>
        <p:xfrm>
          <a:off x="1043608" y="3861048"/>
          <a:ext cx="4392488" cy="18319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83" name="CS ChemDraw Drawing" r:id="rId6" imgW="2602797" imgH="1086182" progId="ChemDraw.Document.6.0">
                  <p:embed/>
                </p:oleObj>
              </mc:Choice>
              <mc:Fallback>
                <p:oleObj name="CS ChemDraw Drawing" r:id="rId6" imgW="2602797" imgH="1086182" progId="ChemDraw.Document.6.0">
                  <p:embed/>
                  <p:pic>
                    <p:nvPicPr>
                      <p:cNvPr id="5" name="Objekt 4">
                        <a:extLst>
                          <a:ext uri="{FF2B5EF4-FFF2-40B4-BE49-F238E27FC236}">
                            <a16:creationId xmlns:a16="http://schemas.microsoft.com/office/drawing/2014/main" xmlns="" id="{14701F89-B5E5-41BF-A29C-4C044BF6E1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43608" y="3861048"/>
                        <a:ext cx="4392488" cy="18319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ovéPole 8">
            <a:extLst>
              <a:ext uri="{FF2B5EF4-FFF2-40B4-BE49-F238E27FC236}">
                <a16:creationId xmlns:a16="http://schemas.microsoft.com/office/drawing/2014/main" xmlns="" id="{4FECCDEE-6E51-47B6-8A93-ADC20170AE6D}"/>
              </a:ext>
            </a:extLst>
          </p:cNvPr>
          <p:cNvSpPr txBox="1"/>
          <p:nvPr/>
        </p:nvSpPr>
        <p:spPr>
          <a:xfrm>
            <a:off x="6116521" y="4576987"/>
            <a:ext cx="17636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2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Cl</a:t>
            </a:r>
            <a:r>
              <a:rPr lang="cs-CZ" sz="2000" b="1" baseline="-25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</a:t>
            </a:r>
            <a:r>
              <a:rPr lang="cs-CZ" sz="2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-Per-Xyl</a:t>
            </a:r>
          </a:p>
        </p:txBody>
      </p:sp>
    </p:spTree>
    <p:extLst>
      <p:ext uri="{BB962C8B-B14F-4D97-AF65-F5344CB8AC3E}">
        <p14:creationId xmlns:p14="http://schemas.microsoft.com/office/powerpoint/2010/main" val="37136654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xmlns="" id="{D592FA98-6444-45A1-9BCB-F7B650405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88" y="188913"/>
            <a:ext cx="4832350" cy="573087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5000" rIns="90000" bIns="45000">
            <a:spAutoFit/>
          </a:bodyPr>
          <a:lstStyle>
            <a:lvl1pPr marL="1619250" indent="-1619250"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95000"/>
              </a:lnSpc>
              <a:buClr>
                <a:srgbClr val="0000FF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cs-CZ" altLang="cs-CZ" sz="33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Fotoaktivní procesy</a:t>
            </a:r>
            <a:endParaRPr lang="en-GB" altLang="cs-CZ" sz="33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pic>
        <p:nvPicPr>
          <p:cNvPr id="13315" name="Obrázek 11">
            <a:extLst>
              <a:ext uri="{FF2B5EF4-FFF2-40B4-BE49-F238E27FC236}">
                <a16:creationId xmlns:a16="http://schemas.microsoft.com/office/drawing/2014/main" xmlns="" id="{80E8BEF7-76D9-40E1-874C-24F62BE92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213100"/>
            <a:ext cx="8828087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6">
            <a:extLst>
              <a:ext uri="{FF2B5EF4-FFF2-40B4-BE49-F238E27FC236}">
                <a16:creationId xmlns:a16="http://schemas.microsoft.com/office/drawing/2014/main" xmlns="" id="{E5610621-8EB8-4A26-81A6-7AAEC040E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788" y="1001713"/>
            <a:ext cx="8826500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79400" indent="-279400">
              <a:lnSpc>
                <a:spcPct val="87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469900" indent="-284163">
              <a:lnSpc>
                <a:spcPct val="87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87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87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87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>
                <a:srgbClr val="FF0000"/>
              </a:buClr>
              <a:buFontTx/>
              <a:buChar char="-"/>
            </a:pPr>
            <a:r>
              <a:rPr lang="cs-CZ" altLang="cs-CZ" sz="2000" b="0" dirty="0">
                <a:solidFill>
                  <a:schemeClr val="tx1"/>
                </a:solidFill>
                <a:latin typeface="Verdana" panose="020B0604030504040204" pitchFamily="34" charset="0"/>
              </a:rPr>
              <a:t>VIS záření aktivuje organickou molekulu, přechod molekuly do excitovaného stavu a interakce se vzdušným kyslíkem</a:t>
            </a:r>
            <a:endParaRPr lang="en-GB" altLang="cs-CZ" sz="2000" b="0" dirty="0">
              <a:solidFill>
                <a:schemeClr val="tx1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>
                <a:srgbClr val="FF0000"/>
              </a:buClr>
              <a:buFontTx/>
              <a:buChar char="-"/>
            </a:pPr>
            <a:r>
              <a:rPr lang="cs-CZ" altLang="cs-CZ" sz="2000" b="0" dirty="0">
                <a:solidFill>
                  <a:schemeClr val="tx1"/>
                </a:solidFill>
                <a:latin typeface="Verdana" panose="020B0604030504040204" pitchFamily="34" charset="0"/>
              </a:rPr>
              <a:t>Probíhá generace reaktivních forem kyslíku s dobou životnosti nižší než 1 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>
                <a:srgbClr val="FF0000"/>
              </a:buClr>
              <a:buFontTx/>
              <a:buChar char="-"/>
            </a:pPr>
            <a:r>
              <a:rPr lang="cs-CZ" altLang="cs-CZ" sz="2000" b="0" dirty="0">
                <a:solidFill>
                  <a:schemeClr val="tx1"/>
                </a:solidFill>
                <a:latin typeface="Verdana" panose="020B0604030504040204" pitchFamily="34" charset="0"/>
              </a:rPr>
              <a:t>Efekt je podmíněn současnou interakcí světla vhodné vlnové délky, vody a kyslíku</a:t>
            </a:r>
            <a:endParaRPr lang="cs-CZ" altLang="cs-CZ" sz="2000" dirty="0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>
            <a:extLst>
              <a:ext uri="{FF2B5EF4-FFF2-40B4-BE49-F238E27FC236}">
                <a16:creationId xmlns:a16="http://schemas.microsoft.com/office/drawing/2014/main" xmlns="" id="{4D0743DA-AF93-4930-9D7B-8B0773A218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260350"/>
            <a:ext cx="4686300" cy="5730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000" tIns="45000" rIns="90000" bIns="45000">
            <a:spAutoFit/>
          </a:bodyPr>
          <a:lstStyle>
            <a:lvl1pPr marL="1619250" indent="-1619250"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95000"/>
              </a:lnSpc>
              <a:buClr>
                <a:srgbClr val="0000FF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cs-CZ" altLang="cs-CZ" sz="33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Měření </a:t>
            </a:r>
            <a:r>
              <a:rPr lang="cs-CZ" altLang="cs-CZ" sz="3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fotoaktivity</a:t>
            </a:r>
            <a:endParaRPr lang="en-GB" altLang="cs-CZ" sz="33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graphicFrame>
        <p:nvGraphicFramePr>
          <p:cNvPr id="17411" name="Object 3">
            <a:extLst>
              <a:ext uri="{FF2B5EF4-FFF2-40B4-BE49-F238E27FC236}">
                <a16:creationId xmlns:a16="http://schemas.microsoft.com/office/drawing/2014/main" xmlns="" id="{0C06B31D-0A54-4DF9-ACCE-0F54901686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67600" y="1600200"/>
          <a:ext cx="10668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02" name="Rastrový obrázek" r:id="rId4" imgW="1523810" imgH="1523810" progId="Paint.Picture">
                  <p:embed/>
                </p:oleObj>
              </mc:Choice>
              <mc:Fallback>
                <p:oleObj name="Rastrový obrázek" r:id="rId4" imgW="1523810" imgH="1523810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1600200"/>
                        <a:ext cx="10668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2" name="TextovéPole 4">
            <a:extLst>
              <a:ext uri="{FF2B5EF4-FFF2-40B4-BE49-F238E27FC236}">
                <a16:creationId xmlns:a16="http://schemas.microsoft.com/office/drawing/2014/main" xmlns="" id="{FD86B805-45E1-480E-8507-AB0E79188F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04126"/>
            <a:ext cx="9144000" cy="189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7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87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87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87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87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cs-CZ" altLang="cs-CZ" sz="2200" dirty="0">
                <a:solidFill>
                  <a:schemeClr val="accent2"/>
                </a:solidFill>
                <a:latin typeface="Verdana" panose="020B0604030504040204" pitchFamily="34" charset="0"/>
              </a:rPr>
              <a:t>Stanovení generace singletního kyslíku</a:t>
            </a:r>
          </a:p>
          <a:p>
            <a:pPr marL="266700" indent="-26670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-"/>
            </a:pPr>
            <a:r>
              <a:rPr lang="cs-CZ" altLang="cs-CZ" sz="2000" b="0" dirty="0" smtClean="0">
                <a:solidFill>
                  <a:schemeClr val="tx1"/>
                </a:solidFill>
                <a:latin typeface="Verdana" panose="020B0604030504040204" pitchFamily="34" charset="0"/>
              </a:rPr>
              <a:t>Měření </a:t>
            </a:r>
            <a:r>
              <a:rPr lang="cs-CZ" altLang="cs-CZ" sz="2000" b="0" dirty="0">
                <a:solidFill>
                  <a:schemeClr val="tx1"/>
                </a:solidFill>
                <a:latin typeface="Verdana" panose="020B0604030504040204" pitchFamily="34" charset="0"/>
              </a:rPr>
              <a:t>rychlostní konstanty </a:t>
            </a:r>
            <a:r>
              <a:rPr lang="cs-CZ" altLang="cs-CZ" sz="2000" b="0" i="1" dirty="0">
                <a:solidFill>
                  <a:schemeClr val="tx1"/>
                </a:solidFill>
                <a:latin typeface="Verdana" panose="020B0604030504040204" pitchFamily="34" charset="0"/>
              </a:rPr>
              <a:t>k</a:t>
            </a:r>
            <a:r>
              <a:rPr lang="cs-CZ" altLang="cs-CZ" sz="2000" b="0" dirty="0">
                <a:solidFill>
                  <a:schemeClr val="tx1"/>
                </a:solidFill>
                <a:latin typeface="Verdana" panose="020B0604030504040204" pitchFamily="34" charset="0"/>
              </a:rPr>
              <a:t> rozkladu činidla 1,3-difenylisobenzo-furanu v methanolu za osvitu definovaným světelným zdrojem. </a:t>
            </a:r>
            <a:endParaRPr lang="cs-CZ" altLang="cs-CZ" sz="2000" b="0" dirty="0" smtClean="0">
              <a:solidFill>
                <a:schemeClr val="tx1"/>
              </a:solidFill>
              <a:latin typeface="Verdana" panose="020B0604030504040204" pitchFamily="34" charset="0"/>
            </a:endParaRPr>
          </a:p>
          <a:p>
            <a:pPr marL="266700" indent="-26670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-"/>
            </a:pPr>
            <a:r>
              <a:rPr lang="cs-CZ" altLang="cs-CZ" sz="2000" b="0" dirty="0" err="1">
                <a:solidFill>
                  <a:schemeClr val="tx1"/>
                </a:solidFill>
                <a:latin typeface="Verdana" panose="020B0604030504040204" pitchFamily="34" charset="0"/>
              </a:rPr>
              <a:t>Fotoaktivita</a:t>
            </a:r>
            <a:r>
              <a:rPr lang="cs-CZ" altLang="cs-CZ" sz="2000" b="0" dirty="0">
                <a:solidFill>
                  <a:schemeClr val="tx1"/>
                </a:solidFill>
                <a:latin typeface="Verdana" panose="020B0604030504040204" pitchFamily="34" charset="0"/>
              </a:rPr>
              <a:t>/produkce singletního kyslíku </a:t>
            </a:r>
            <a:r>
              <a:rPr lang="cs-CZ" altLang="cs-CZ" sz="2000" b="0" dirty="0" smtClean="0">
                <a:solidFill>
                  <a:schemeClr val="tx1"/>
                </a:solidFill>
                <a:latin typeface="Verdana" panose="020B0604030504040204" pitchFamily="34" charset="0"/>
              </a:rPr>
              <a:t>je úměrná hodnotě k.</a:t>
            </a:r>
            <a:endParaRPr lang="cs-CZ" altLang="cs-CZ" sz="2000" b="0" dirty="0" smtClean="0">
              <a:solidFill>
                <a:schemeClr val="tx1"/>
              </a:solidFill>
              <a:latin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-"/>
            </a:pPr>
            <a:endParaRPr lang="cs-CZ" altLang="cs-CZ" sz="2000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pic>
        <p:nvPicPr>
          <p:cNvPr id="17413" name="Obrázek 2">
            <a:extLst>
              <a:ext uri="{FF2B5EF4-FFF2-40B4-BE49-F238E27FC236}">
                <a16:creationId xmlns:a16="http://schemas.microsoft.com/office/drawing/2014/main" xmlns="" id="{009E5DC4-691C-457E-9617-22161E698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925" y="2708920"/>
            <a:ext cx="2403475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Rectangle 6">
            <a:extLst>
              <a:ext uri="{FF2B5EF4-FFF2-40B4-BE49-F238E27FC236}">
                <a16:creationId xmlns:a16="http://schemas.microsoft.com/office/drawing/2014/main" xmlns="" id="{9BA36B07-D19F-48B8-B619-5D3C6C1C6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425" y="3124200"/>
            <a:ext cx="8909050" cy="4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87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87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87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87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87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7415" name="Objekt 5">
            <a:extLst>
              <a:ext uri="{FF2B5EF4-FFF2-40B4-BE49-F238E27FC236}">
                <a16:creationId xmlns:a16="http://schemas.microsoft.com/office/drawing/2014/main" xmlns="" id="{7186B88A-EFBE-4398-BE6C-BD9AB854B7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7414835"/>
              </p:ext>
            </p:extLst>
          </p:nvPr>
        </p:nvGraphicFramePr>
        <p:xfrm>
          <a:off x="178073" y="3549650"/>
          <a:ext cx="544195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03" name="CS ChemDraw Drawing" r:id="rId7" imgW="3651115" imgH="778344" progId="ChemDraw.Document.6.0">
                  <p:embed/>
                </p:oleObj>
              </mc:Choice>
              <mc:Fallback>
                <p:oleObj name="CS ChemDraw Drawing" r:id="rId7" imgW="3651115" imgH="778344" progId="ChemDraw.Document.6.0">
                  <p:embed/>
                  <p:pic>
                    <p:nvPicPr>
                      <p:cNvPr id="0" name="Objek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073" y="3549650"/>
                        <a:ext cx="5441950" cy="116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xmlns="" id="{692C49FD-D959-470F-85CA-425F95C0A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260350"/>
            <a:ext cx="7023374" cy="57331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000" tIns="45000" rIns="90000" bIns="45000">
            <a:spAutoFit/>
          </a:bodyPr>
          <a:lstStyle>
            <a:lvl1pPr marL="1619250" indent="-1619250"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19250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704388" algn="l"/>
                <a:tab pos="10153650" algn="l"/>
                <a:tab pos="106029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95000"/>
              </a:lnSpc>
              <a:buClr>
                <a:srgbClr val="0000FF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cs-CZ" altLang="cs-CZ" sz="33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Produkce singletního kyslíku</a:t>
            </a:r>
            <a:endParaRPr lang="en-GB" altLang="cs-CZ" sz="33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3" name="TextovéPole 4">
            <a:extLst>
              <a:ext uri="{FF2B5EF4-FFF2-40B4-BE49-F238E27FC236}">
                <a16:creationId xmlns:a16="http://schemas.microsoft.com/office/drawing/2014/main" xmlns="" id="{6BA33B76-2794-4427-A3FE-C9CC55831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81075"/>
            <a:ext cx="91440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7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87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87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87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87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None/>
            </a:pPr>
            <a:r>
              <a:rPr lang="cs-CZ" altLang="cs-CZ" sz="20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Disperze v </a:t>
            </a:r>
            <a:r>
              <a:rPr lang="cs-CZ" altLang="cs-CZ" sz="20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MeOH</a:t>
            </a:r>
            <a:r>
              <a:rPr lang="cs-CZ" altLang="cs-CZ" sz="2000" b="0" dirty="0" smtClean="0">
                <a:solidFill>
                  <a:schemeClr val="tx1"/>
                </a:solidFill>
                <a:latin typeface="Verdana" panose="020B0604030504040204" pitchFamily="34" charset="0"/>
              </a:rPr>
              <a:t> 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-"/>
            </a:pPr>
            <a:r>
              <a:rPr lang="cs-CZ" altLang="cs-CZ" sz="2000" b="0" dirty="0" smtClean="0">
                <a:solidFill>
                  <a:schemeClr val="tx1"/>
                </a:solidFill>
                <a:latin typeface="Verdana" panose="020B0604030504040204" pitchFamily="34" charset="0"/>
              </a:rPr>
              <a:t> koncentrace </a:t>
            </a:r>
            <a:r>
              <a:rPr lang="cs-CZ" altLang="cs-CZ" sz="2000" b="0" dirty="0">
                <a:solidFill>
                  <a:schemeClr val="tx1"/>
                </a:solidFill>
                <a:latin typeface="Verdana" panose="020B0604030504040204" pitchFamily="34" charset="0"/>
              </a:rPr>
              <a:t>perylenu 2 mg/L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-"/>
            </a:pPr>
            <a:r>
              <a:rPr lang="cs-CZ" altLang="cs-CZ" sz="2000" b="0" dirty="0" smtClean="0">
                <a:solidFill>
                  <a:schemeClr val="tx1"/>
                </a:solidFill>
                <a:latin typeface="Verdana" panose="020B0604030504040204" pitchFamily="34" charset="0"/>
              </a:rPr>
              <a:t> standard </a:t>
            </a:r>
            <a:r>
              <a:rPr lang="cs-CZ" altLang="cs-CZ" sz="2000" b="0" dirty="0">
                <a:solidFill>
                  <a:schemeClr val="tx1"/>
                </a:solidFill>
                <a:latin typeface="Verdana" panose="020B0604030504040204" pitchFamily="34" charset="0"/>
              </a:rPr>
              <a:t>– methylenová modř, </a:t>
            </a:r>
            <a:r>
              <a:rPr lang="cs-CZ" altLang="cs-CZ" sz="2000" b="0" dirty="0">
                <a:solidFill>
                  <a:schemeClr val="tx1"/>
                </a:solidFill>
                <a:latin typeface="Symbol" panose="05050102010706020507" pitchFamily="18" charset="2"/>
              </a:rPr>
              <a:t>F</a:t>
            </a:r>
            <a:r>
              <a:rPr lang="cs-CZ" altLang="cs-CZ" sz="2000" b="0" dirty="0">
                <a:solidFill>
                  <a:schemeClr val="tx1"/>
                </a:solidFill>
                <a:latin typeface="Verdana" panose="020B0604030504040204" pitchFamily="34" charset="0"/>
              </a:rPr>
              <a:t> = 0,35</a:t>
            </a:r>
          </a:p>
        </p:txBody>
      </p:sp>
      <p:graphicFrame>
        <p:nvGraphicFramePr>
          <p:cNvPr id="4" name="Tabulka 7">
            <a:extLst>
              <a:ext uri="{FF2B5EF4-FFF2-40B4-BE49-F238E27FC236}">
                <a16:creationId xmlns:a16="http://schemas.microsoft.com/office/drawing/2014/main" xmlns="" id="{8FF317B9-509C-48B8-BFCC-FF8A3AE285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43712"/>
              </p:ext>
            </p:extLst>
          </p:nvPr>
        </p:nvGraphicFramePr>
        <p:xfrm>
          <a:off x="3095836" y="2370827"/>
          <a:ext cx="2952328" cy="23700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xmlns="" val="778292766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3842226021"/>
                    </a:ext>
                  </a:extLst>
                </a:gridCol>
              </a:tblGrid>
              <a:tr h="395002">
                <a:tc>
                  <a:txBody>
                    <a:bodyPr/>
                    <a:lstStyle/>
                    <a:p>
                      <a:r>
                        <a:rPr lang="cs-CZ" b="1" dirty="0">
                          <a:latin typeface="+mj-lt"/>
                        </a:rPr>
                        <a:t>Perylen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latin typeface="Symbol" panose="05050102010706020507" pitchFamily="18" charset="2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5938219"/>
                  </a:ext>
                </a:extLst>
              </a:tr>
              <a:tr h="3950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BQPER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+mj-lt"/>
                        </a:rPr>
                        <a:t>0,24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75691008"/>
                  </a:ext>
                </a:extLst>
              </a:tr>
              <a:tr h="395002">
                <a:tc>
                  <a:txBody>
                    <a:bodyPr/>
                    <a:lstStyle/>
                    <a:p>
                      <a:r>
                        <a:rPr lang="cs-CZ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DEAPA-PDA-Br</a:t>
                      </a:r>
                      <a:r>
                        <a:rPr lang="cs-CZ" b="0" baseline="-25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+mj-lt"/>
                        </a:rPr>
                        <a:t>0,22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85537530"/>
                  </a:ext>
                </a:extLst>
              </a:tr>
              <a:tr h="395002">
                <a:tc>
                  <a:txBody>
                    <a:bodyPr/>
                    <a:lstStyle/>
                    <a:p>
                      <a:r>
                        <a:rPr lang="cs-CZ" sz="1800" b="0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Per-</a:t>
                      </a:r>
                      <a:r>
                        <a:rPr lang="cs-CZ" sz="1800" b="0" kern="1200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OMe</a:t>
                      </a:r>
                      <a:endParaRPr lang="cs-CZ" sz="1800" b="0" kern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+mj-lt"/>
                        </a:rPr>
                        <a:t>0,11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88110162"/>
                  </a:ext>
                </a:extLst>
              </a:tr>
              <a:tr h="395002">
                <a:tc>
                  <a:txBody>
                    <a:bodyPr/>
                    <a:lstStyle/>
                    <a:p>
                      <a:r>
                        <a:rPr lang="cs-CZ" sz="1800" b="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Cl</a:t>
                      </a:r>
                      <a:r>
                        <a:rPr lang="cs-CZ" sz="1800" b="0" kern="1200" baseline="-250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</a:t>
                      </a:r>
                      <a:r>
                        <a:rPr lang="cs-CZ" sz="1800" b="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-Per-Xyl</a:t>
                      </a:r>
                      <a:endParaRPr lang="cs-CZ" b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+mj-lt"/>
                        </a:rPr>
                        <a:t>0,08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91935776"/>
                  </a:ext>
                </a:extLst>
              </a:tr>
              <a:tr h="395002">
                <a:tc>
                  <a:txBody>
                    <a:bodyPr/>
                    <a:lstStyle/>
                    <a:p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Cl</a:t>
                      </a:r>
                      <a:r>
                        <a:rPr lang="cs-CZ" sz="1800" kern="1200" baseline="-25000" dirty="0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4</a:t>
                      </a:r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-Per-EtHex</a:t>
                      </a:r>
                      <a:endParaRPr lang="cs-CZ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+mj-lt"/>
                        </a:rPr>
                        <a:t>0,18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45149492"/>
                  </a:ext>
                </a:extLst>
              </a:tr>
            </a:tbl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59AB871B-1D85-442E-BF19-FA98D855F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5013176"/>
            <a:ext cx="91440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7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87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87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87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87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None/>
            </a:pPr>
            <a:r>
              <a:rPr lang="cs-CZ" altLang="cs-CZ" sz="2000" dirty="0">
                <a:solidFill>
                  <a:schemeClr val="accent2"/>
                </a:solidFill>
                <a:latin typeface="Verdana" panose="020B0604030504040204" pitchFamily="34" charset="0"/>
              </a:rPr>
              <a:t>Měření v nátěrech a plastech 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-"/>
            </a:pPr>
            <a:r>
              <a:rPr lang="cs-CZ" altLang="cs-CZ" sz="2000" b="0" dirty="0">
                <a:solidFill>
                  <a:schemeClr val="tx1"/>
                </a:solidFill>
                <a:latin typeface="Verdana" panose="020B0604030504040204" pitchFamily="34" charset="0"/>
              </a:rPr>
              <a:t> měřeno v </a:t>
            </a:r>
            <a:r>
              <a:rPr lang="cs-CZ" altLang="cs-CZ" sz="2000" b="0" dirty="0" err="1">
                <a:solidFill>
                  <a:schemeClr val="tx1"/>
                </a:solidFill>
                <a:latin typeface="Verdana" panose="020B0604030504040204" pitchFamily="34" charset="0"/>
              </a:rPr>
              <a:t>MeOH</a:t>
            </a:r>
            <a:r>
              <a:rPr lang="cs-CZ" altLang="cs-CZ" sz="2000" b="0" dirty="0">
                <a:solidFill>
                  <a:schemeClr val="tx1"/>
                </a:solidFill>
                <a:latin typeface="Verdana" panose="020B0604030504040204" pitchFamily="34" charset="0"/>
              </a:rPr>
              <a:t> nebo vodě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-"/>
            </a:pPr>
            <a:r>
              <a:rPr lang="cs-CZ" altLang="cs-CZ" sz="2000" b="0" dirty="0">
                <a:solidFill>
                  <a:schemeClr val="tx1"/>
                </a:solidFill>
                <a:latin typeface="Verdana" panose="020B0604030504040204" pitchFamily="34" charset="0"/>
              </a:rPr>
              <a:t> určována rychlostní konstanta </a:t>
            </a:r>
            <a:r>
              <a:rPr lang="cs-CZ" altLang="cs-CZ" sz="2000" b="0" i="1" dirty="0" smtClean="0">
                <a:solidFill>
                  <a:schemeClr val="tx1"/>
                </a:solidFill>
                <a:latin typeface="Verdana" panose="020B0604030504040204" pitchFamily="34" charset="0"/>
              </a:rPr>
              <a:t>k</a:t>
            </a:r>
            <a:endParaRPr lang="cs-CZ" altLang="cs-CZ" sz="2000" b="0" dirty="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24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Verdana"/>
        <a:ea typeface="MS Gothic"/>
        <a:cs typeface=""/>
      </a:majorFont>
      <a:minorFont>
        <a:latin typeface="Arial"/>
        <a:ea typeface="MS Gothic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cs-CZ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MS Gothic" panose="020B0609070205080204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cs-CZ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MS Gothic" panose="020B0609070205080204" pitchFamily="49" charset="-128"/>
          </a:defRPr>
        </a:defPPr>
      </a:lstStyle>
    </a:lnDef>
    <a:txDef>
      <a:spPr>
        <a:noFill/>
      </a:spPr>
      <a:bodyPr wrap="none" rtlCol="0">
        <a:spAutoFit/>
      </a:bodyPr>
      <a:lstStyle>
        <a:defPPr algn="l">
          <a:defRPr sz="2000" b="0" dirty="0" smtClean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Verdana"/>
        <a:ea typeface="MS Gothic"/>
        <a:cs typeface=""/>
      </a:majorFont>
      <a:minorFont>
        <a:latin typeface="Arial"/>
        <a:ea typeface="MS Gothic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cs-CZ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MS Gothic" panose="020B0609070205080204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cs-CZ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MS Gothic" panose="020B0609070205080204" pitchFamily="49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5414</TotalTime>
  <Words>1070</Words>
  <Application>Microsoft Office PowerPoint</Application>
  <PresentationFormat>Předvádění na obrazovce (4:3)</PresentationFormat>
  <Paragraphs>512</Paragraphs>
  <Slides>27</Slides>
  <Notes>27</Notes>
  <HiddenSlides>0</HiddenSlides>
  <MMClips>0</MMClips>
  <ScaleCrop>false</ScaleCrop>
  <HeadingPairs>
    <vt:vector size="8" baseType="variant">
      <vt:variant>
        <vt:lpstr>Použitá písma</vt:lpstr>
      </vt:variant>
      <vt:variant>
        <vt:i4>8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3</vt:i4>
      </vt:variant>
      <vt:variant>
        <vt:lpstr>Nadpisy snímků</vt:lpstr>
      </vt:variant>
      <vt:variant>
        <vt:i4>27</vt:i4>
      </vt:variant>
    </vt:vector>
  </HeadingPairs>
  <TitlesOfParts>
    <vt:vector size="40" baseType="lpstr">
      <vt:lpstr>MS Gothic</vt:lpstr>
      <vt:lpstr>Arial</vt:lpstr>
      <vt:lpstr>Calibri</vt:lpstr>
      <vt:lpstr>Lucida Sans Unicode</vt:lpstr>
      <vt:lpstr>StarSymbol</vt:lpstr>
      <vt:lpstr>Symbol</vt:lpstr>
      <vt:lpstr>Times New Roman</vt:lpstr>
      <vt:lpstr>Verdana</vt:lpstr>
      <vt:lpstr>Default Design</vt:lpstr>
      <vt:lpstr>Default Design</vt:lpstr>
      <vt:lpstr>Rastrový obrázek</vt:lpstr>
      <vt:lpstr>CS ChemDraw Drawing</vt:lpstr>
      <vt:lpstr>Obrázek programu Paintbrush</vt:lpstr>
      <vt:lpstr>      Fotoaktivní perylenové deriváty jako aditiva pro polymerní matrici se samočisticími vlastnostmi  Lubomír Kubáč CENTRUM ORGANICKÉ CHEMIE s.r.o.    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 Technická schůzka projektu  2.2.2011  Lubomír Kubáč</dc:title>
  <dc:creator>Lubomir Kubac</dc:creator>
  <cp:lastModifiedBy>Lubomir Kubac</cp:lastModifiedBy>
  <cp:revision>248</cp:revision>
  <dcterms:modified xsi:type="dcterms:W3CDTF">2021-11-12T13:18:37Z</dcterms:modified>
</cp:coreProperties>
</file>