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7" r:id="rId4"/>
    <p:sldId id="258" r:id="rId5"/>
    <p:sldId id="261" r:id="rId6"/>
    <p:sldId id="262" r:id="rId7"/>
    <p:sldId id="274" r:id="rId8"/>
    <p:sldId id="265" r:id="rId9"/>
    <p:sldId id="266" r:id="rId10"/>
    <p:sldId id="275" r:id="rId11"/>
    <p:sldId id="271" r:id="rId12"/>
    <p:sldId id="272" r:id="rId13"/>
    <p:sldId id="277" r:id="rId14"/>
    <p:sldId id="278" r:id="rId15"/>
    <p:sldId id="268" r:id="rId16"/>
    <p:sldId id="276" r:id="rId17"/>
    <p:sldId id="269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7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709E-2EBD-401E-A45D-4FD92F817EE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A161-0E25-4D22-8132-80F5C2E050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8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799E-6220-4BDE-8EFE-F67BD4DEE273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E80D4-FE9C-475D-9EAC-F7336BC7C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77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3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15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2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51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3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998352-F4CC-4C8C-9FBC-8CAF3102C09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CADBA2-C3F6-4E19-87C4-EBAA54BFC22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923010" y="1393904"/>
            <a:ext cx="7543800" cy="9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 PARDUBICE </a:t>
            </a:r>
            <a:b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 CHEMICKO TECHNOLOGICKÁ</a:t>
            </a:r>
            <a:br>
              <a:rPr lang="cs-CZ" alt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599069"/>
            <a:ext cx="7543800" cy="85725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Miroslav Kohl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20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cs-CZ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.11.2021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22544" y="3225917"/>
            <a:ext cx="58293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23010" y="3620099"/>
            <a:ext cx="7737911" cy="83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l" defTabSz="914400" rtl="0" eaLnBrk="0" latinLnBrk="0" hangingPunct="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 spc="-5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Formulace antikorozních nátěrových hmot se synergickým působením kovového zinku a pigmentů s obsahem hořčíku.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1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027212" y="2069603"/>
            <a:ext cx="5520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chemie a technologie makromolekulárních látek.</a:t>
            </a:r>
            <a:b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nátěrových hmot a organických povlaků.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36" y="201857"/>
            <a:ext cx="1626361" cy="9635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4" y="416086"/>
            <a:ext cx="1897424" cy="7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Výsledky zrychlené cyklické korozní zkoušky.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29422" y="1952742"/>
            <a:ext cx="11423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916031" y="1952741"/>
            <a:ext cx="11627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Zástupný symbol pro obsah 1"/>
          <p:cNvSpPr txBox="1">
            <a:spLocks/>
          </p:cNvSpPr>
          <p:nvPr/>
        </p:nvSpPr>
        <p:spPr bwMode="auto">
          <a:xfrm>
            <a:off x="493424" y="1960592"/>
            <a:ext cx="7947660" cy="11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900000" lvl="1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Expozice vzorků po dobu 720 hodin.</a:t>
            </a:r>
          </a:p>
          <a:p>
            <a:pPr marL="900000" lvl="1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DFT = 110 ± 10 µm.</a:t>
            </a:r>
          </a:p>
          <a:p>
            <a:pPr marL="360000" lvl="1" indent="0">
              <a:buClr>
                <a:schemeClr val="accent1"/>
              </a:buClr>
              <a:buSzPct val="80000"/>
              <a:buNone/>
              <a:defRPr/>
            </a:pPr>
            <a:endParaRPr lang="cs-CZ" sz="24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1159" y="4786915"/>
            <a:ext cx="240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Organický povlak s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OKP = 10 %.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66785" y="4786915"/>
            <a:ext cx="240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Organický povlak s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OKP = 10 %.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892412" y="4786915"/>
            <a:ext cx="240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Standardní organický povlak se Zn</a:t>
            </a:r>
          </a:p>
          <a:p>
            <a:pPr algn="ctr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OKP/KOKP = 0,6</a:t>
            </a:r>
          </a:p>
        </p:txBody>
      </p:sp>
      <p:pic>
        <p:nvPicPr>
          <p:cNvPr id="23" name="Obrázek 22" descr="D:\Data\st20132\Plocha\Zinkový povlak - řez\NaCl\Zn-řez (Q=50%)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12" y="2975927"/>
            <a:ext cx="240093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D:\Data\st20132\Plocha\Zinkový povlak - řez\NaCl\Zn+PANI(OKP=3)-řez (Q=50%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8" y="2975927"/>
            <a:ext cx="240093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D:\Data\st20132\Plocha\Zinkový povlak - řez\NaCl\Zn+PPy(OKP=3)-řez (Q=50%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6" y="2975927"/>
            <a:ext cx="2400935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ovéPole 17"/>
          <p:cNvSpPr txBox="1">
            <a:spLocks noChangeArrowheads="1"/>
          </p:cNvSpPr>
          <p:nvPr/>
        </p:nvSpPr>
        <p:spPr bwMode="auto">
          <a:xfrm>
            <a:off x="0" y="6425085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Elektrochemická technika Lineární polarizace.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802" y="832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" name="TextovéPole 17"/>
          <p:cNvSpPr txBox="1">
            <a:spLocks noChangeArrowheads="1"/>
          </p:cNvSpPr>
          <p:nvPr/>
        </p:nvSpPr>
        <p:spPr bwMode="auto">
          <a:xfrm>
            <a:off x="0" y="6425085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757238" y="4768850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Experimentální polarizační křivka s vyznačenými </a:t>
            </a: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Tafelovými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oblastmi.</a:t>
            </a:r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5435600" y="477678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Lineární úsek v okolí korozního potenciálu na polarizační křivce.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1" y="2750129"/>
            <a:ext cx="2447558" cy="2055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08" y="2764708"/>
            <a:ext cx="2294792" cy="2026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ovéPole 3"/>
          <p:cNvSpPr txBox="1">
            <a:spLocks noChangeArrowheads="1"/>
          </p:cNvSpPr>
          <p:nvPr/>
        </p:nvSpPr>
        <p:spPr bwMode="auto">
          <a:xfrm>
            <a:off x="996914" y="5330825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Vyhodnocení: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korozní proudová hustota </a:t>
            </a: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samovolný korozní potenciál </a:t>
            </a:r>
            <a:r>
              <a:rPr lang="cs-CZ" altLang="cs-CZ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1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sklony </a:t>
            </a: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Tafelových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oblastí (</a:t>
            </a:r>
            <a:r>
              <a:rPr lang="el-GR" altLang="cs-CZ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l-GR" altLang="cs-CZ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5038725" y="5330825"/>
            <a:ext cx="33496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Vyhodnocení: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polarizační odpor </a:t>
            </a: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1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l-GR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2,303 * </a:t>
            </a:r>
            <a:r>
              <a:rPr lang="cs-CZ" alt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l-GR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1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q"/>
            </a:pPr>
            <a:r>
              <a:rPr lang="cs-CZ" alt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korozní rychlost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63600" y="1738974"/>
            <a:ext cx="41751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cs-CZ" sz="24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Potenciostat</a:t>
            </a:r>
            <a:r>
              <a:rPr lang="cs-CZ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(VSP-300)</a:t>
            </a:r>
          </a:p>
          <a:p>
            <a:pPr marL="742950" lvl="2" indent="-342900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Prostředí: 1M NaCl</a:t>
            </a:r>
          </a:p>
          <a:p>
            <a:pPr marL="742950" lvl="2" indent="-342900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Plocha vzorku: 1 cm</a:t>
            </a:r>
            <a:r>
              <a:rPr lang="cs-CZ" sz="1600" kern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kern="0" baseline="-25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35537" y="1990930"/>
            <a:ext cx="387985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42950" lvl="2" indent="-342900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Polarizace: -10 až 10 </a:t>
            </a:r>
            <a:r>
              <a:rPr lang="cs-CZ" sz="16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endParaRPr lang="cs-CZ" sz="16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Rychlost: 0,166 </a:t>
            </a:r>
            <a:r>
              <a:rPr lang="cs-CZ" sz="1600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47013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277" y="286604"/>
            <a:ext cx="7642483" cy="1450757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Výsledky lineární polarizace.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22959" y="1845734"/>
            <a:ext cx="7543801" cy="373591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70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buFont typeface="Calibri" panose="020F0502020204030204" pitchFamily="34" charset="0"/>
              <a:buNone/>
            </a:pPr>
            <a:endParaRPr lang="cs-CZ" sz="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70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70853"/>
              </p:ext>
            </p:extLst>
          </p:nvPr>
        </p:nvGraphicFramePr>
        <p:xfrm>
          <a:off x="1189636" y="2124401"/>
          <a:ext cx="7177124" cy="169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3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782771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730450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1584020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</a:tblGrid>
              <a:tr h="47888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Polarizační odpor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Korozní rychlost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mm/rok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3218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7,96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6,32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5,23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5,14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5,05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5,01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44349"/>
              </p:ext>
            </p:extLst>
          </p:nvPr>
        </p:nvGraphicFramePr>
        <p:xfrm>
          <a:off x="1189636" y="4492462"/>
          <a:ext cx="7177124" cy="169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3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782771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730450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1584020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</a:tblGrid>
              <a:tr h="47888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Polarizační odpor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Korozní rychlost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mm/rok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3218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7,96v10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7,56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7,65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7,52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7,18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3253153" y="3596057"/>
            <a:ext cx="5111039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53153" y="5952174"/>
            <a:ext cx="5111039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Mechanické zkoušky.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85775" y="1826684"/>
            <a:ext cx="8014335" cy="4023360"/>
          </a:xfrm>
        </p:spPr>
        <p:txBody>
          <a:bodyPr/>
          <a:lstStyle/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Poskytují informaci o pružnosti a pevnosti organických povlaků.</a:t>
            </a:r>
          </a:p>
          <a:p>
            <a:pPr marL="900000" lvl="1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Zkoušky:</a:t>
            </a:r>
          </a:p>
          <a:p>
            <a:pPr marL="1265760" lvl="4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stupně přilnavosti (ČSN EN ISO 2409).</a:t>
            </a:r>
            <a:endParaRPr lang="cs-CZ" altLang="cs-CZ" sz="2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5760" lvl="4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Stanovení odolnosti vůči úderu (ČSN EN ISO 6272).	</a:t>
            </a:r>
          </a:p>
          <a:p>
            <a:pPr marL="1265760" lvl="4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Stanovení odolnosti vůči ohybu (ČSN EN ISO 1519).</a:t>
            </a:r>
          </a:p>
          <a:p>
            <a:pPr marL="1265760" lvl="4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Stanovení odolnosti vůči hloubení (ČSN EN ISO 1520).</a:t>
            </a:r>
          </a:p>
          <a:p>
            <a:pPr marL="1265760" lvl="4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Stanovení odtrhové pevnosti (</a:t>
            </a:r>
            <a:r>
              <a:rPr 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ČSN EN ISO 4624)</a:t>
            </a:r>
            <a:r>
              <a:rPr lang="en-GB" altLang="cs-CZ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3" y="4937666"/>
            <a:ext cx="1064537" cy="1064537"/>
          </a:xfrm>
          <a:prstGeom prst="rect">
            <a:avLst/>
          </a:prstGeom>
        </p:spPr>
      </p:pic>
      <p:pic>
        <p:nvPicPr>
          <p:cNvPr id="14" name="Obrázek 1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36" y="4599374"/>
            <a:ext cx="1522800" cy="15228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002" y="4553654"/>
            <a:ext cx="915766" cy="15228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942" y="4600574"/>
            <a:ext cx="774528" cy="1522800"/>
          </a:xfrm>
          <a:prstGeom prst="rect">
            <a:avLst/>
          </a:prstGeom>
        </p:spPr>
      </p:pic>
      <p:sp>
        <p:nvSpPr>
          <p:cNvPr id="17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3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Výsledky mechanických zkoušek.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22959" y="1845734"/>
            <a:ext cx="7543801" cy="373591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70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buFont typeface="Calibri" panose="020F0502020204030204" pitchFamily="34" charset="0"/>
              <a:buNone/>
            </a:pPr>
            <a:endParaRPr lang="cs-CZ" sz="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70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59502"/>
              </p:ext>
            </p:extLst>
          </p:nvPr>
        </p:nvGraphicFramePr>
        <p:xfrm>
          <a:off x="1189636" y="2124401"/>
          <a:ext cx="7177123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49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072594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041116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1752895636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3162666833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3650712899"/>
                    </a:ext>
                  </a:extLst>
                </a:gridCol>
              </a:tblGrid>
              <a:tr h="47888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Přilnavost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Ohyb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Úder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Hloubení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Odtrhová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pevnost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GB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3218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35630"/>
              </p:ext>
            </p:extLst>
          </p:nvPr>
        </p:nvGraphicFramePr>
        <p:xfrm>
          <a:off x="1189635" y="4448501"/>
          <a:ext cx="7177123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49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072594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041116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1752895636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3162666833"/>
                    </a:ext>
                  </a:extLst>
                </a:gridCol>
                <a:gridCol w="953016">
                  <a:extLst>
                    <a:ext uri="{9D8B030D-6E8A-4147-A177-3AD203B41FA5}">
                      <a16:colId xmlns:a16="http://schemas.microsoft.com/office/drawing/2014/main" val="3650712899"/>
                    </a:ext>
                  </a:extLst>
                </a:gridCol>
              </a:tblGrid>
              <a:tr h="47888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Přilnavost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Ohyb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Úder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Hloubení</a:t>
                      </a:r>
                    </a:p>
                    <a:p>
                      <a:pPr algn="ctr"/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GB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Odtrhová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pevnost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GB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3218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sp>
        <p:nvSpPr>
          <p:cNvPr id="22" name="Obdélník 21"/>
          <p:cNvSpPr/>
          <p:nvPr/>
        </p:nvSpPr>
        <p:spPr>
          <a:xfrm>
            <a:off x="2431114" y="3661113"/>
            <a:ext cx="5926851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39907" y="5975081"/>
            <a:ext cx="5926851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17">
            <a:extLst>
              <a:ext uri="{FF2B5EF4-FFF2-40B4-BE49-F238E27FC236}">
                <a16:creationId xmlns:a16="http://schemas.microsoft.com/office/drawing/2014/main" id="{92401EAA-E5A6-4217-9CCF-81A91CC4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2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Závěr.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621030" y="1934050"/>
            <a:ext cx="794766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90000" indent="-540000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cs-CZ" sz="24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7250" lvl="3" indent="0">
              <a:buClr>
                <a:schemeClr val="accent1"/>
              </a:buClr>
              <a:buSzPct val="80000"/>
              <a:buNone/>
              <a:defRPr/>
            </a:pPr>
            <a:endParaRPr lang="cs-CZ" sz="18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342900">
              <a:buSzPct val="80000"/>
              <a:buFont typeface="Wingdings" pitchFamily="2" charset="2"/>
              <a:buChar char="n"/>
              <a:defRPr/>
            </a:pPr>
            <a:endParaRPr lang="cs-CZ" altLang="cs-CZ" sz="16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altLang="cs-CZ" sz="20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SzPct val="80000"/>
              <a:buFont typeface="Wingdings" pitchFamily="2" charset="2"/>
              <a:buNone/>
              <a:tabLst>
                <a:tab pos="715963" algn="l"/>
              </a:tabLst>
              <a:defRPr/>
            </a:pPr>
            <a:endParaRPr lang="cs-CZ" altLang="cs-CZ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altLang="cs-CZ" sz="20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sz="20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kern="0" dirty="0">
              <a:effectLst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85776" y="1826684"/>
            <a:ext cx="7880984" cy="4311566"/>
          </a:xfrm>
        </p:spPr>
        <p:txBody>
          <a:bodyPr>
            <a:normAutofit/>
          </a:bodyPr>
          <a:lstStyle/>
          <a:p>
            <a:pPr marL="900000" indent="-540000" algn="just">
              <a:buFont typeface="Wingdings" panose="05000000000000000000" pitchFamily="2" charset="2"/>
              <a:buChar char="q"/>
            </a:pPr>
            <a:r>
              <a:rPr lang="cs-CZ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dosaženo snížení obsahu zinku v organických povlacích.</a:t>
            </a:r>
          </a:p>
          <a:p>
            <a:pPr marL="1192608" lvl="1" indent="-540000">
              <a:buFont typeface="Wingdings" panose="05000000000000000000" pitchFamily="2" charset="2"/>
              <a:buChar char="q"/>
            </a:pPr>
            <a:r>
              <a:rPr lang="cs-CZ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Využitím pigmentů s obsahem hořčíku ve formulaci nátěrových hmot.</a:t>
            </a:r>
          </a:p>
          <a:p>
            <a:pPr marL="1375488" lvl="2" indent="-540000">
              <a:buFont typeface="Wingdings" panose="05000000000000000000" pitchFamily="2" charset="2"/>
              <a:buChar char="q"/>
            </a:pPr>
            <a:r>
              <a:rPr lang="cs-CZ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korozní odolnosti i zvýšení mechanické odolnosti.</a:t>
            </a:r>
          </a:p>
          <a:p>
            <a:pPr marL="1375488" lvl="2" indent="-540000">
              <a:buFont typeface="Wingdings" panose="05000000000000000000" pitchFamily="2" charset="2"/>
              <a:buChar char="q"/>
            </a:pPr>
            <a:r>
              <a:rPr lang="cs-CZ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OKP = 5 - 10 %.</a:t>
            </a:r>
          </a:p>
          <a:p>
            <a:pPr marL="1375488" lvl="2" indent="-540000">
              <a:buFont typeface="Wingdings" panose="05000000000000000000" pitchFamily="2" charset="2"/>
              <a:buChar char="q"/>
            </a:pPr>
            <a:r>
              <a:rPr lang="cs-CZ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Posílení elektrochemického mechanismu působení zinku.</a:t>
            </a:r>
          </a:p>
          <a:p>
            <a:pPr marL="1375488" lvl="2" indent="-540000">
              <a:buFont typeface="Wingdings" panose="05000000000000000000" pitchFamily="2" charset="2"/>
              <a:buChar char="q"/>
            </a:pPr>
            <a:endParaRPr lang="cs-CZ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 algn="just">
              <a:buFont typeface="Wingdings" panose="05000000000000000000" pitchFamily="2" charset="2"/>
              <a:buChar char="q"/>
            </a:pPr>
            <a:r>
              <a:rPr lang="cs-CZ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Vyvíjené pigmenty jsou schopny značnou měrou inhibovat korozní děje v organických povlacích.</a:t>
            </a:r>
          </a:p>
          <a:p>
            <a:pPr marL="1192608" lvl="1" indent="-540000" algn="just">
              <a:buFont typeface="Wingdings" panose="05000000000000000000" pitchFamily="2" charset="2"/>
              <a:buChar char="q"/>
            </a:pPr>
            <a:r>
              <a:rPr lang="cs-CZ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Pigmenty působí zejména mechanismem spočívajícím v </a:t>
            </a:r>
            <a:r>
              <a:rPr lang="cs-CZ" sz="1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komplexotvorných</a:t>
            </a:r>
            <a:r>
              <a:rPr lang="cs-CZ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schopnostech</a:t>
            </a:r>
            <a:r>
              <a:rPr lang="cs-CZ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těchto sloučenin v oblasti mezifázového rozhraní: kovový povrch  - organický povlak.</a:t>
            </a:r>
          </a:p>
          <a:p>
            <a:pPr marL="1192608" lvl="1" indent="-540000">
              <a:buFont typeface="Wingdings" panose="05000000000000000000" pitchFamily="2" charset="2"/>
              <a:buChar char="q"/>
            </a:pPr>
            <a:endParaRPr lang="cs-CZ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Pigmenty s obsahem hořčíku.</a:t>
            </a:r>
          </a:p>
        </p:txBody>
      </p:sp>
      <p:sp>
        <p:nvSpPr>
          <p:cNvPr id="4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6211" t="26465" r="27414" b="14429"/>
          <a:stretch/>
        </p:blipFill>
        <p:spPr bwMode="auto">
          <a:xfrm>
            <a:off x="622787" y="1914861"/>
            <a:ext cx="2107170" cy="2106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71828" y="5125375"/>
            <a:ext cx="8609867" cy="1213338"/>
          </a:xfrm>
        </p:spPr>
        <p:txBody>
          <a:bodyPr>
            <a:normAutofit lnSpcReduction="10000"/>
          </a:bodyPr>
          <a:lstStyle/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Magnesium 5-((dihdroxy-6-oxo-1,6-dihydropyrimidin-5-yl)</a:t>
            </a:r>
            <a:r>
              <a:rPr lang="cs-CZ" dirty="0" err="1">
                <a:solidFill>
                  <a:schemeClr val="tx1"/>
                </a:solidFill>
              </a:rPr>
              <a:t>diazenyl</a:t>
            </a:r>
            <a:r>
              <a:rPr lang="cs-CZ" dirty="0">
                <a:solidFill>
                  <a:schemeClr val="tx1"/>
                </a:solidFill>
              </a:rPr>
              <a:t>)-2-hydroxy-6-oxo-1,6-dihydropyrimidin-4-olate</a:t>
            </a:r>
          </a:p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Magnesium(E)-2-((5-hydroxy-3-methyl-1-phenyl-1H-pyrazol-4-yl)</a:t>
            </a:r>
            <a:r>
              <a:rPr lang="cs-CZ" dirty="0" err="1">
                <a:solidFill>
                  <a:schemeClr val="tx1"/>
                </a:solidFill>
              </a:rPr>
              <a:t>diazenyl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benzoate</a:t>
            </a:r>
            <a:endParaRPr lang="cs-CZ" dirty="0">
              <a:solidFill>
                <a:schemeClr val="tx1"/>
              </a:solidFill>
            </a:endParaRPr>
          </a:p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Magnesium (E)-2((3-ethoxyphenyl)</a:t>
            </a:r>
            <a:r>
              <a:rPr lang="cs-CZ" dirty="0" err="1">
                <a:solidFill>
                  <a:schemeClr val="tx1"/>
                </a:solidFill>
              </a:rPr>
              <a:t>carbamoyl</a:t>
            </a:r>
            <a:r>
              <a:rPr lang="cs-CZ" dirty="0">
                <a:solidFill>
                  <a:schemeClr val="tx1"/>
                </a:solidFill>
              </a:rPr>
              <a:t>)-2-oxidonaphtalen-1-yl)</a:t>
            </a:r>
            <a:r>
              <a:rPr lang="cs-CZ" dirty="0" err="1">
                <a:solidFill>
                  <a:schemeClr val="tx1"/>
                </a:solidFill>
              </a:rPr>
              <a:t>diazenyl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benzonate</a:t>
            </a:r>
            <a:endParaRPr lang="cs-CZ" dirty="0">
              <a:solidFill>
                <a:schemeClr val="tx1"/>
              </a:solidFill>
            </a:endParaRPr>
          </a:p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Magnesium (E)-2-((2-oxidonaphtalen-1-yl)</a:t>
            </a:r>
            <a:r>
              <a:rPr lang="cs-CZ" dirty="0" err="1">
                <a:solidFill>
                  <a:schemeClr val="tx1"/>
                </a:solidFill>
              </a:rPr>
              <a:t>diazenyl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benzonate</a:t>
            </a:r>
            <a:endParaRPr lang="cs-CZ" dirty="0">
              <a:solidFill>
                <a:schemeClr val="tx1"/>
              </a:solidFill>
            </a:endParaRPr>
          </a:p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  <a:defRPr/>
            </a:pPr>
            <a:r>
              <a:rPr lang="cs-CZ" dirty="0">
                <a:solidFill>
                  <a:schemeClr val="tx1"/>
                </a:solidFill>
              </a:rPr>
              <a:t>Magnesium (E)-3-((3-ethoxyphenyl)</a:t>
            </a:r>
            <a:r>
              <a:rPr lang="cs-CZ" dirty="0" err="1">
                <a:solidFill>
                  <a:schemeClr val="tx1"/>
                </a:solidFill>
              </a:rPr>
              <a:t>carbamoyl</a:t>
            </a:r>
            <a:r>
              <a:rPr lang="cs-CZ" dirty="0">
                <a:solidFill>
                  <a:schemeClr val="tx1"/>
                </a:solidFill>
              </a:rPr>
              <a:t>)-1-((4-nitro-2-oxidophenyl)</a:t>
            </a:r>
            <a:r>
              <a:rPr lang="cs-CZ" dirty="0" err="1">
                <a:solidFill>
                  <a:schemeClr val="tx1"/>
                </a:solidFill>
              </a:rPr>
              <a:t>diazenyl</a:t>
            </a:r>
            <a:r>
              <a:rPr lang="cs-CZ" dirty="0">
                <a:solidFill>
                  <a:schemeClr val="tx1"/>
                </a:solidFill>
              </a:rPr>
              <a:t>)napthalen-2-olate</a:t>
            </a:r>
          </a:p>
          <a:p>
            <a:pPr marL="342900" lvl="4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AutoNum type="arabicPeriod"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342900" lvl="4" indent="-342900" algn="just">
              <a:spcBef>
                <a:spcPts val="1200"/>
              </a:spcBef>
              <a:spcAft>
                <a:spcPts val="1800"/>
              </a:spcAft>
              <a:buSzPct val="100000"/>
              <a:buFont typeface="Calibri" pitchFamily="34" charset="0"/>
              <a:buAutoNum type="arabicPeriod"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342900" lvl="4" indent="-342900" algn="just">
              <a:spcBef>
                <a:spcPts val="1200"/>
              </a:spcBef>
              <a:spcAft>
                <a:spcPts val="1800"/>
              </a:spcAft>
              <a:buSzPct val="100000"/>
              <a:buFont typeface="Calibri" pitchFamily="34" charset="0"/>
              <a:buAutoNum type="arabicPeriod"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9683" t="30582" r="33531" b="18840"/>
          <a:stretch/>
        </p:blipFill>
        <p:spPr bwMode="auto">
          <a:xfrm>
            <a:off x="3775326" y="1752681"/>
            <a:ext cx="1903151" cy="244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7853FC-9A48-4DB2-BB21-68ACF644945F}"/>
              </a:ext>
            </a:extLst>
          </p:cNvPr>
          <p:cNvPicPr/>
          <p:nvPr/>
        </p:nvPicPr>
        <p:blipFill rotWithShape="1">
          <a:blip r:embed="rId4"/>
          <a:srcRect l="17523" t="50102" r="11725" b="19142"/>
          <a:stretch/>
        </p:blipFill>
        <p:spPr bwMode="auto">
          <a:xfrm>
            <a:off x="6723846" y="2069581"/>
            <a:ext cx="2068462" cy="1543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B6D798-A9F2-414F-B3EF-F0DFF908B9DF}"/>
              </a:ext>
            </a:extLst>
          </p:cNvPr>
          <p:cNvPicPr/>
          <p:nvPr/>
        </p:nvPicPr>
        <p:blipFill rotWithShape="1">
          <a:blip r:embed="rId5"/>
          <a:srcRect l="27937" t="47696" r="29247" b="18022"/>
          <a:stretch/>
        </p:blipFill>
        <p:spPr>
          <a:xfrm>
            <a:off x="2474981" y="3543079"/>
            <a:ext cx="1463974" cy="148687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52D8DEE-7DD7-4689-8851-FA84A8BDE3A1}"/>
              </a:ext>
            </a:extLst>
          </p:cNvPr>
          <p:cNvPicPr/>
          <p:nvPr/>
        </p:nvPicPr>
        <p:blipFill rotWithShape="1">
          <a:blip r:embed="rId6"/>
          <a:srcRect l="11553" t="49068" r="10880" b="17450"/>
          <a:stretch/>
        </p:blipFill>
        <p:spPr>
          <a:xfrm>
            <a:off x="5360268" y="3543079"/>
            <a:ext cx="2236287" cy="151645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97432" y="2689190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11556" y="2689190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425657" y="2689190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202418" y="4116638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58527" y="4113012"/>
            <a:ext cx="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</a:t>
            </a:r>
          </a:p>
        </p:txBody>
      </p:sp>
      <p:sp>
        <p:nvSpPr>
          <p:cNvPr id="22" name="Ovál 21"/>
          <p:cNvSpPr/>
          <p:nvPr/>
        </p:nvSpPr>
        <p:spPr>
          <a:xfrm>
            <a:off x="1506865" y="2759149"/>
            <a:ext cx="331157" cy="2993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39240" y="2724169"/>
            <a:ext cx="331157" cy="2993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7356680" y="2035464"/>
            <a:ext cx="331157" cy="2993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3215760" y="3543079"/>
            <a:ext cx="331157" cy="2993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6012051" y="3631050"/>
            <a:ext cx="331157" cy="2993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260725" y="2893334"/>
            <a:ext cx="6632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chemeClr val="hlink"/>
              </a:buClr>
              <a:buSzPct val="80000"/>
            </a:pPr>
            <a:r>
              <a:rPr lang="cs-CZ" alt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pozornost.</a:t>
            </a:r>
          </a:p>
        </p:txBody>
      </p:sp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" y="201857"/>
            <a:ext cx="1112421" cy="14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24" y="201856"/>
            <a:ext cx="2011973" cy="1192047"/>
          </a:xfrm>
          <a:prstGeom prst="rect">
            <a:avLst/>
          </a:prstGeom>
        </p:spPr>
      </p:pic>
      <p:sp>
        <p:nvSpPr>
          <p:cNvPr id="7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práce.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05867" y="2405912"/>
            <a:ext cx="8235316" cy="37470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400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obsahu zinku v zinkem pigmentovaných organických povlacích při využití pigmentů s obsahem hořčíku.</a:t>
            </a:r>
          </a:p>
          <a:p>
            <a:pPr lvl="4" indent="-540000" algn="just"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Zachování vysoké korozní odolnosti.</a:t>
            </a:r>
          </a:p>
          <a:p>
            <a:pPr lvl="4" indent="-540000" algn="just"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Z ekologických důvodů.</a:t>
            </a:r>
          </a:p>
          <a:p>
            <a:pPr lvl="4" indent="-540000" algn="just"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Z  ekonomických důvodů.</a:t>
            </a:r>
          </a:p>
          <a:p>
            <a:pPr indent="-5400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synergického efektu.</a:t>
            </a:r>
          </a:p>
          <a:p>
            <a:pPr lvl="1" indent="-5400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Organické povlaky s obsahem kovového zinku.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3"/>
            <a:ext cx="8235316" cy="4478867"/>
          </a:xfrm>
        </p:spPr>
        <p:txBody>
          <a:bodyPr>
            <a:normAutofit fontScale="92500" lnSpcReduction="20000"/>
          </a:bodyPr>
          <a:lstStyle/>
          <a:p>
            <a:pPr indent="-5400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Zinek.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sz="195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sz="195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-540000" algn="just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povlaků s obsahem kovového zinku.</a:t>
            </a:r>
          </a:p>
          <a:p>
            <a:pPr lvl="4" indent="-540000" algn="just"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Katodická ochrana	</a:t>
            </a:r>
          </a:p>
          <a:p>
            <a:pPr indent="-540000" algn="just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 algn="just" eaLnBrk="1" hangingPunct="1">
              <a:buFont typeface="Wingdings" panose="05000000000000000000" pitchFamily="2" charset="2"/>
              <a:buChar char="q"/>
              <a:defRPr/>
            </a:pP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-540000" algn="just" eaLnBrk="1" hangingPunct="1">
              <a:buFont typeface="Wingdings" panose="05000000000000000000" pitchFamily="2" charset="2"/>
              <a:buChar char="q"/>
              <a:defRPr/>
            </a:pP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-540000" algn="just" eaLnBrk="1" hangingPunct="1"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Snížení obsahu kovového zinku v povlacích.</a:t>
            </a:r>
          </a:p>
          <a:p>
            <a:pPr lvl="4" indent="-540000" algn="just"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Pigmenty s obsahem hořčíku.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87" y="2219048"/>
            <a:ext cx="2223158" cy="12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2397337"/>
            <a:ext cx="75128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063" y="2152524"/>
            <a:ext cx="1604033" cy="1356399"/>
          </a:xfrm>
          <a:prstGeom prst="rect">
            <a:avLst/>
          </a:prstGeom>
        </p:spPr>
      </p:pic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22" descr="Vystrizek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3114" y="3994007"/>
            <a:ext cx="2821965" cy="13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Pigmenty s obsahem hořčíku.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4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3"/>
            <a:ext cx="8235316" cy="4478867"/>
          </a:xfrm>
        </p:spPr>
        <p:txBody>
          <a:bodyPr>
            <a:normAutofit/>
          </a:bodyPr>
          <a:lstStyle/>
          <a:p>
            <a:pPr indent="-540000" algn="just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Pigmenty s obsahem hořčíku.</a:t>
            </a:r>
          </a:p>
          <a:p>
            <a:pPr marL="91440" lvl="4" indent="-540000" algn="just">
              <a:spcBef>
                <a:spcPts val="12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naphtalene-1,8-dicarboxylate.</a:t>
            </a:r>
          </a:p>
          <a:p>
            <a:pPr marL="91440" lvl="4" indent="-540000" algn="just">
              <a:spcBef>
                <a:spcPts val="12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q"/>
              <a:defRPr/>
            </a:pPr>
            <a:endParaRPr lang="cs-CZ" sz="5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4" indent="-540000" algn="just">
              <a:spcBef>
                <a:spcPts val="12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naphtalene-1,4,5,8-tetracarboxylate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66" y="2972441"/>
            <a:ext cx="2513128" cy="1385815"/>
          </a:xfrm>
          <a:prstGeom prst="rect">
            <a:avLst/>
          </a:prstGeom>
          <a:noFill/>
        </p:spPr>
      </p:pic>
      <p:pic>
        <p:nvPicPr>
          <p:cNvPr id="10" name="Obrázek 9"/>
          <p:cNvPicPr/>
          <p:nvPr/>
        </p:nvPicPr>
        <p:blipFill rotWithShape="1">
          <a:blip r:embed="rId3"/>
          <a:srcRect l="42071" t="44697" r="35516" b="34719"/>
          <a:stretch/>
        </p:blipFill>
        <p:spPr bwMode="auto">
          <a:xfrm>
            <a:off x="2559798" y="4734037"/>
            <a:ext cx="2795954" cy="1491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ál 2"/>
          <p:cNvSpPr/>
          <p:nvPr/>
        </p:nvSpPr>
        <p:spPr>
          <a:xfrm>
            <a:off x="4650687" y="3431248"/>
            <a:ext cx="597877" cy="534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924454" y="5260202"/>
            <a:ext cx="597877" cy="534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369766" y="5260201"/>
            <a:ext cx="597877" cy="534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23196" y="3120243"/>
            <a:ext cx="1800000" cy="1080000"/>
          </a:xfrm>
          <a:prstGeom prst="rect">
            <a:avLst/>
          </a:prstGeom>
        </p:spPr>
      </p:pic>
      <p:pic>
        <p:nvPicPr>
          <p:cNvPr id="5" name="Obrázek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23196" y="4987242"/>
            <a:ext cx="1800000" cy="108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30491" y="3482987"/>
            <a:ext cx="19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32195" y="5342576"/>
            <a:ext cx="19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just">
              <a:spcBef>
                <a:spcPts val="1200"/>
              </a:spcBef>
              <a:spcAft>
                <a:spcPts val="1800"/>
              </a:spcAft>
              <a:buSzPct val="100000"/>
              <a:defRPr/>
            </a:pP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studovaných pigmentů.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45734"/>
            <a:ext cx="3720466" cy="2098120"/>
          </a:xfrm>
        </p:spPr>
        <p:txBody>
          <a:bodyPr/>
          <a:lstStyle/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Hustota pigmentů.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Spotřeba oleje pigmentů.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Výpočet KOKP.</a:t>
            </a:r>
          </a:p>
          <a:p>
            <a:pPr marL="0" indent="0">
              <a:buNone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34158" y="3442284"/>
            <a:ext cx="190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zinkový prach (sférický)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159" y="2019217"/>
            <a:ext cx="1907515" cy="1423067"/>
          </a:xfrm>
          <a:prstGeom prst="rect">
            <a:avLst/>
          </a:prstGeom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46958"/>
              </p:ext>
            </p:extLst>
          </p:nvPr>
        </p:nvGraphicFramePr>
        <p:xfrm>
          <a:off x="692209" y="3980248"/>
          <a:ext cx="748463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789">
                  <a:extLst>
                    <a:ext uri="{9D8B030D-6E8A-4147-A177-3AD203B41FA5}">
                      <a16:colId xmlns:a16="http://schemas.microsoft.com/office/drawing/2014/main" val="377474898"/>
                    </a:ext>
                  </a:extLst>
                </a:gridCol>
                <a:gridCol w="1607064">
                  <a:extLst>
                    <a:ext uri="{9D8B030D-6E8A-4147-A177-3AD203B41FA5}">
                      <a16:colId xmlns:a16="http://schemas.microsoft.com/office/drawing/2014/main" val="168967158"/>
                    </a:ext>
                  </a:extLst>
                </a:gridCol>
                <a:gridCol w="2136530">
                  <a:extLst>
                    <a:ext uri="{9D8B030D-6E8A-4147-A177-3AD203B41FA5}">
                      <a16:colId xmlns:a16="http://schemas.microsoft.com/office/drawing/2014/main" val="1231855544"/>
                    </a:ext>
                  </a:extLst>
                </a:gridCol>
                <a:gridCol w="1767253">
                  <a:extLst>
                    <a:ext uri="{9D8B030D-6E8A-4147-A177-3AD203B41FA5}">
                      <a16:colId xmlns:a16="http://schemas.microsoft.com/office/drawing/2014/main" val="2146666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Hustota</a:t>
                      </a:r>
                    </a:p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g/cm</a:t>
                      </a:r>
                      <a:r>
                        <a:rPr lang="cs-CZ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Spotřeba</a:t>
                      </a:r>
                      <a:r>
                        <a:rPr lang="cs-CZ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oleje </a:t>
                      </a:r>
                      <a:r>
                        <a:rPr lang="en-GB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 pigmentu</a:t>
                      </a:r>
                      <a:r>
                        <a:rPr lang="en-GB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KOKP</a:t>
                      </a:r>
                    </a:p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4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6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381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25,52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1303169"/>
                  </a:ext>
                </a:extLst>
              </a:tr>
            </a:tbl>
          </a:graphicData>
        </a:graphic>
      </p:graphicFrame>
      <p:sp>
        <p:nvSpPr>
          <p:cNvPr id="16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807485" y="2849838"/>
                <a:ext cx="2031022" cy="779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20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1200" i="0">
                          <a:latin typeface="Cambria Math" panose="02040503050406030204" pitchFamily="18" charset="0"/>
                        </a:rPr>
                        <m:t>OKP</m:t>
                      </m:r>
                      <m:r>
                        <a:rPr lang="cs-CZ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PIGM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PIGM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1200" i="0">
                                  <a:latin typeface="Cambria Math" panose="02040503050406030204" pitchFamily="18" charset="0"/>
                                </a:rPr>
                                <m:t>olejov</m:t>
                              </m:r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é č.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200" i="0">
                                      <a:latin typeface="Cambria Math" panose="02040503050406030204" pitchFamily="18" charset="0"/>
                                    </a:rPr>
                                    <m:t>OL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85" y="2849838"/>
                <a:ext cx="2031022" cy="779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67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Formulace a příprava modelových nátěrových hmot</a:t>
            </a:r>
            <a:r>
              <a:rPr lang="en-US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87666" cy="4588404"/>
          </a:xfrm>
        </p:spPr>
        <p:txBody>
          <a:bodyPr>
            <a:normAutofit fontScale="92500" lnSpcReduction="20000"/>
          </a:bodyPr>
          <a:lstStyle/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pojiva.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Epoxyesterová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pryskyřice.</a:t>
            </a:r>
          </a:p>
          <a:p>
            <a:pPr marL="1082880" lvl="3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 epoxidové pryskyřice </a:t>
            </a:r>
          </a:p>
          <a:p>
            <a:pPr marL="1082880" lvl="3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9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40 % konjugované mastné kyseliny ricinového a tungového oleje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Pigmenty.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prach (sférický).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Modelové nátěrové hmoty.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OKP</a:t>
            </a:r>
            <a:r>
              <a:rPr lang="cs-CZ" sz="2200" kern="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Mg-pig</a:t>
            </a:r>
            <a:r>
              <a:rPr lang="cs-CZ" sz="2200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3, 5 a 10 %.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cs-CZ" sz="2200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sfer. 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OKP / KOKP = konst. = 0,6.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Dispergace.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Obvodová rychlost: 10-15 m/s.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Doba: 30 min.</a:t>
            </a:r>
            <a:endParaRPr lang="cs-CZ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indent="-540000"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8" y="4622192"/>
            <a:ext cx="914465" cy="1368020"/>
          </a:xfrm>
          <a:prstGeom prst="rect">
            <a:avLst/>
          </a:prstGeom>
        </p:spPr>
      </p:pic>
      <p:sp>
        <p:nvSpPr>
          <p:cNvPr id="8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C31937-5927-448B-B8CC-B228988D5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7" t="11242"/>
          <a:stretch/>
        </p:blipFill>
        <p:spPr>
          <a:xfrm>
            <a:off x="5898090" y="1757333"/>
            <a:ext cx="2317469" cy="5151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A78425-C932-44BB-A6F8-49C56624207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09" y="2246122"/>
            <a:ext cx="3165230" cy="465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2" y="3203985"/>
            <a:ext cx="1341825" cy="725226"/>
          </a:xfrm>
          <a:prstGeom prst="rect">
            <a:avLst/>
          </a:prstGeom>
          <a:noFill/>
        </p:spPr>
      </p:pic>
      <p:pic>
        <p:nvPicPr>
          <p:cNvPr id="10" name="Obrázek 9"/>
          <p:cNvPicPr/>
          <p:nvPr/>
        </p:nvPicPr>
        <p:blipFill rotWithShape="1">
          <a:blip r:embed="rId6"/>
          <a:srcRect l="42071" t="44697" r="35516" b="34719"/>
          <a:stretch/>
        </p:blipFill>
        <p:spPr bwMode="auto">
          <a:xfrm>
            <a:off x="6998677" y="3688729"/>
            <a:ext cx="1431833" cy="679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Balotina kolečk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82" y="4906187"/>
            <a:ext cx="853561" cy="7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568" y="5342102"/>
            <a:ext cx="767014" cy="7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Příprava organických povlaků pro testování.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3"/>
            <a:ext cx="7987666" cy="4588405"/>
          </a:xfrm>
        </p:spPr>
        <p:txBody>
          <a:bodyPr>
            <a:normAutofit fontScale="92500" lnSpcReduction="20000"/>
          </a:bodyPr>
          <a:lstStyle/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organických povlaků.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Krabicové nanášecí pravítko.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DFT = 100 ± 10 µm pro cyklické korozní zkoušky.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DFT = 70 ± 10 µm pro el-</a:t>
            </a: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měření a mech. </a:t>
            </a: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Ocelové Q panely.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S46 (102 x 152 x 0,81 mm) – cyklické korozní zkoušky.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QD-24 (51 x 102 x 0,51 mm) – el-</a:t>
            </a: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měření a mech. </a:t>
            </a:r>
            <a:r>
              <a:rPr lang="cs-CZ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Kondiciování</a:t>
            </a: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vzorků.</a:t>
            </a:r>
          </a:p>
          <a:p>
            <a:pPr indent="-540000">
              <a:buFont typeface="Wingdings" panose="05000000000000000000" pitchFamily="2" charset="2"/>
              <a:buChar char="q"/>
              <a:defRPr/>
            </a:pP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Zhotovení zkušebního řezu.</a:t>
            </a: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řez, délka 100 mm, šířka 0,5 mm.</a:t>
            </a: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540000">
              <a:buFont typeface="Wingdings" panose="05000000000000000000" pitchFamily="2" charset="2"/>
              <a:buChar char="q"/>
              <a:defRPr/>
            </a:pPr>
            <a:endParaRPr lang="cs-CZ" sz="2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2" indent="0">
              <a:buSzPct val="80000"/>
              <a:buNone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>
              <a:buFont typeface="Wingdings" panose="05000000000000000000" pitchFamily="2" charset="2"/>
              <a:buChar char="q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540000"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indent="-540000"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540000">
              <a:buSzPct val="80000"/>
              <a:buFont typeface="Wingdings" panose="05000000000000000000" pitchFamily="2" charset="2"/>
              <a:buChar char="q"/>
              <a:defRPr/>
            </a:pPr>
            <a:endParaRPr lang="cs-CZ" sz="2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00" y="3039812"/>
            <a:ext cx="1214918" cy="11001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07" y="3147979"/>
            <a:ext cx="904940" cy="1100123"/>
          </a:xfrm>
          <a:prstGeom prst="rect">
            <a:avLst/>
          </a:prstGeom>
        </p:spPr>
      </p:pic>
      <p:sp>
        <p:nvSpPr>
          <p:cNvPr id="9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4"/>
          <a:srcRect l="43563" t="28566" r="41115" b="30725"/>
          <a:stretch/>
        </p:blipFill>
        <p:spPr bwMode="auto">
          <a:xfrm>
            <a:off x="7112889" y="5029200"/>
            <a:ext cx="852942" cy="1174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437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Zrychlená cyklická korozní zkouška.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50608" y="2938105"/>
            <a:ext cx="2348559" cy="3043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3" y="2930341"/>
            <a:ext cx="2354974" cy="30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1"/>
          <p:cNvSpPr txBox="1">
            <a:spLocks/>
          </p:cNvSpPr>
          <p:nvPr/>
        </p:nvSpPr>
        <p:spPr bwMode="auto">
          <a:xfrm>
            <a:off x="419100" y="1882775"/>
            <a:ext cx="805019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900000" lvl="1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atmosféře se solnou mlhou </a:t>
            </a:r>
            <a:r>
              <a:rPr lang="cs-CZ" altLang="cs-CZ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(na základě ČSN EN ISO 9227).</a:t>
            </a:r>
          </a:p>
          <a:p>
            <a:pPr marL="1300050" lvl="2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6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h cykly rozdělené na tři části: </a:t>
            </a:r>
            <a:r>
              <a:rPr lang="cs-CZ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h vystavení mlze 5% roztoku NaCl (T = 35°C); 1 h expozice při teplotě 25°C; 1 h kondenzace vlhkosti (T = 40°C)</a:t>
            </a:r>
          </a:p>
          <a:p>
            <a:pPr marL="900000" lvl="1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Expozice vzorků po dobu 1440 hodin.</a:t>
            </a:r>
          </a:p>
          <a:p>
            <a:pPr marL="900000" lvl="1" indent="-5400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Vyhodnocení.</a:t>
            </a:r>
          </a:p>
          <a:p>
            <a:pPr marL="1200150" lvl="3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sz="15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Stupeň puchýřovatění v ploše / v řezu (</a:t>
            </a:r>
            <a:r>
              <a:rPr lang="en-US" altLang="cs-CZ" sz="1500" dirty="0">
                <a:effectLst/>
                <a:latin typeface="Times New Roman" pitchFamily="18" charset="0"/>
                <a:cs typeface="Times New Roman" pitchFamily="18" charset="0"/>
              </a:rPr>
              <a:t>ASTM D 714-78</a:t>
            </a:r>
            <a:r>
              <a:rPr lang="cs-CZ" sz="15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5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500" kern="0" dirty="0">
                <a:effectLst/>
                <a:latin typeface="Times New Roman" pitchFamily="18" charset="0"/>
                <a:cs typeface="Times New Roman" pitchFamily="18" charset="0"/>
              </a:rPr>
              <a:t>Koroze zkušebního řezu	</a:t>
            </a:r>
            <a:r>
              <a:rPr lang="cs-CZ" altLang="cs-CZ" sz="150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cs-CZ" sz="1500" dirty="0">
                <a:effectLst/>
                <a:latin typeface="Times New Roman" pitchFamily="18" charset="0"/>
                <a:cs typeface="Times New Roman" pitchFamily="18" charset="0"/>
              </a:rPr>
              <a:t>ASTM D 1654-92)</a:t>
            </a:r>
            <a:endParaRPr lang="cs-CZ" altLang="cs-CZ" sz="1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200150" lvl="3" indent="-3429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500" kern="0" dirty="0">
                <a:effectLst/>
                <a:latin typeface="Times New Roman" pitchFamily="18" charset="0"/>
                <a:cs typeface="Times New Roman" pitchFamily="18" charset="0"/>
              </a:rPr>
              <a:t>Koroze v ploše panelu </a:t>
            </a:r>
            <a:r>
              <a:rPr lang="en-US" altLang="cs-CZ" sz="1500" dirty="0">
                <a:effectLst/>
                <a:latin typeface="Times New Roman" pitchFamily="18" charset="0"/>
                <a:cs typeface="Times New Roman" pitchFamily="18" charset="0"/>
              </a:rPr>
              <a:t>(ASTM D 610-85)</a:t>
            </a:r>
            <a:endParaRPr lang="cs-CZ" altLang="cs-CZ" sz="15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altLang="cs-CZ" sz="20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SzPct val="80000"/>
              <a:buFont typeface="Wingdings" pitchFamily="2" charset="2"/>
              <a:buNone/>
              <a:tabLst>
                <a:tab pos="715963" algn="l"/>
              </a:tabLst>
              <a:defRPr/>
            </a:pPr>
            <a:endParaRPr lang="cs-CZ" altLang="cs-CZ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altLang="cs-CZ" sz="2000" kern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SzPct val="80000"/>
              <a:buFont typeface="Wingdings" pitchFamily="2" charset="2"/>
              <a:buChar char="n"/>
              <a:defRPr/>
            </a:pPr>
            <a:endParaRPr lang="cs-CZ" sz="20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kern="0" dirty="0">
              <a:effectLst/>
            </a:endParaRPr>
          </a:p>
        </p:txBody>
      </p:sp>
      <p:sp>
        <p:nvSpPr>
          <p:cNvPr id="17" name="TextovéPole 18"/>
          <p:cNvSpPr txBox="1">
            <a:spLocks noChangeArrowheads="1"/>
          </p:cNvSpPr>
          <p:nvPr/>
        </p:nvSpPr>
        <p:spPr bwMode="auto">
          <a:xfrm>
            <a:off x="6438793" y="4349061"/>
            <a:ext cx="2167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ocelový </a:t>
            </a:r>
            <a:r>
              <a:rPr lang="en-US" altLang="cs-CZ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</a:p>
        </p:txBody>
      </p:sp>
      <p:sp>
        <p:nvSpPr>
          <p:cNvPr id="19" name="TextovéPole 15"/>
          <p:cNvSpPr txBox="1">
            <a:spLocks noChangeArrowheads="1"/>
          </p:cNvSpPr>
          <p:nvPr/>
        </p:nvSpPr>
        <p:spPr bwMode="auto">
          <a:xfrm>
            <a:off x="6438793" y="2979966"/>
            <a:ext cx="2167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 na ocelovém panelu</a:t>
            </a:r>
            <a:endParaRPr lang="en-US" altLang="cs-CZ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 flipV="1">
            <a:off x="6152225" y="3441623"/>
            <a:ext cx="802490" cy="399561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cxnSpLocks/>
          </p:cNvCxnSpPr>
          <p:nvPr/>
        </p:nvCxnSpPr>
        <p:spPr>
          <a:xfrm>
            <a:off x="5308847" y="4154992"/>
            <a:ext cx="1645868" cy="8791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cxnSpLocks/>
          </p:cNvCxnSpPr>
          <p:nvPr/>
        </p:nvCxnSpPr>
        <p:spPr>
          <a:xfrm>
            <a:off x="4967653" y="4472171"/>
            <a:ext cx="1987062" cy="11273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27B2673B-903B-489D-B797-5DF85DF31E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81" y="4594578"/>
            <a:ext cx="977979" cy="1392670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FED28810-224A-4EB0-A56D-43EA5014DF15}"/>
              </a:ext>
            </a:extLst>
          </p:cNvPr>
          <p:cNvSpPr/>
          <p:nvPr/>
        </p:nvSpPr>
        <p:spPr>
          <a:xfrm>
            <a:off x="193345" y="5981875"/>
            <a:ext cx="407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Fotografické standardy hodnocení puchýřovatění </a:t>
            </a:r>
          </a:p>
          <a:p>
            <a:pPr algn="ctr"/>
            <a:r>
              <a:rPr lang="cs-CZ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ASTM D 714-02.</a:t>
            </a:r>
            <a:endParaRPr lang="cs-CZ" sz="800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AC508CCC-CD24-42CA-AE36-C8BBD27FD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937" y="4625703"/>
            <a:ext cx="1173386" cy="1391936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C791203F-B860-4FAC-B0C7-E40E1DACE259}"/>
              </a:ext>
            </a:extLst>
          </p:cNvPr>
          <p:cNvSpPr/>
          <p:nvPr/>
        </p:nvSpPr>
        <p:spPr>
          <a:xfrm>
            <a:off x="2919040" y="5981875"/>
            <a:ext cx="2947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Fotografický standard hodnocení  výskytu koroze </a:t>
            </a:r>
          </a:p>
          <a:p>
            <a:pPr algn="ctr"/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ploše podkladu </a:t>
            </a:r>
            <a:r>
              <a:rPr lang="en-US" altLang="cs-CZ" sz="800" dirty="0">
                <a:latin typeface="Times New Roman" pitchFamily="18" charset="0"/>
                <a:cs typeface="Times New Roman" pitchFamily="18" charset="0"/>
              </a:rPr>
              <a:t>ASTM D 610-85</a:t>
            </a:r>
            <a:r>
              <a:rPr lang="cs-CZ" altLang="cs-CZ" sz="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Výsledky zrychlené cyklické korozní zkoušky.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22959" y="1845734"/>
            <a:ext cx="7543801" cy="373591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110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buFont typeface="Calibri" panose="020F0502020204030204" pitchFamily="34" charset="0"/>
              <a:buNone/>
            </a:pPr>
            <a:endParaRPr lang="cs-CZ" sz="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Vzorky s obsahem 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7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7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sférického zinku, DFT = 110 ± 10 µm</a:t>
            </a: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540000">
              <a:buFont typeface="Wingdings" panose="05000000000000000000" pitchFamily="2" charset="2"/>
              <a:buChar char="q"/>
            </a:pPr>
            <a:endParaRPr lang="cs-CZ" sz="8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66694"/>
              </p:ext>
            </p:extLst>
          </p:nvPr>
        </p:nvGraphicFramePr>
        <p:xfrm>
          <a:off x="1189636" y="2089233"/>
          <a:ext cx="694596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176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198446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163274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1064838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  <a:gridCol w="1022583">
                  <a:extLst>
                    <a:ext uri="{9D8B030D-6E8A-4147-A177-3AD203B41FA5}">
                      <a16:colId xmlns:a16="http://schemas.microsoft.com/office/drawing/2014/main" val="2242868030"/>
                    </a:ext>
                  </a:extLst>
                </a:gridCol>
                <a:gridCol w="1098643">
                  <a:extLst>
                    <a:ext uri="{9D8B030D-6E8A-4147-A177-3AD203B41FA5}">
                      <a16:colId xmlns:a16="http://schemas.microsoft.com/office/drawing/2014/main" val="3096681728"/>
                    </a:ext>
                  </a:extLst>
                </a:gridCol>
              </a:tblGrid>
              <a:tr h="47888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Puchýře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řezu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Puchýře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ploše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Koroze</a:t>
                      </a:r>
                    </a:p>
                    <a:p>
                      <a:pPr algn="ctr"/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podkladu</a:t>
                      </a:r>
                    </a:p>
                    <a:p>
                      <a:pPr algn="ctr"/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řezu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3218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742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742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742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32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1,5-2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sp>
        <p:nvSpPr>
          <p:cNvPr id="7" name="TextovéPole 17"/>
          <p:cNvSpPr txBox="1">
            <a:spLocks noChangeArrowheads="1"/>
          </p:cNvSpPr>
          <p:nvPr/>
        </p:nvSpPr>
        <p:spPr bwMode="auto">
          <a:xfrm>
            <a:off x="0" y="6434138"/>
            <a:ext cx="915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konference Pigmenty a pojiva</a:t>
            </a:r>
            <a:r>
              <a:rPr lang="cs-CZ" dirty="0">
                <a:solidFill>
                  <a:schemeClr val="bg1"/>
                </a:solidFill>
              </a:rPr>
              <a:t>                           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Seč, hotel Jezerka 15. – 16. 11. 2021 </a:t>
            </a:r>
            <a:endParaRPr lang="cs-CZ" alt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10164"/>
              </p:ext>
            </p:extLst>
          </p:nvPr>
        </p:nvGraphicFramePr>
        <p:xfrm>
          <a:off x="1189636" y="4458182"/>
          <a:ext cx="694596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176">
                  <a:extLst>
                    <a:ext uri="{9D8B030D-6E8A-4147-A177-3AD203B41FA5}">
                      <a16:colId xmlns:a16="http://schemas.microsoft.com/office/drawing/2014/main" val="3624332924"/>
                    </a:ext>
                  </a:extLst>
                </a:gridCol>
                <a:gridCol w="1198446">
                  <a:extLst>
                    <a:ext uri="{9D8B030D-6E8A-4147-A177-3AD203B41FA5}">
                      <a16:colId xmlns:a16="http://schemas.microsoft.com/office/drawing/2014/main" val="27347783"/>
                    </a:ext>
                  </a:extLst>
                </a:gridCol>
                <a:gridCol w="1163274">
                  <a:extLst>
                    <a:ext uri="{9D8B030D-6E8A-4147-A177-3AD203B41FA5}">
                      <a16:colId xmlns:a16="http://schemas.microsoft.com/office/drawing/2014/main" val="3167977029"/>
                    </a:ext>
                  </a:extLst>
                </a:gridCol>
                <a:gridCol w="1064838">
                  <a:extLst>
                    <a:ext uri="{9D8B030D-6E8A-4147-A177-3AD203B41FA5}">
                      <a16:colId xmlns:a16="http://schemas.microsoft.com/office/drawing/2014/main" val="99438670"/>
                    </a:ext>
                  </a:extLst>
                </a:gridCol>
                <a:gridCol w="1022583">
                  <a:extLst>
                    <a:ext uri="{9D8B030D-6E8A-4147-A177-3AD203B41FA5}">
                      <a16:colId xmlns:a16="http://schemas.microsoft.com/office/drawing/2014/main" val="2242868030"/>
                    </a:ext>
                  </a:extLst>
                </a:gridCol>
                <a:gridCol w="1098643">
                  <a:extLst>
                    <a:ext uri="{9D8B030D-6E8A-4147-A177-3AD203B41FA5}">
                      <a16:colId xmlns:a16="http://schemas.microsoft.com/office/drawing/2014/main" val="3096681728"/>
                    </a:ext>
                  </a:extLst>
                </a:gridCol>
              </a:tblGrid>
              <a:tr h="497302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OKP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Puchýře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řezu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Puchýře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ploše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Koroze</a:t>
                      </a:r>
                    </a:p>
                    <a:p>
                      <a:pPr algn="ctr"/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podkladu</a:t>
                      </a:r>
                    </a:p>
                    <a:p>
                      <a:pPr algn="ctr"/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Koroze</a:t>
                      </a:r>
                    </a:p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řezu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5989"/>
                  </a:ext>
                </a:extLst>
              </a:tr>
              <a:tr h="241116">
                <a:tc rowSpan="5">
                  <a:txBody>
                    <a:bodyPr/>
                    <a:lstStyle/>
                    <a:p>
                      <a:pPr algn="ctr"/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0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229733"/>
                  </a:ext>
                </a:extLst>
              </a:tr>
              <a:tr h="24111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2443210"/>
                  </a:ext>
                </a:extLst>
              </a:tr>
              <a:tr h="24111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990169"/>
                  </a:ext>
                </a:extLst>
              </a:tr>
              <a:tr h="241116">
                <a:tc vMerge="1">
                  <a:txBody>
                    <a:bodyPr/>
                    <a:lstStyle/>
                    <a:p>
                      <a:pPr algn="ctr"/>
                      <a:endParaRPr lang="cs-C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84354"/>
                  </a:ext>
                </a:extLst>
              </a:tr>
              <a:tr h="241116">
                <a:tc vMerge="1">
                  <a:txBody>
                    <a:bodyPr/>
                    <a:lstStyle/>
                    <a:p>
                      <a:pPr algn="ctr"/>
                      <a:endParaRPr lang="cs-C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8481969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589376" y="3622434"/>
            <a:ext cx="5546220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89376" y="5994894"/>
            <a:ext cx="5546220" cy="222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726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3168</TotalTime>
  <Words>1646</Words>
  <Application>Microsoft Office PowerPoint</Application>
  <PresentationFormat>Předvádění na obrazovce (4:3)</PresentationFormat>
  <Paragraphs>429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Cambria Math</vt:lpstr>
      <vt:lpstr>Tahoma</vt:lpstr>
      <vt:lpstr>Times New Roman</vt:lpstr>
      <vt:lpstr>Wingdings</vt:lpstr>
      <vt:lpstr>Retrospektiva</vt:lpstr>
      <vt:lpstr>UNIVERZITA PARDUBICE  FAKULTA CHEMICKO TECHNOLOGICKÁ </vt:lpstr>
      <vt:lpstr>Prezentace aplikace PowerPoint</vt:lpstr>
      <vt:lpstr>Organické povlaky s obsahem kovového zinku.</vt:lpstr>
      <vt:lpstr>Pigmenty s obsahem hořčíku.</vt:lpstr>
      <vt:lpstr>Specifikace studovaných pigmentů.</vt:lpstr>
      <vt:lpstr>Formulace a příprava modelových nátěrových hmot.</vt:lpstr>
      <vt:lpstr>Prezentace aplikace PowerPoint</vt:lpstr>
      <vt:lpstr>Zrychlená cyklická korozní zkouška.</vt:lpstr>
      <vt:lpstr>Výsledky zrychlené cyklické korozní zkoušky.</vt:lpstr>
      <vt:lpstr>Výsledky zrychlené cyklické korozní zkoušky.</vt:lpstr>
      <vt:lpstr>Elektrochemická technika Lineární polarizace.</vt:lpstr>
      <vt:lpstr>Výsledky lineární polarizace.</vt:lpstr>
      <vt:lpstr>Mechanické zkoušky.</vt:lpstr>
      <vt:lpstr>Výsledky mechanických zkoušek.</vt:lpstr>
      <vt:lpstr>Závěr.</vt:lpstr>
      <vt:lpstr>Pigmenty s obsahem hořčíku.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UNIVERZITA PARDUBICE  FAKULTA CHEMICKO TECHNOLOGICKÁ Ústav chemie a technologie makromolekulárních látek. Oddělení nátěrových hmot a organických povlaků.</dc:title>
  <dc:creator>Kohl Miroslav</dc:creator>
  <cp:lastModifiedBy>Míra</cp:lastModifiedBy>
  <cp:revision>186</cp:revision>
  <cp:lastPrinted>2018-11-05T09:03:37Z</cp:lastPrinted>
  <dcterms:created xsi:type="dcterms:W3CDTF">2016-10-03T10:44:58Z</dcterms:created>
  <dcterms:modified xsi:type="dcterms:W3CDTF">2021-11-14T15:57:37Z</dcterms:modified>
</cp:coreProperties>
</file>