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1"/>
  </p:notesMasterIdLst>
  <p:sldIdLst>
    <p:sldId id="256" r:id="rId2"/>
    <p:sldId id="263" r:id="rId3"/>
    <p:sldId id="290" r:id="rId4"/>
    <p:sldId id="273" r:id="rId5"/>
    <p:sldId id="283" r:id="rId6"/>
    <p:sldId id="275" r:id="rId7"/>
    <p:sldId id="276" r:id="rId8"/>
    <p:sldId id="288" r:id="rId9"/>
    <p:sldId id="289" r:id="rId10"/>
    <p:sldId id="287" r:id="rId11"/>
    <p:sldId id="286" r:id="rId12"/>
    <p:sldId id="277" r:id="rId13"/>
    <p:sldId id="280" r:id="rId14"/>
    <p:sldId id="278" r:id="rId15"/>
    <p:sldId id="279" r:id="rId16"/>
    <p:sldId id="281" r:id="rId17"/>
    <p:sldId id="282" r:id="rId18"/>
    <p:sldId id="291" r:id="rId19"/>
    <p:sldId id="26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BC939"/>
    <a:srgbClr val="FF66CC"/>
    <a:srgbClr val="FF00FF"/>
    <a:srgbClr val="FF9966"/>
    <a:srgbClr val="FF99FF"/>
    <a:srgbClr val="FF66FF"/>
    <a:srgbClr val="C85CA9"/>
    <a:srgbClr val="EEBE36"/>
    <a:srgbClr val="EA9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4" autoAdjust="0"/>
  </p:normalViewPr>
  <p:slideViewPr>
    <p:cSldViewPr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8A26-ABC4-4BF4-A09F-DFEF37778035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3D78C-6BC9-4523-92F6-471AB989A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35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17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59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8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49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58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79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1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86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08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5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17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07.09.2021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193E-B13E-43B7-97B3-965508221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33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1037300"/>
            <a:ext cx="7772400" cy="50405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Cationic perylene dyes</a:t>
            </a:r>
            <a:endParaRPr lang="cs-C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548" y="1895898"/>
            <a:ext cx="8136904" cy="66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Alafid F.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Hrdina R.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Burgert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L.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Bouška M.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Pummerová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Pištěková H.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Sedlařík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Trousil V..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Kubáč L.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Vyňuchal J.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Procházková Bára 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Lovecká P.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7684" y="2891548"/>
            <a:ext cx="5903640" cy="224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cs-CZ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Univerzita Pardubice, Fakulta chemicko-technologická.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cs-CZ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– Univerzita Tomáše Bati ve Zlíně, Centrum polymerních systémů, Univerzitní institut.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cs-CZ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Centrum organické chemie s.r.o., Rybitví.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cs-CZ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– Synthesia a.s., Pardubice.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cs-CZ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– Vysoká škola chemicko-technologická v Praze</a:t>
            </a:r>
            <a:r>
              <a:rPr lang="en-GB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5238721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fouzyramadanali.alafid@upce.cz</a:t>
            </a:r>
            <a:endParaRPr lang="cs-CZ" sz="1600" b="1" dirty="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7A1028-35E4-422B-997A-62437825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7963C5D-5FB3-4727-BB8C-F94D08B6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37312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7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82531E9-F733-4C49-9613-476B8FD7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48" y="529655"/>
            <a:ext cx="7526561" cy="462207"/>
          </a:xfrm>
        </p:spPr>
        <p:txBody>
          <a:bodyPr>
            <a:normAutofit/>
          </a:bodyPr>
          <a:lstStyle/>
          <a:p>
            <a:pPr algn="l"/>
            <a:r>
              <a:rPr lang="en-GB" sz="11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Table 2</a:t>
            </a:r>
            <a:r>
              <a:rPr lang="en-GB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Results of antibacterial activity of PP samples against bacterial strain Staphylococcus aureus, </a:t>
            </a:r>
            <a:r>
              <a:rPr lang="cs-CZ" sz="11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1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1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en-GB" sz="11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1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 </a:t>
            </a:r>
            <a:r>
              <a:rPr lang="cs-CZ" sz="11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albicans</a:t>
            </a:r>
            <a:endParaRPr lang="cs-CZ" sz="11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6C6D02B-4935-4C91-A062-D73625DA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09" y="5627780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Zástupný obsah 3">
            <a:extLst>
              <a:ext uri="{FF2B5EF4-FFF2-40B4-BE49-F238E27FC236}">
                <a16:creationId xmlns:a16="http://schemas.microsoft.com/office/drawing/2014/main" id="{43348AB9-8C89-44C1-90D3-046FC922B0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007576"/>
              </p:ext>
            </p:extLst>
          </p:nvPr>
        </p:nvGraphicFramePr>
        <p:xfrm>
          <a:off x="925199" y="923925"/>
          <a:ext cx="7329056" cy="3091318"/>
        </p:xfrm>
        <a:graphic>
          <a:graphicData uri="http://schemas.openxmlformats.org/drawingml/2006/table">
            <a:tbl>
              <a:tblPr firstRow="1" firstCol="1" bandRow="1"/>
              <a:tblGrid>
                <a:gridCol w="1077361">
                  <a:extLst>
                    <a:ext uri="{9D8B030D-6E8A-4147-A177-3AD203B41FA5}">
                      <a16:colId xmlns:a16="http://schemas.microsoft.com/office/drawing/2014/main" val="3888416449"/>
                    </a:ext>
                  </a:extLst>
                </a:gridCol>
                <a:gridCol w="967475">
                  <a:extLst>
                    <a:ext uri="{9D8B030D-6E8A-4147-A177-3AD203B41FA5}">
                      <a16:colId xmlns:a16="http://schemas.microsoft.com/office/drawing/2014/main" val="347500663"/>
                    </a:ext>
                  </a:extLst>
                </a:gridCol>
                <a:gridCol w="831641">
                  <a:extLst>
                    <a:ext uri="{9D8B030D-6E8A-4147-A177-3AD203B41FA5}">
                      <a16:colId xmlns:a16="http://schemas.microsoft.com/office/drawing/2014/main" val="2499180152"/>
                    </a:ext>
                  </a:extLst>
                </a:gridCol>
                <a:gridCol w="529557">
                  <a:extLst>
                    <a:ext uri="{9D8B030D-6E8A-4147-A177-3AD203B41FA5}">
                      <a16:colId xmlns:a16="http://schemas.microsoft.com/office/drawing/2014/main" val="55431700"/>
                    </a:ext>
                  </a:extLst>
                </a:gridCol>
                <a:gridCol w="400210">
                  <a:extLst>
                    <a:ext uri="{9D8B030D-6E8A-4147-A177-3AD203B41FA5}">
                      <a16:colId xmlns:a16="http://schemas.microsoft.com/office/drawing/2014/main" val="3278769852"/>
                    </a:ext>
                  </a:extLst>
                </a:gridCol>
                <a:gridCol w="831639">
                  <a:extLst>
                    <a:ext uri="{9D8B030D-6E8A-4147-A177-3AD203B41FA5}">
                      <a16:colId xmlns:a16="http://schemas.microsoft.com/office/drawing/2014/main" val="3443784453"/>
                    </a:ext>
                  </a:extLst>
                </a:gridCol>
                <a:gridCol w="529557">
                  <a:extLst>
                    <a:ext uri="{9D8B030D-6E8A-4147-A177-3AD203B41FA5}">
                      <a16:colId xmlns:a16="http://schemas.microsoft.com/office/drawing/2014/main" val="1838138929"/>
                    </a:ext>
                  </a:extLst>
                </a:gridCol>
                <a:gridCol w="400210">
                  <a:extLst>
                    <a:ext uri="{9D8B030D-6E8A-4147-A177-3AD203B41FA5}">
                      <a16:colId xmlns:a16="http://schemas.microsoft.com/office/drawing/2014/main" val="3081657702"/>
                    </a:ext>
                  </a:extLst>
                </a:gridCol>
                <a:gridCol w="831639">
                  <a:extLst>
                    <a:ext uri="{9D8B030D-6E8A-4147-A177-3AD203B41FA5}">
                      <a16:colId xmlns:a16="http://schemas.microsoft.com/office/drawing/2014/main" val="181617120"/>
                    </a:ext>
                  </a:extLst>
                </a:gridCol>
                <a:gridCol w="529557">
                  <a:extLst>
                    <a:ext uri="{9D8B030D-6E8A-4147-A177-3AD203B41FA5}">
                      <a16:colId xmlns:a16="http://schemas.microsoft.com/office/drawing/2014/main" val="1927739469"/>
                    </a:ext>
                  </a:extLst>
                </a:gridCol>
                <a:gridCol w="400210">
                  <a:extLst>
                    <a:ext uri="{9D8B030D-6E8A-4147-A177-3AD203B41FA5}">
                      <a16:colId xmlns:a16="http://schemas.microsoft.com/office/drawing/2014/main" val="3144757612"/>
                    </a:ext>
                  </a:extLst>
                </a:gridCol>
              </a:tblGrid>
              <a:tr h="37673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664" marR="125664" marT="62832" marB="62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aureus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664" marR="125664" marT="62832" marB="62832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1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Escherichia</a:t>
                      </a:r>
                      <a:r>
                        <a:rPr lang="cs-CZ" sz="11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coli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664" marR="125664" marT="62832" marB="62832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Candida </a:t>
                      </a:r>
                      <a:r>
                        <a:rPr lang="cs-CZ" sz="1100" b="1" i="1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albicans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664" marR="125664" marT="62832" marB="62832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094880"/>
                  </a:ext>
                </a:extLst>
              </a:tr>
              <a:tr h="499086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664" marR="125664" marT="62832" marB="62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(CFU/cm</a:t>
                      </a:r>
                      <a:r>
                        <a:rPr lang="cs-CZ" sz="1100" b="1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 N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(CFU/cm</a:t>
                      </a:r>
                      <a:r>
                        <a:rPr lang="cs-CZ" sz="1100" b="1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 N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(CFU/cm</a:t>
                      </a:r>
                      <a:r>
                        <a:rPr lang="cs-CZ" sz="1100" b="1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 N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494571"/>
                  </a:ext>
                </a:extLst>
              </a:tr>
              <a:tr h="499086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 (reference)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664" marR="125664" marT="62832" marB="62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Shaken immediately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8,2.10</a:t>
                      </a:r>
                      <a:r>
                        <a:rPr lang="cs-CZ" sz="11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664" marR="125664" marT="62832" marB="62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4,4.10</a:t>
                      </a:r>
                      <a:r>
                        <a:rPr lang="cs-CZ" sz="11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664" marR="125664" marT="62832" marB="62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1,0.10</a:t>
                      </a:r>
                      <a:r>
                        <a:rPr lang="cs-CZ" sz="11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664" marR="125664" marT="62832" marB="62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235114"/>
                  </a:ext>
                </a:extLst>
              </a:tr>
              <a:tr h="277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exposure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4,5.10</a:t>
                      </a:r>
                      <a:r>
                        <a:rPr lang="cs-CZ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6,0.10</a:t>
                      </a:r>
                      <a:r>
                        <a:rPr lang="cs-CZ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5,3.10</a:t>
                      </a:r>
                      <a:r>
                        <a:rPr lang="cs-CZ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378189"/>
                  </a:ext>
                </a:extLst>
              </a:tr>
              <a:tr h="277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the dark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9,3.10</a:t>
                      </a:r>
                      <a:r>
                        <a:rPr lang="cs-CZ" sz="11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7,3.10</a:t>
                      </a:r>
                      <a:r>
                        <a:rPr lang="cs-CZ" sz="11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6,4.10</a:t>
                      </a:r>
                      <a:r>
                        <a:rPr lang="cs-CZ" sz="11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79335"/>
                  </a:ext>
                </a:extLst>
              </a:tr>
              <a:tr h="27747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 + 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1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664" marR="125664" marT="62832" marB="62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exposure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1,6.10</a:t>
                      </a:r>
                      <a:r>
                        <a:rPr lang="cs-CZ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3,0.10</a:t>
                      </a:r>
                      <a:r>
                        <a:rPr lang="cs-CZ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9,2.10</a:t>
                      </a:r>
                      <a:r>
                        <a:rPr lang="cs-CZ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941657"/>
                  </a:ext>
                </a:extLst>
              </a:tr>
              <a:tr h="277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the dark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9,4.10</a:t>
                      </a:r>
                      <a:r>
                        <a:rPr lang="cs-CZ" sz="11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3,1.10</a:t>
                      </a:r>
                      <a:r>
                        <a:rPr lang="cs-CZ" sz="11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7,2.10</a:t>
                      </a:r>
                      <a:r>
                        <a:rPr lang="cs-CZ" sz="11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97878"/>
                  </a:ext>
                </a:extLst>
              </a:tr>
              <a:tr h="27747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 + Compound 2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664" marR="125664" marT="62832" marB="62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exposure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4,1.10</a:t>
                      </a:r>
                      <a:r>
                        <a:rPr lang="cs-CZ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2,7.10</a:t>
                      </a:r>
                      <a:r>
                        <a:rPr lang="cs-CZ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9,5.10</a:t>
                      </a:r>
                      <a:r>
                        <a:rPr lang="cs-CZ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268778"/>
                  </a:ext>
                </a:extLst>
              </a:tr>
              <a:tr h="277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the dark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1,4.10</a:t>
                      </a:r>
                      <a:r>
                        <a:rPr lang="cs-CZ" sz="11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3,7.10</a:t>
                      </a:r>
                      <a:r>
                        <a:rPr lang="cs-CZ" sz="11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1,5.10</a:t>
                      </a:r>
                      <a:r>
                        <a:rPr lang="cs-CZ" sz="11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6" marR="61086" marT="1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15705"/>
                  </a:ext>
                </a:extLst>
              </a:tr>
            </a:tbl>
          </a:graphicData>
        </a:graphic>
      </p:graphicFrame>
      <p:sp>
        <p:nvSpPr>
          <p:cNvPr id="16" name="Zástupný symbol pro datum 15">
            <a:extLst>
              <a:ext uri="{FF2B5EF4-FFF2-40B4-BE49-F238E27FC236}">
                <a16:creationId xmlns:a16="http://schemas.microsoft.com/office/drawing/2014/main" id="{D67A3185-F412-497C-ABC5-0B093234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17" name="Zástupný symbol pro číslo snímku 16">
            <a:extLst>
              <a:ext uri="{FF2B5EF4-FFF2-40B4-BE49-F238E27FC236}">
                <a16:creationId xmlns:a16="http://schemas.microsoft.com/office/drawing/2014/main" id="{60F831F1-6D87-4099-88EA-0ACA87AB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3642" y="6356350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10</a:t>
            </a:fld>
            <a:endParaRPr lang="cs-CZ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644EBBE-E7E8-4304-BDFC-3A6C7D1693B9}"/>
              </a:ext>
            </a:extLst>
          </p:cNvPr>
          <p:cNvSpPr txBox="1">
            <a:spLocks/>
          </p:cNvSpPr>
          <p:nvPr/>
        </p:nvSpPr>
        <p:spPr>
          <a:xfrm>
            <a:off x="1073940" y="201467"/>
            <a:ext cx="7031575" cy="3295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6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Antibacterial activity</a:t>
            </a:r>
            <a:endParaRPr lang="en-US" sz="16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9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0AE28-11ED-4138-B9B8-41B5E572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91090"/>
            <a:ext cx="7031575" cy="329598"/>
          </a:xfrm>
          <a:solidFill>
            <a:srgbClr val="FFFF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ntibacterial activity</a:t>
            </a:r>
            <a:endParaRPr lang="en-US" sz="16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CBA59E4-E2AD-465F-A7BA-31CF00C13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493507"/>
              </p:ext>
            </p:extLst>
          </p:nvPr>
        </p:nvGraphicFramePr>
        <p:xfrm>
          <a:off x="899592" y="1208621"/>
          <a:ext cx="7031575" cy="4440758"/>
        </p:xfrm>
        <a:graphic>
          <a:graphicData uri="http://schemas.openxmlformats.org/drawingml/2006/table">
            <a:tbl>
              <a:tblPr firstRow="1" firstCol="1" bandRow="1"/>
              <a:tblGrid>
                <a:gridCol w="2734260">
                  <a:extLst>
                    <a:ext uri="{9D8B030D-6E8A-4147-A177-3AD203B41FA5}">
                      <a16:colId xmlns:a16="http://schemas.microsoft.com/office/drawing/2014/main" val="1404807679"/>
                    </a:ext>
                  </a:extLst>
                </a:gridCol>
                <a:gridCol w="1976225">
                  <a:extLst>
                    <a:ext uri="{9D8B030D-6E8A-4147-A177-3AD203B41FA5}">
                      <a16:colId xmlns:a16="http://schemas.microsoft.com/office/drawing/2014/main" val="3361639339"/>
                    </a:ext>
                  </a:extLst>
                </a:gridCol>
                <a:gridCol w="1249642">
                  <a:extLst>
                    <a:ext uri="{9D8B030D-6E8A-4147-A177-3AD203B41FA5}">
                      <a16:colId xmlns:a16="http://schemas.microsoft.com/office/drawing/2014/main" val="4039246633"/>
                    </a:ext>
                  </a:extLst>
                </a:gridCol>
                <a:gridCol w="1071448">
                  <a:extLst>
                    <a:ext uri="{9D8B030D-6E8A-4147-A177-3AD203B41FA5}">
                      <a16:colId xmlns:a16="http://schemas.microsoft.com/office/drawing/2014/main" val="658251910"/>
                    </a:ext>
                  </a:extLst>
                </a:gridCol>
              </a:tblGrid>
              <a:tr h="323142">
                <a:tc rowSpan="2"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41" marR="73441" marT="36721" marB="36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 aureus </a:t>
                      </a:r>
                      <a:r>
                        <a:rPr lang="cs-CZ" sz="10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CCM 4516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41" marR="73441" marT="36721" marB="3672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51464"/>
                  </a:ext>
                </a:extLst>
              </a:tr>
              <a:tr h="257351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(CFU/ml)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 c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039933"/>
                  </a:ext>
                </a:extLst>
              </a:tr>
              <a:tr h="257351">
                <a:tc row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1 - 100%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cotton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MILETA, reference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41" marR="73441" marT="36721" marB="36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Shaken immediately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1,2.10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71053"/>
                  </a:ext>
                </a:extLst>
              </a:tr>
              <a:tr h="2573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Incubated with exposure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1,5.10</a:t>
                      </a:r>
                      <a:r>
                        <a:rPr lang="cs-CZ" sz="10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697267"/>
                  </a:ext>
                </a:extLst>
              </a:tr>
              <a:tr h="2573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Incubated in the dark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1,5.10</a:t>
                      </a:r>
                      <a:r>
                        <a:rPr lang="cs-CZ" sz="10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447141"/>
                  </a:ext>
                </a:extLst>
              </a:tr>
              <a:tr h="257351">
                <a:tc row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– 100%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cotton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1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st.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coloring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000" b="1" i="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%,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XENOTEST 1, 3 %, </a:t>
                      </a: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1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41" marR="73441" marT="36721" marB="36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Shaken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immediately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8,9.10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10640"/>
                  </a:ext>
                </a:extLst>
              </a:tr>
              <a:tr h="2573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Incubated with exposure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471804"/>
                  </a:ext>
                </a:extLst>
              </a:tr>
              <a:tr h="2573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Incubated</a:t>
                      </a:r>
                      <a:r>
                        <a:rPr lang="cs-CZ" sz="1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cs-CZ" sz="1000" b="0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000" b="0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dark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3,0.10</a:t>
                      </a:r>
                      <a:r>
                        <a:rPr lang="cs-CZ" sz="10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883003"/>
                  </a:ext>
                </a:extLst>
              </a:tr>
              <a:tr h="257351">
                <a:tc row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3 - 100%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cotton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1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st.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Coloring</a:t>
                      </a:r>
                      <a:endParaRPr lang="en-GB" sz="1000" b="1" i="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5 %,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XENOTEST 2, 5 %, </a:t>
                      </a: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1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41" marR="73441" marT="36721" marB="36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Shaken immediately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2,2.10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06181"/>
                  </a:ext>
                </a:extLst>
              </a:tr>
              <a:tr h="2573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Incubated with exposure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263890"/>
                  </a:ext>
                </a:extLst>
              </a:tr>
              <a:tr h="2573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Incubated in the dark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1,0.10</a:t>
                      </a:r>
                      <a:r>
                        <a:rPr lang="cs-CZ" sz="10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25881"/>
                  </a:ext>
                </a:extLst>
              </a:tr>
              <a:tr h="257351">
                <a:tc row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4 - 100%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cotton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2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st.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coloring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000" b="1" i="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3 %,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XENOTEST 3, 3 </a:t>
                      </a: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2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41" marR="73441" marT="36721" marB="36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Shaken immediately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2,2.10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377"/>
                  </a:ext>
                </a:extLst>
              </a:tr>
              <a:tr h="2573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Incubated with exposure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321752"/>
                  </a:ext>
                </a:extLst>
              </a:tr>
              <a:tr h="2573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Incubated in the dark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2,5.10</a:t>
                      </a:r>
                      <a:r>
                        <a:rPr lang="cs-CZ" sz="1000" b="0" i="0" u="none" strike="noStrike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665589"/>
                  </a:ext>
                </a:extLst>
              </a:tr>
              <a:tr h="257351">
                <a:tc row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5 - 100%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cotton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2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st.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Coloring</a:t>
                      </a:r>
                      <a:endParaRPr lang="en-GB" sz="1000" b="1" i="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5 %, </a:t>
                      </a:r>
                      <a:r>
                        <a:rPr lang="cs-CZ" sz="10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cs-CZ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XENOTEST 4, 5 %, </a:t>
                      </a:r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2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41" marR="73441" marT="36721" marB="36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Shaken immediately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2,7.10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426564"/>
                  </a:ext>
                </a:extLst>
              </a:tr>
              <a:tr h="2573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Incubated with exposure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46866"/>
                  </a:ext>
                </a:extLst>
              </a:tr>
              <a:tr h="2573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Incubated in the dark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01" marR="35701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2745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B10142D-DC73-4FA9-AD1B-75D280EBD1F0}"/>
              </a:ext>
            </a:extLst>
          </p:cNvPr>
          <p:cNvSpPr txBox="1"/>
          <p:nvPr/>
        </p:nvSpPr>
        <p:spPr>
          <a:xfrm>
            <a:off x="1079612" y="745677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Table 3</a:t>
            </a:r>
            <a:r>
              <a:rPr lang="en-GB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Results of the concentration of viable bacteria and the values of antibacterial activity (A) against growth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Staphylococcus aureus</a:t>
            </a:r>
            <a:endParaRPr lang="cs-CZ" sz="11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EB1B239-E16F-4A5D-A9FA-1E4075D76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74313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5CF40C83-2D05-4FA6-AAC1-729AFF06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4788C9C-4358-45A1-9602-8D34E0A0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8579" y="6356350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40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/>
        </p:nvSpPr>
        <p:spPr>
          <a:xfrm>
            <a:off x="1120052" y="98048"/>
            <a:ext cx="687663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GB" sz="1600" dirty="0"/>
          </a:p>
        </p:txBody>
      </p:sp>
      <p:sp>
        <p:nvSpPr>
          <p:cNvPr id="7" name="Obdélník 6"/>
          <p:cNvSpPr/>
          <p:nvPr/>
        </p:nvSpPr>
        <p:spPr>
          <a:xfrm>
            <a:off x="1120052" y="5229200"/>
            <a:ext cx="718273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</a:t>
            </a:r>
            <a:r>
              <a:rPr lang="cs-CZ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 1, </a:t>
            </a:r>
            <a:r>
              <a:rPr lang="cs-CZ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fastness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washing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°C </a:t>
            </a:r>
            <a:r>
              <a:rPr lang="cs-CZ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ČSN EN ISO 105 - C06 (800 120)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Dyed </a:t>
            </a:r>
            <a:r>
              <a:rPr lang="cs-CZ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100% </a:t>
            </a:r>
            <a:r>
              <a:rPr lang="cs-CZ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pic>
        <p:nvPicPr>
          <p:cNvPr id="8" name="Obráze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33" y="544614"/>
            <a:ext cx="6048672" cy="4576574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5391E98-15CB-449C-8C19-D8BD8921E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2" y="5578919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CF07F0-148C-4649-B99C-FDD89ECE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30FF74-2BF5-42A7-A694-2F0FFF7D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6349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85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525979"/>
              </p:ext>
            </p:extLst>
          </p:nvPr>
        </p:nvGraphicFramePr>
        <p:xfrm>
          <a:off x="971600" y="692696"/>
          <a:ext cx="7272808" cy="4680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1608">
                  <a:extLst>
                    <a:ext uri="{9D8B030D-6E8A-4147-A177-3AD203B41FA5}">
                      <a16:colId xmlns:a16="http://schemas.microsoft.com/office/drawing/2014/main" val="1146513388"/>
                    </a:ext>
                  </a:extLst>
                </a:gridCol>
                <a:gridCol w="1818403">
                  <a:extLst>
                    <a:ext uri="{9D8B030D-6E8A-4147-A177-3AD203B41FA5}">
                      <a16:colId xmlns:a16="http://schemas.microsoft.com/office/drawing/2014/main" val="3303752683"/>
                    </a:ext>
                  </a:extLst>
                </a:gridCol>
                <a:gridCol w="1702797">
                  <a:extLst>
                    <a:ext uri="{9D8B030D-6E8A-4147-A177-3AD203B41FA5}">
                      <a16:colId xmlns:a16="http://schemas.microsoft.com/office/drawing/2014/main" val="4277931596"/>
                    </a:ext>
                  </a:extLst>
                </a:gridCol>
              </a:tblGrid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b="1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shade 1% - </a:t>
                      </a:r>
                      <a:r>
                        <a:rPr lang="en-GB" sz="1400" b="1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</a:t>
                      </a: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Staining cotton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Staining wool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71912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5 R</a:t>
                      </a: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03067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 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2.5% - </a:t>
                      </a:r>
                      <a:r>
                        <a:rPr lang="en-GB" sz="1400" b="1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</a:t>
                      </a:r>
                      <a:endParaRPr lang="cs-CZ" sz="1400" b="1" baseline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Staining cotton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Staining wool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555832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5 R</a:t>
                      </a: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80078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 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5% - </a:t>
                      </a:r>
                      <a:r>
                        <a:rPr lang="en-GB" sz="1400" b="1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</a:t>
                      </a:r>
                      <a:endParaRPr lang="cs-CZ" sz="1400" b="1" baseline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Staining cotton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Staining wool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795054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5 R</a:t>
                      </a:r>
                    </a:p>
                    <a:p>
                      <a:pPr algn="ctr"/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723555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025FB012-99BF-4489-8E0C-B5C4D2A9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2" y="5578919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F4BD3822-A1B1-4190-A212-A40275FD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88" y="451010"/>
            <a:ext cx="2700892" cy="27184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Table </a:t>
            </a:r>
            <a:r>
              <a:rPr lang="en-GB" sz="1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1200" b="1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200" noProof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20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shade and </a:t>
            </a:r>
            <a:r>
              <a:rPr lang="en-GB" sz="1200" noProof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200" baseline="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change</a:t>
            </a:r>
            <a:r>
              <a:rPr lang="en-GB" sz="120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GB" sz="1100" b="1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10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95B9A6-6716-4FD1-A96C-EFE253A5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2075A56-AB26-4C9D-9EEC-29E5489C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1204" y="6356349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15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2" descr="CAM0070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7"/>
          <a:stretch/>
        </p:blipFill>
        <p:spPr bwMode="auto">
          <a:xfrm>
            <a:off x="287698" y="1556791"/>
            <a:ext cx="4284302" cy="26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Obrázek 13" descr="CAM0070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2"/>
          <a:stretch/>
        </p:blipFill>
        <p:spPr bwMode="auto">
          <a:xfrm>
            <a:off x="4602495" y="1556791"/>
            <a:ext cx="4526315" cy="26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94030" y="4518167"/>
            <a:ext cx="716640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Figure.1</a:t>
            </a:r>
            <a:r>
              <a:rPr lang="cs-CZ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cs-C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Wash fastness</a:t>
            </a:r>
            <a:r>
              <a:rPr lang="cs-CZ" altLang="cs-C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altLang="cs-C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40°C( left) a</a:t>
            </a:r>
            <a:r>
              <a:rPr lang="cs-CZ" sz="11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60° C (right)</a:t>
            </a:r>
            <a:r>
              <a:rPr lang="cs-CZ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ČSN EN ISO 105 – C06 (800 120). Dyed material :100% cotton.</a:t>
            </a:r>
            <a:endParaRPr lang="cs-CZ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62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4476166-EFAA-4DE2-AFEA-6C8293E3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2" y="5578919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84F146C-5948-4AA6-857B-C23513F8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10DE64-69B5-4194-A5C5-23C70956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6349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64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99859"/>
              </p:ext>
            </p:extLst>
          </p:nvPr>
        </p:nvGraphicFramePr>
        <p:xfrm>
          <a:off x="1224219" y="764704"/>
          <a:ext cx="6882607" cy="1877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0328">
                  <a:extLst>
                    <a:ext uri="{9D8B030D-6E8A-4147-A177-3AD203B41FA5}">
                      <a16:colId xmlns:a16="http://schemas.microsoft.com/office/drawing/2014/main" val="1808835196"/>
                    </a:ext>
                  </a:extLst>
                </a:gridCol>
                <a:gridCol w="1720842">
                  <a:extLst>
                    <a:ext uri="{9D8B030D-6E8A-4147-A177-3AD203B41FA5}">
                      <a16:colId xmlns:a16="http://schemas.microsoft.com/office/drawing/2014/main" val="144199086"/>
                    </a:ext>
                  </a:extLst>
                </a:gridCol>
                <a:gridCol w="1611437">
                  <a:extLst>
                    <a:ext uri="{9D8B030D-6E8A-4147-A177-3AD203B41FA5}">
                      <a16:colId xmlns:a16="http://schemas.microsoft.com/office/drawing/2014/main" val="2352909482"/>
                    </a:ext>
                  </a:extLst>
                </a:gridCol>
              </a:tblGrid>
              <a:tr h="4640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fastness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40°C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Staining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cotton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Staining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wool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421816"/>
                  </a:ext>
                </a:extLst>
              </a:tr>
              <a:tr h="6254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shade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-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5 R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 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518081"/>
                  </a:ext>
                </a:extLst>
              </a:tr>
              <a:tr h="7734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shade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-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5 R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3 - 4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25078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17541"/>
              </p:ext>
            </p:extLst>
          </p:nvPr>
        </p:nvGraphicFramePr>
        <p:xfrm>
          <a:off x="1224220" y="3078254"/>
          <a:ext cx="6912768" cy="2039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5886">
                  <a:extLst>
                    <a:ext uri="{9D8B030D-6E8A-4147-A177-3AD203B41FA5}">
                      <a16:colId xmlns:a16="http://schemas.microsoft.com/office/drawing/2014/main" val="3711112052"/>
                    </a:ext>
                  </a:extLst>
                </a:gridCol>
                <a:gridCol w="1728383">
                  <a:extLst>
                    <a:ext uri="{9D8B030D-6E8A-4147-A177-3AD203B41FA5}">
                      <a16:colId xmlns:a16="http://schemas.microsoft.com/office/drawing/2014/main" val="809343987"/>
                    </a:ext>
                  </a:extLst>
                </a:gridCol>
                <a:gridCol w="1618499">
                  <a:extLst>
                    <a:ext uri="{9D8B030D-6E8A-4147-A177-3AD203B41FA5}">
                      <a16:colId xmlns:a16="http://schemas.microsoft.com/office/drawing/2014/main" val="3902565444"/>
                    </a:ext>
                  </a:extLst>
                </a:gridCol>
              </a:tblGrid>
              <a:tr h="569518"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fastness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60°C</a:t>
                      </a:r>
                      <a:endParaRPr lang="cs-CZ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Staining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cotton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Staining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wool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619376"/>
                  </a:ext>
                </a:extLst>
              </a:tr>
              <a:tr h="55535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shade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-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5 R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2 - 3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847837"/>
                  </a:ext>
                </a:extLst>
              </a:tr>
              <a:tr h="7593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shade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-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5 R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079849"/>
                  </a:ext>
                </a:extLst>
              </a:tr>
            </a:tbl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81AFBCF6-1253-40BA-907D-D06118FE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2" y="5578919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6">
            <a:extLst>
              <a:ext uri="{FF2B5EF4-FFF2-40B4-BE49-F238E27FC236}">
                <a16:creationId xmlns:a16="http://schemas.microsoft.com/office/drawing/2014/main" id="{D959F4F8-8728-4298-93AD-3793676C59D3}"/>
              </a:ext>
            </a:extLst>
          </p:cNvPr>
          <p:cNvSpPr txBox="1">
            <a:spLocks/>
          </p:cNvSpPr>
          <p:nvPr/>
        </p:nvSpPr>
        <p:spPr>
          <a:xfrm>
            <a:off x="1043608" y="337484"/>
            <a:ext cx="2700892" cy="2718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Table 5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fastness 40°C, and at 60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b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100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059BAB99-7403-4902-AD6D-DA134210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2D632F-619F-45C7-B07C-15211754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03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121908"/>
            <a:ext cx="7844162" cy="2714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1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LIGHTFASTNESS</a:t>
            </a:r>
            <a:r>
              <a:rPr lang="en-GB" sz="11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XENOTEST (ISO 105-B02)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15693"/>
              </p:ext>
            </p:extLst>
          </p:nvPr>
        </p:nvGraphicFramePr>
        <p:xfrm>
          <a:off x="2498157" y="827054"/>
          <a:ext cx="3782935" cy="220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7947">
                  <a:extLst>
                    <a:ext uri="{9D8B030D-6E8A-4147-A177-3AD203B41FA5}">
                      <a16:colId xmlns:a16="http://schemas.microsoft.com/office/drawing/2014/main" val="1100112236"/>
                    </a:ext>
                  </a:extLst>
                </a:gridCol>
                <a:gridCol w="1234988">
                  <a:extLst>
                    <a:ext uri="{9D8B030D-6E8A-4147-A177-3AD203B41FA5}">
                      <a16:colId xmlns:a16="http://schemas.microsoft.com/office/drawing/2014/main" val="2274097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Lightfastness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XENOTEST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016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shade</a:t>
                      </a: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3%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3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176714"/>
                  </a:ext>
                </a:extLst>
              </a:tr>
              <a:tr h="604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shade</a:t>
                      </a: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045021"/>
                  </a:ext>
                </a:extLst>
              </a:tr>
              <a:tr h="4493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shade</a:t>
                      </a: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10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shade</a:t>
                      </a: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410594"/>
                  </a:ext>
                </a:extLst>
              </a:tr>
            </a:tbl>
          </a:graphicData>
        </a:graphic>
      </p:graphicFrame>
      <p:pic>
        <p:nvPicPr>
          <p:cNvPr id="4" name="Obrázek 3" descr="C:\Users\rahr0422\AppData\Local\Microsoft\Windows\INetCache\Content.Word\CAM007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57" y="3113762"/>
            <a:ext cx="4080532" cy="3044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51571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70412" y="57987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15"/>
          <p:cNvSpPr/>
          <p:nvPr/>
        </p:nvSpPr>
        <p:spPr>
          <a:xfrm>
            <a:off x="2498157" y="572216"/>
            <a:ext cx="14221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Table. 6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Lightfastness</a:t>
            </a:r>
            <a:endParaRPr lang="cs-CZ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F2E274F-CDD2-4F8E-A6B7-8C0325B9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2" y="5578919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EA71B086-C94C-469C-8087-1CCC5181D1FA}"/>
              </a:ext>
            </a:extLst>
          </p:cNvPr>
          <p:cNvSpPr/>
          <p:nvPr/>
        </p:nvSpPr>
        <p:spPr>
          <a:xfrm>
            <a:off x="2162993" y="6158049"/>
            <a:ext cx="4818014" cy="2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Figure.1</a:t>
            </a:r>
            <a:r>
              <a:rPr lang="cs-CZ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Dyed material: 100% cotton.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Evaluated immediately after the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xenostest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2985E817-390B-4041-9E22-BB96FF5C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9F742F93-150D-4D45-B955-1BF7D8F3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0740" y="6352643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490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02169" y="320185"/>
            <a:ext cx="8136904" cy="53790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samples are stored in the dark after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xenotest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coloration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return to this level in a few days which mean it is photochromic dye: </a:t>
            </a: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Obrázek 26" descr="CAM00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4495"/>
            <a:ext cx="387102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Obrázek 16" descr="CAM007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/>
          <a:stretch/>
        </p:blipFill>
        <p:spPr bwMode="auto">
          <a:xfrm>
            <a:off x="4770621" y="1144495"/>
            <a:ext cx="3600400" cy="31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03670" y="4494378"/>
            <a:ext cx="532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Figure.1</a:t>
            </a:r>
            <a:r>
              <a:rPr lang="cs-CZ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after the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xenostest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the left), after 14 days in dark (on the right).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C8A4BED-A099-4D18-A17C-3CD2EB19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2" y="5578919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DF207F46-43D8-4EBC-BC5C-10C33352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119F6E-606D-4F4D-972F-B483C02C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97199" y="6355252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12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35045-B2A6-4523-A743-4658306B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870C6-174C-4836-99F0-CB7A1025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18</a:t>
            </a:fld>
            <a:endParaRPr lang="cs-CZ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0B61B4-1F26-4EAC-9980-AEF8440E2EC7}"/>
              </a:ext>
            </a:extLst>
          </p:cNvPr>
          <p:cNvSpPr txBox="1">
            <a:spLocks/>
          </p:cNvSpPr>
          <p:nvPr/>
        </p:nvSpPr>
        <p:spPr>
          <a:xfrm>
            <a:off x="730424" y="725311"/>
            <a:ext cx="7931224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176713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1600" dirty="0">
                <a:latin typeface="Times New Roman" pitchFamily="18" charset="0"/>
              </a:rPr>
              <a:t>This work was supported by the grant </a:t>
            </a:r>
            <a:r>
              <a:rPr lang="en-GB" altLang="cs-CZ" sz="1600" dirty="0">
                <a:latin typeface="Times New Roman" pitchFamily="18" charset="0"/>
              </a:rPr>
              <a:t>TRIO program, Ministry of Industry and Trade, Czech Republic, project MPO TRIO  FV30048.</a:t>
            </a:r>
            <a:endParaRPr lang="en-US" altLang="en-US" sz="1800" dirty="0">
              <a:latin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1800" b="1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669068-557C-472C-BDEA-E1EB05BB40BE}"/>
              </a:ext>
            </a:extLst>
          </p:cNvPr>
          <p:cNvSpPr txBox="1">
            <a:spLocks/>
          </p:cNvSpPr>
          <p:nvPr/>
        </p:nvSpPr>
        <p:spPr>
          <a:xfrm>
            <a:off x="755576" y="332657"/>
            <a:ext cx="7931224" cy="360040"/>
          </a:xfrm>
          <a:prstGeom prst="rect">
            <a:avLst/>
          </a:prstGeom>
          <a:solidFill>
            <a:srgbClr val="FFFF00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7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" y="0"/>
            <a:ext cx="9144000" cy="6833967"/>
          </a:xfr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C5EA0C2-2BC0-4CD0-B66E-3660A9AB031A}"/>
              </a:ext>
            </a:extLst>
          </p:cNvPr>
          <p:cNvSpPr txBox="1"/>
          <p:nvPr/>
        </p:nvSpPr>
        <p:spPr>
          <a:xfrm>
            <a:off x="3023828" y="3789040"/>
            <a:ext cx="30963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Thank You For Your Attention</a:t>
            </a:r>
            <a:endParaRPr lang="cs-CZ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768044" y="764704"/>
            <a:ext cx="7992888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Perylenebisimides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(PBIs) has a significant photochemical and electrochemical stability [1]. PBIs show intense fluorescence and high electron mobility[2]. It has uses for such type of applications because of their structural which can be modifying PBI's imide and bay positions by alkyl chains and functional groups [3,4]. The cationic PTCDI derivative were synthesized as the fluorescent probe. Because of the planar aromatic structure of the structure, it has a capability to aggregate through aromatic π–π stacking interactions. However, since it contains two positive charges, repulsive interactions between the electrostatic charges decrease its tendency to aggregate. As a result, in aqueous solution at ambient temperature, the cationic compounds exists in equilibrium between the aggregated form and the free monomeric form. 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Tsai HY, Chen KY. 1,7-Diaminoperylene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bisimides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synthesis, optical and electrochemical properties. Dyes      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Pigments 2013;96:319-27.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Dinçalp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Kizilok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Içli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Fluorescent macromolecular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perylene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diimides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containing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pyrene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indole units      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in bay positions. Dyes Pigments 2010;86: 32-41.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Yue W, Jiang W,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B€ockmann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Doltsinis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NL, Wang Z.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Regioselective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functionalization of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corepersubstituted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perylene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diimides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2014;20: 5209-13.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Wicklein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Kohn P,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Ghazaryan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Thurn-Albrecht T,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Thelakkat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Synthesis and structure elucidation of    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discotic liquid crystalline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perylene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imide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benzimidazole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2010;46:2328-30.</a:t>
            </a:r>
          </a:p>
          <a:p>
            <a:pPr marL="0" indent="0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3" y="260648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FA0D895-9A72-4219-809E-445C083B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2" y="5578919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DC8D204-3955-4239-B573-AFC6A650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8044" y="6356348"/>
            <a:ext cx="2133600" cy="365125"/>
          </a:xfrm>
        </p:spPr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73843D2-FEB4-4CAD-8C5D-EDA0F808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1225" y="6356349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40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77002E-57BB-4945-AFFE-78BB9921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47D9B0-7DBC-4485-9751-14C4DA89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3</a:t>
            </a:fld>
            <a:endParaRPr lang="cs-CZ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B39B86B-6A21-4D94-BE52-B4CD805DCD08}"/>
              </a:ext>
            </a:extLst>
          </p:cNvPr>
          <p:cNvSpPr txBox="1"/>
          <p:nvPr/>
        </p:nvSpPr>
        <p:spPr>
          <a:xfrm>
            <a:off x="827584" y="136525"/>
            <a:ext cx="74888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part</a:t>
            </a:r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FE168C9-BB66-46A7-AD20-CB475AAF326A}"/>
              </a:ext>
            </a:extLst>
          </p:cNvPr>
          <p:cNvSpPr txBox="1"/>
          <p:nvPr/>
        </p:nvSpPr>
        <p:spPr>
          <a:xfrm>
            <a:off x="827584" y="505857"/>
            <a:ext cx="7488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compounds were synthesized according to a published procedure with minor modification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Ji, et al,.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Royal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Society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2018, 143, 1899–1905)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DE4AA637-B6DB-4D33-9CC4-8BC5B0B5C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669281"/>
              </p:ext>
            </p:extLst>
          </p:nvPr>
        </p:nvGraphicFramePr>
        <p:xfrm>
          <a:off x="1362413" y="3743476"/>
          <a:ext cx="6419174" cy="168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S ChemDraw Drawing" r:id="rId3" imgW="7455049" imgH="1962523" progId="ChemDraw.Document.6.0">
                  <p:embed/>
                </p:oleObj>
              </mc:Choice>
              <mc:Fallback>
                <p:oleObj name="CS ChemDraw Drawing" r:id="rId3" imgW="7455049" imgH="19625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2413" y="3743476"/>
                        <a:ext cx="6419174" cy="168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3BF3882C-C002-4DD0-B8EF-B70EAC24D261}"/>
              </a:ext>
            </a:extLst>
          </p:cNvPr>
          <p:cNvSpPr txBox="1"/>
          <p:nvPr/>
        </p:nvSpPr>
        <p:spPr>
          <a:xfrm>
            <a:off x="4073175" y="538685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2</a:t>
            </a:r>
            <a:endParaRPr lang="cs-CZ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08FABC18-8634-46BF-8744-41F9F9ADA7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31048"/>
              </p:ext>
            </p:extLst>
          </p:nvPr>
        </p:nvGraphicFramePr>
        <p:xfrm>
          <a:off x="1898824" y="1565522"/>
          <a:ext cx="5346352" cy="161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S ChemDraw Drawing" r:id="rId5" imgW="6234230" imgH="1886413" progId="ChemDraw.Document.6.0">
                  <p:embed/>
                </p:oleObj>
              </mc:Choice>
              <mc:Fallback>
                <p:oleObj name="CS ChemDraw Drawing" r:id="rId5" imgW="6234230" imgH="18864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8824" y="1565522"/>
                        <a:ext cx="5346352" cy="1617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1FDD7D75-3197-44D8-81A1-A2C08191AF7C}"/>
              </a:ext>
            </a:extLst>
          </p:cNvPr>
          <p:cNvSpPr txBox="1"/>
          <p:nvPr/>
        </p:nvSpPr>
        <p:spPr>
          <a:xfrm>
            <a:off x="3887924" y="309044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1</a:t>
            </a:r>
            <a:endParaRPr lang="cs-CZ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3F8374A8-3A4F-47DA-B6C5-4495B8FB01E6}"/>
              </a:ext>
            </a:extLst>
          </p:cNvPr>
          <p:cNvSpPr txBox="1"/>
          <p:nvPr/>
        </p:nvSpPr>
        <p:spPr>
          <a:xfrm>
            <a:off x="4361207" y="5852325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cs-CZ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</a:t>
            </a:r>
            <a:r>
              <a:rPr lang="cs-CZ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7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9260" y="417106"/>
            <a:ext cx="7325145" cy="173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Yield</a:t>
            </a:r>
            <a:r>
              <a:rPr lang="cs-C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Compound 1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9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PDA.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Elemental</a:t>
            </a:r>
            <a:r>
              <a:rPr lang="cs-C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GB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Calculated for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cs-CZ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36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cs-CZ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38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cs-CZ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cs-CZ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cs-CZ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C, 50.13%, H, 4.54%, N, 6.63%, I, 30.05.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Found: C, 50.17%, H, 4.54%, N, 5.27%, I, 32.5.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HR-MALDI-MS (DHB):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m/z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590.28931 ([M-2I]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found 590.29067.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HR-MALDI-MS (DHB):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calcd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C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m/z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717.19377 ([M-I]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found 717.19507.</a:t>
            </a:r>
          </a:p>
          <a:p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process resulted in primary crystals with an average value of 268.10-10 m (268 Å).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0076" y="5473882"/>
            <a:ext cx="1543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cs-CZ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</a:t>
            </a:r>
            <a:r>
              <a:rPr lang="cs-CZ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1.</a:t>
            </a:r>
            <a:endParaRPr lang="cs-CZ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919262" y="47774"/>
            <a:ext cx="732514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Characterization: Compound </a:t>
            </a:r>
            <a:r>
              <a:rPr lang="en-GB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2"/>
          <a:srcRect l="790" t="6954" r="20000" b="4148"/>
          <a:stretch/>
        </p:blipFill>
        <p:spPr>
          <a:xfrm>
            <a:off x="919260" y="2183903"/>
            <a:ext cx="3364708" cy="162934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D16554D-7027-451E-9F74-3F47F55E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2" y="5578919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4165D33-F6E5-40A6-90EB-FE5FF272E4B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" b="15589"/>
          <a:stretch/>
        </p:blipFill>
        <p:spPr bwMode="auto">
          <a:xfrm>
            <a:off x="4355976" y="2708366"/>
            <a:ext cx="4104456" cy="2854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442A9C0-D317-498D-9BBC-85886E213AFC}"/>
              </a:ext>
            </a:extLst>
          </p:cNvPr>
          <p:cNvPicPr/>
          <p:nvPr/>
        </p:nvPicPr>
        <p:blipFill rotWithShape="1">
          <a:blip r:embed="rId5"/>
          <a:srcRect l="829" t="5992" r="20329" b="5037"/>
          <a:stretch/>
        </p:blipFill>
        <p:spPr bwMode="auto">
          <a:xfrm>
            <a:off x="919260" y="3813249"/>
            <a:ext cx="3364708" cy="1629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19120E99-8AE8-4D60-B8C9-C428B54E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CABE230B-4B9A-4B3F-A7F5-8DE6B4C2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5032" y="6356350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00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774"/>
            <a:ext cx="72008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Characterization: Compound 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71600" y="433599"/>
            <a:ext cx="7235954" cy="175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Yield</a:t>
            </a:r>
            <a:r>
              <a:rPr lang="cs-C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Compound 2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9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PDA.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Elemental</a:t>
            </a:r>
            <a:r>
              <a:rPr lang="cs-C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calculated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cs-CZ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38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cs-CZ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42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cs-CZ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cs-CZ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</a:t>
            </a:r>
            <a:r>
              <a:rPr lang="cs-CZ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:C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56.31%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5.22%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6.91%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19.72%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57.57%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5.31%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7.02%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18.31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HR-MALDI-MS (DHB):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calcd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for C</a:t>
            </a:r>
            <a:r>
              <a:rPr lang="en-US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38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42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m/z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650.30989 ([M-2Br]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found 650.31171.</a:t>
            </a:r>
          </a:p>
          <a:p>
            <a:pPr algn="just">
              <a:spcAft>
                <a:spcPts val="80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HR-MALDI-MS (DHB):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calcd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for C</a:t>
            </a:r>
            <a:r>
              <a:rPr lang="en-US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38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42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m/z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729.22822 ([M-Br]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found 729.23059.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process resulted in primary crystals with an average value of 155.10-10 m (155 Å).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3788786" y="5410714"/>
            <a:ext cx="1566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cs-CZ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2.</a:t>
            </a:r>
            <a:endParaRPr lang="cs-CZ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2"/>
          <a:srcRect l="879" t="7089" r="17465" b="4830"/>
          <a:stretch/>
        </p:blipFill>
        <p:spPr>
          <a:xfrm>
            <a:off x="951581" y="3856171"/>
            <a:ext cx="3565384" cy="15545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BE65D49-DB90-4D4C-802D-B6780FCF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53623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6400DEE-F657-4F30-B559-FE3042CF73D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" b="15695"/>
          <a:stretch/>
        </p:blipFill>
        <p:spPr bwMode="auto">
          <a:xfrm>
            <a:off x="4707921" y="2603176"/>
            <a:ext cx="3456385" cy="2923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A9F5C5E-6213-4D28-8039-EA99145F79E5}"/>
              </a:ext>
            </a:extLst>
          </p:cNvPr>
          <p:cNvPicPr/>
          <p:nvPr/>
        </p:nvPicPr>
        <p:blipFill rotWithShape="1">
          <a:blip r:embed="rId5"/>
          <a:srcRect l="966" t="6691" r="17032" b="4001"/>
          <a:stretch/>
        </p:blipFill>
        <p:spPr bwMode="auto">
          <a:xfrm>
            <a:off x="964142" y="2364898"/>
            <a:ext cx="3456385" cy="1428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DFF12BD-1292-4DF2-905C-88416DCC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7F17D510-AC1D-4C0F-A9F2-5A8A21F0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55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964" y="260648"/>
            <a:ext cx="734544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580112" y="4572159"/>
            <a:ext cx="9525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ea typeface="Calibri" panose="020F0502020204030204" pitchFamily="34" charset="0"/>
              </a:rPr>
              <a:t>Compound 2 </a:t>
            </a:r>
            <a:endParaRPr lang="en-US" sz="1100" i="1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5CB9D01D-5EA1-475B-9513-F31545EC8D5C}"/>
              </a:ext>
            </a:extLst>
          </p:cNvPr>
          <p:cNvSpPr/>
          <p:nvPr/>
        </p:nvSpPr>
        <p:spPr>
          <a:xfrm>
            <a:off x="1691680" y="4572159"/>
            <a:ext cx="9525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ea typeface="Calibri" panose="020F0502020204030204" pitchFamily="34" charset="0"/>
              </a:rPr>
              <a:t>Compound 1 </a:t>
            </a:r>
            <a:endParaRPr lang="en-US" sz="1100" i="1" dirty="0"/>
          </a:p>
        </p:txBody>
      </p:sp>
      <p:pic>
        <p:nvPicPr>
          <p:cNvPr id="17" name="Picture 59">
            <a:extLst>
              <a:ext uri="{FF2B5EF4-FFF2-40B4-BE49-F238E27FC236}">
                <a16:creationId xmlns:a16="http://schemas.microsoft.com/office/drawing/2014/main" id="{D767B14F-67FA-43FC-A956-E53E3B6FE2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8964" y="713348"/>
            <a:ext cx="3673036" cy="36529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69D600-90D8-40B4-AAF4-238BC0EF5E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01406" y="712123"/>
            <a:ext cx="3543001" cy="3652982"/>
          </a:xfrm>
          <a:prstGeom prst="rect">
            <a:avLst/>
          </a:prstGeom>
        </p:spPr>
      </p:pic>
      <p:sp>
        <p:nvSpPr>
          <p:cNvPr id="26" name="Rectangle 22">
            <a:extLst>
              <a:ext uri="{FF2B5EF4-FFF2-40B4-BE49-F238E27FC236}">
                <a16:creationId xmlns:a16="http://schemas.microsoft.com/office/drawing/2014/main" id="{0CC5DC59-8B4F-469C-8923-9C3C37C0394C}"/>
              </a:ext>
            </a:extLst>
          </p:cNvPr>
          <p:cNvSpPr/>
          <p:nvPr/>
        </p:nvSpPr>
        <p:spPr>
          <a:xfrm>
            <a:off x="3990751" y="5013176"/>
            <a:ext cx="708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ea typeface="Calibri" panose="020F0502020204030204" pitchFamily="34" charset="0"/>
              </a:rPr>
              <a:t>Figure.4 </a:t>
            </a:r>
            <a:endParaRPr lang="en-US" sz="1100" i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4FE704-DBF1-4622-AD91-BD9E9520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EDB5CF-E056-4465-9FE2-A06A54DB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4606" y="6356349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6</a:t>
            </a:fld>
            <a:endParaRPr lang="cs-CZ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DEB4D233-8017-402B-BD40-25825E62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53623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3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5" y="215504"/>
            <a:ext cx="796935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Singlet oxygen measurement of Compound 1 and 2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692696"/>
            <a:ext cx="32656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Table.1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Singlet oxygen production expressed as 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cs-CZ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03256"/>
              </p:ext>
            </p:extLst>
          </p:nvPr>
        </p:nvGraphicFramePr>
        <p:xfrm>
          <a:off x="3049660" y="1259245"/>
          <a:ext cx="4224300" cy="79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100">
                  <a:extLst>
                    <a:ext uri="{9D8B030D-6E8A-4147-A177-3AD203B41FA5}">
                      <a16:colId xmlns:a16="http://schemas.microsoft.com/office/drawing/2014/main" val="2136014426"/>
                    </a:ext>
                  </a:extLst>
                </a:gridCol>
                <a:gridCol w="1408100">
                  <a:extLst>
                    <a:ext uri="{9D8B030D-6E8A-4147-A177-3AD203B41FA5}">
                      <a16:colId xmlns:a16="http://schemas.microsoft.com/office/drawing/2014/main" val="2580938041"/>
                    </a:ext>
                  </a:extLst>
                </a:gridCol>
                <a:gridCol w="1408100">
                  <a:extLst>
                    <a:ext uri="{9D8B030D-6E8A-4147-A177-3AD203B41FA5}">
                      <a16:colId xmlns:a16="http://schemas.microsoft.com/office/drawing/2014/main" val="31453050"/>
                    </a:ext>
                  </a:extLst>
                </a:gridCol>
              </a:tblGrid>
              <a:tr h="22515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Product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</a:t>
                      </a:r>
                      <a:r>
                        <a:rPr lang="cs-CZ" sz="11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1/2 </a:t>
                      </a:r>
                      <a:r>
                        <a:rPr lang="cs-C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57165"/>
                  </a:ext>
                </a:extLst>
              </a:tr>
              <a:tr h="21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Compound 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74681"/>
                  </a:ext>
                </a:extLst>
              </a:tr>
              <a:tr h="316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Compound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1986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238392" y="4721263"/>
            <a:ext cx="2911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DPP using the submitted samples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05396" y="4725144"/>
            <a:ext cx="40802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sodium salicylate using the submitted samples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6531" y="5254113"/>
            <a:ext cx="778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cationic perylenes have a high quantum yield and produce singlet oxygen in amounts slightly higher than chlorinated derivatives of perylene. 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242597" y="5004625"/>
            <a:ext cx="9255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Figure 5</a:t>
            </a:r>
            <a:r>
              <a:rPr lang="cs-CZ" alt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cs-CZ" altLang="en-US" sz="11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325B5281-8E17-4700-B055-63589DC95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74" y="5786119"/>
            <a:ext cx="971600" cy="10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9EC449-7273-4CD2-83B1-9EEEB78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15.11.2021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91E467-2A99-4B3A-BE6B-D7180D37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8596" y="6356350"/>
            <a:ext cx="2133600" cy="365125"/>
          </a:xfrm>
        </p:spPr>
        <p:txBody>
          <a:bodyPr/>
          <a:lstStyle/>
          <a:p>
            <a:pPr algn="ctr"/>
            <a:fld id="{3C51193E-B13E-43B7-97B3-96550822111B}" type="slidenum">
              <a:rPr lang="cs-CZ" smtClean="0"/>
              <a:pPr algn="ctr"/>
              <a:t>7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B8EF1D6-DE71-4AF6-B145-5B197C4AB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87" b="19033"/>
          <a:stretch/>
        </p:blipFill>
        <p:spPr>
          <a:xfrm>
            <a:off x="976958" y="2356806"/>
            <a:ext cx="3265639" cy="23367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00121A3-3E6C-4650-8BAF-DA2182147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3" b="5601"/>
          <a:stretch/>
        </p:blipFill>
        <p:spPr>
          <a:xfrm>
            <a:off x="4242597" y="2220356"/>
            <a:ext cx="3306106" cy="24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7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71385E-C1DC-423E-B94D-5CE705D0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45C708-6285-4198-AD88-C0092DE9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8</a:t>
            </a:fld>
            <a:endParaRPr lang="cs-CZ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867AADB-7096-4793-AD11-E71257437102}"/>
              </a:ext>
            </a:extLst>
          </p:cNvPr>
          <p:cNvSpPr txBox="1"/>
          <p:nvPr/>
        </p:nvSpPr>
        <p:spPr>
          <a:xfrm>
            <a:off x="755575" y="215504"/>
            <a:ext cx="796935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ifferential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scanning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calorimetry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(DSC) for PP granulate.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ek 5">
            <a:extLst>
              <a:ext uri="{FF2B5EF4-FFF2-40B4-BE49-F238E27FC236}">
                <a16:creationId xmlns:a16="http://schemas.microsoft.com/office/drawing/2014/main" id="{5E28FCF5-3BA6-4EE9-9EAD-E6B1F9AA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78" y="934571"/>
            <a:ext cx="3527474" cy="27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7C8FBE3-BDD4-4D23-AD82-F0919DED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718" y="3655732"/>
            <a:ext cx="42385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kumimoji="0" lang="cs-CZ" altLang="cs-CZ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GB" altLang="cs-CZ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cs-CZ" altLang="cs-CZ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DSC </a:t>
            </a:r>
            <a:r>
              <a:rPr kumimoji="0" lang="cs-CZ" altLang="cs-CZ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kumimoji="0" lang="cs-CZ" altLang="cs-CZ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cs-CZ" altLang="cs-CZ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kumimoji="0" lang="cs-CZ" altLang="cs-CZ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granulate</a:t>
            </a:r>
            <a:r>
              <a:rPr kumimoji="0" lang="cs-CZ" altLang="cs-CZ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PP, second </a:t>
            </a:r>
            <a:r>
              <a:rPr kumimoji="0" lang="cs-CZ" altLang="cs-CZ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A5D49B1-F8C1-45E7-B791-1CBCFC31749D}"/>
              </a:ext>
            </a:extLst>
          </p:cNvPr>
          <p:cNvSpPr txBox="1"/>
          <p:nvPr/>
        </p:nvSpPr>
        <p:spPr>
          <a:xfrm>
            <a:off x="890301" y="598172"/>
            <a:ext cx="7699902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dominant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component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PP polymer (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cs-CZ" sz="11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164 °C)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also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small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amounts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PE-HD (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peak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cs-CZ" sz="11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around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120°C).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46D803A-5E84-42D7-A723-28A4DADB872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9"/>
          <a:stretch/>
        </p:blipFill>
        <p:spPr bwMode="auto">
          <a:xfrm>
            <a:off x="3973622" y="4063276"/>
            <a:ext cx="2137410" cy="150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E736B87-4CF0-47C7-898F-7E7C0F5C81A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27"/>
          <a:stretch/>
        </p:blipFill>
        <p:spPr bwMode="auto">
          <a:xfrm>
            <a:off x="2915816" y="4063276"/>
            <a:ext cx="1075055" cy="150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C1D44A78-7B35-4D83-86FA-9433380CFB7D}"/>
              </a:ext>
            </a:extLst>
          </p:cNvPr>
          <p:cNvSpPr txBox="1"/>
          <p:nvPr/>
        </p:nvSpPr>
        <p:spPr>
          <a:xfrm>
            <a:off x="1319872" y="5587165"/>
            <a:ext cx="68407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</a:t>
            </a:r>
            <a:r>
              <a:rPr lang="cs-CZ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GB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cs-CZ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Samples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labeling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Polypropylene 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left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Compound 1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middle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), 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Compound 2 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right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31802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F70365-7FD7-47BE-95D6-C5CEC140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07.09.2021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2EBFEF-B566-433B-9EC5-48DD1B54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193E-B13E-43B7-97B3-96550822111B}" type="slidenum">
              <a:rPr lang="cs-CZ" smtClean="0"/>
              <a:t>9</a:t>
            </a:fld>
            <a:endParaRPr lang="cs-CZ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5106472-6BEE-4BA9-9C1E-5FDC666F719F}"/>
              </a:ext>
            </a:extLst>
          </p:cNvPr>
          <p:cNvSpPr txBox="1"/>
          <p:nvPr/>
        </p:nvSpPr>
        <p:spPr>
          <a:xfrm>
            <a:off x="755575" y="215504"/>
            <a:ext cx="76328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SEM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84A7CD-1935-42E4-8D96-EDB98E2571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3" y="1268386"/>
            <a:ext cx="2416499" cy="2589784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439419B-E109-4420-ACFD-C8349CEBEA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9" y="1272714"/>
            <a:ext cx="2663996" cy="2581128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935AA1-175C-49B8-B647-C1DAA33C0A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82" y="1272714"/>
            <a:ext cx="2340411" cy="2581128"/>
          </a:xfrm>
          <a:prstGeom prst="rect">
            <a:avLst/>
          </a:prstGeom>
          <a:noFill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1D4A376-B658-4BCC-967C-F4299EBBDE28}"/>
              </a:ext>
            </a:extLst>
          </p:cNvPr>
          <p:cNvSpPr txBox="1"/>
          <p:nvPr/>
        </p:nvSpPr>
        <p:spPr>
          <a:xfrm>
            <a:off x="1889626" y="4036234"/>
            <a:ext cx="5256584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11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</a:t>
            </a:r>
            <a:r>
              <a:rPr lang="cs-CZ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cs-CZ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 PP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images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Polypropylene 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left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Compound 1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middle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), 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Compound 2 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right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D347145-B16B-4574-9DBD-E1FDCA971EBA}"/>
              </a:ext>
            </a:extLst>
          </p:cNvPr>
          <p:cNvSpPr txBox="1"/>
          <p:nvPr/>
        </p:nvSpPr>
        <p:spPr>
          <a:xfrm>
            <a:off x="899592" y="659435"/>
            <a:ext cx="74888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Images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fracture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side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samples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show a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homogeneous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distribution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additives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polypropylene matrix.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PP matrix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itself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appears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additive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tile-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shaped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particulate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filler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01004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3695</TotalTime>
  <Words>1724</Words>
  <Application>Microsoft Office PowerPoint</Application>
  <PresentationFormat>Předvádění na obrazovce (4:3)</PresentationFormat>
  <Paragraphs>357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CS ChemDraw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Table 2. Results of antibacterial activity of PP samples against bacterial strain Staphylococcus aureus, E.coli and Candida albicans</vt:lpstr>
      <vt:lpstr>Antibacterial activity</vt:lpstr>
      <vt:lpstr>Prezentace aplikace PowerPoint</vt:lpstr>
      <vt:lpstr>Table 4.  Color shade and color change 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Pigment Red 179</dc:title>
  <dc:creator>spravce</dc:creator>
  <cp:lastModifiedBy>MD</cp:lastModifiedBy>
  <cp:revision>261</cp:revision>
  <dcterms:created xsi:type="dcterms:W3CDTF">2016-05-26T08:10:30Z</dcterms:created>
  <dcterms:modified xsi:type="dcterms:W3CDTF">2021-11-15T14:31:52Z</dcterms:modified>
</cp:coreProperties>
</file>