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99" r:id="rId2"/>
    <p:sldId id="312" r:id="rId3"/>
    <p:sldId id="313" r:id="rId4"/>
    <p:sldId id="360" r:id="rId5"/>
    <p:sldId id="361" r:id="rId6"/>
    <p:sldId id="363" r:id="rId7"/>
    <p:sldId id="364" r:id="rId8"/>
    <p:sldId id="316" r:id="rId9"/>
    <p:sldId id="310" r:id="rId10"/>
    <p:sldId id="311" r:id="rId11"/>
    <p:sldId id="288" r:id="rId12"/>
    <p:sldId id="308" r:id="rId13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73">
          <p15:clr>
            <a:srgbClr val="A4A3A4"/>
          </p15:clr>
        </p15:guide>
        <p15:guide id="3" orient="horz" pos="583">
          <p15:clr>
            <a:srgbClr val="A4A3A4"/>
          </p15:clr>
        </p15:guide>
        <p15:guide id="4" orient="horz" pos="4065">
          <p15:clr>
            <a:srgbClr val="A4A3A4"/>
          </p15:clr>
        </p15:guide>
        <p15:guide id="5" orient="horz" pos="4247">
          <p15:clr>
            <a:srgbClr val="A4A3A4"/>
          </p15:clr>
        </p15:guide>
        <p15:guide id="6" orient="horz" pos="935">
          <p15:clr>
            <a:srgbClr val="A4A3A4"/>
          </p15:clr>
        </p15:guide>
        <p15:guide id="7" orient="horz" pos="3838">
          <p15:clr>
            <a:srgbClr val="A4A3A4"/>
          </p15:clr>
        </p15:guide>
        <p15:guide id="8" orient="horz" pos="4201">
          <p15:clr>
            <a:srgbClr val="A4A3A4"/>
          </p15:clr>
        </p15:guide>
        <p15:guide id="9" pos="2880">
          <p15:clr>
            <a:srgbClr val="A4A3A4"/>
          </p15:clr>
        </p15:guide>
        <p15:guide id="10" pos="5684">
          <p15:clr>
            <a:srgbClr val="A4A3A4"/>
          </p15:clr>
        </p15:guide>
        <p15:guide id="11" pos="76">
          <p15:clr>
            <a:srgbClr val="A4A3A4"/>
          </p15:clr>
        </p15:guide>
        <p15:guide id="12" pos="5193">
          <p15:clr>
            <a:srgbClr val="A4A3A4"/>
          </p15:clr>
        </p15:guide>
        <p15:guide id="13" orient="horz" pos="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orsten Hübner" initials="TH" lastIdx="5" clrIdx="0"/>
  <p:cmAuthor id="1" name="Julia Feldmann" initials="Jfe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4E4E"/>
    <a:srgbClr val="7F7F7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55" autoAdjust="0"/>
    <p:restoredTop sz="89373" autoAdjust="0"/>
  </p:normalViewPr>
  <p:slideViewPr>
    <p:cSldViewPr showGuides="1">
      <p:cViewPr varScale="1">
        <p:scale>
          <a:sx n="59" d="100"/>
          <a:sy n="59" d="100"/>
        </p:scale>
        <p:origin x="1392" y="68"/>
      </p:cViewPr>
      <p:guideLst>
        <p:guide orient="horz" pos="2387"/>
        <p:guide orient="horz" pos="73"/>
        <p:guide orient="horz" pos="583"/>
        <p:guide orient="horz" pos="4065"/>
        <p:guide orient="horz" pos="4247"/>
        <p:guide orient="horz" pos="935"/>
        <p:guide orient="horz" pos="3838"/>
        <p:guide orient="horz" pos="4201"/>
        <p:guide pos="2880"/>
        <p:guide pos="5684"/>
        <p:guide pos="76"/>
        <p:guide pos="5193"/>
        <p:guide orient="horz" pos="88"/>
      </p:guideLst>
    </p:cSldViewPr>
  </p:slideViewPr>
  <p:outlineViewPr>
    <p:cViewPr>
      <p:scale>
        <a:sx n="33" d="100"/>
        <a:sy n="33" d="100"/>
      </p:scale>
      <p:origin x="0" y="61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3" d="100"/>
          <a:sy n="73" d="100"/>
        </p:scale>
        <p:origin x="-2148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4"/>
          <c:order val="0"/>
          <c:tx>
            <c:strRef>
              <c:f>Tabelle1!$D$1</c:f>
              <c:strCache>
                <c:ptCount val="1"/>
                <c:pt idx="0">
                  <c:v>Verteilungssumme Q3 / % | 3</c:v>
                </c:pt>
              </c:strCache>
            </c:strRef>
          </c:tx>
          <c:spPr>
            <a:ln w="19050">
              <a:solidFill>
                <a:schemeClr val="accent3">
                  <a:lumMod val="60000"/>
                  <a:lumOff val="40000"/>
                </a:schemeClr>
              </a:solidFill>
            </a:ln>
          </c:spPr>
          <c:marker>
            <c:symbol val="square"/>
            <c:size val="5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c:spPr>
          </c:marker>
          <c:xVal>
            <c:numRef>
              <c:f>Tabelle1!$A$2:$A$35</c:f>
              <c:numCache>
                <c:formatCode>General</c:formatCode>
                <c:ptCount val="34"/>
                <c:pt idx="0">
                  <c:v>0.5</c:v>
                </c:pt>
                <c:pt idx="1">
                  <c:v>1.8</c:v>
                </c:pt>
                <c:pt idx="2">
                  <c:v>2.2000000000000002</c:v>
                </c:pt>
                <c:pt idx="3">
                  <c:v>2.6</c:v>
                </c:pt>
                <c:pt idx="4">
                  <c:v>3</c:v>
                </c:pt>
                <c:pt idx="5">
                  <c:v>3.6</c:v>
                </c:pt>
                <c:pt idx="6">
                  <c:v>4.4000000000000004</c:v>
                </c:pt>
                <c:pt idx="7">
                  <c:v>5.2</c:v>
                </c:pt>
                <c:pt idx="8">
                  <c:v>6.2</c:v>
                </c:pt>
                <c:pt idx="9">
                  <c:v>7.4</c:v>
                </c:pt>
                <c:pt idx="10">
                  <c:v>8.6</c:v>
                </c:pt>
                <c:pt idx="11">
                  <c:v>10</c:v>
                </c:pt>
                <c:pt idx="12">
                  <c:v>12</c:v>
                </c:pt>
                <c:pt idx="13">
                  <c:v>15</c:v>
                </c:pt>
                <c:pt idx="14">
                  <c:v>18</c:v>
                </c:pt>
                <c:pt idx="15">
                  <c:v>21</c:v>
                </c:pt>
                <c:pt idx="16">
                  <c:v>25</c:v>
                </c:pt>
                <c:pt idx="17">
                  <c:v>30</c:v>
                </c:pt>
                <c:pt idx="18">
                  <c:v>36</c:v>
                </c:pt>
                <c:pt idx="19">
                  <c:v>42</c:v>
                </c:pt>
                <c:pt idx="20">
                  <c:v>50</c:v>
                </c:pt>
                <c:pt idx="21">
                  <c:v>60</c:v>
                </c:pt>
                <c:pt idx="22">
                  <c:v>72</c:v>
                </c:pt>
                <c:pt idx="23">
                  <c:v>86</c:v>
                </c:pt>
                <c:pt idx="24">
                  <c:v>102</c:v>
                </c:pt>
                <c:pt idx="25">
                  <c:v>122</c:v>
                </c:pt>
                <c:pt idx="26">
                  <c:v>146</c:v>
                </c:pt>
                <c:pt idx="27">
                  <c:v>174</c:v>
                </c:pt>
                <c:pt idx="28">
                  <c:v>206</c:v>
                </c:pt>
                <c:pt idx="29">
                  <c:v>246</c:v>
                </c:pt>
                <c:pt idx="30">
                  <c:v>294</c:v>
                </c:pt>
                <c:pt idx="31">
                  <c:v>350</c:v>
                </c:pt>
              </c:numCache>
            </c:numRef>
          </c:xVal>
          <c:yVal>
            <c:numRef>
              <c:f>Tabelle1!$D$2:$D$35</c:f>
              <c:numCache>
                <c:formatCode>General</c:formatCode>
                <c:ptCount val="34"/>
                <c:pt idx="0">
                  <c:v>0</c:v>
                </c:pt>
                <c:pt idx="1">
                  <c:v>0.25363200000000002</c:v>
                </c:pt>
                <c:pt idx="2">
                  <c:v>0.38380599999999998</c:v>
                </c:pt>
                <c:pt idx="3">
                  <c:v>0.53043499999999999</c:v>
                </c:pt>
                <c:pt idx="4">
                  <c:v>0.69358699999999995</c:v>
                </c:pt>
                <c:pt idx="5">
                  <c:v>0.96954099999999999</c:v>
                </c:pt>
                <c:pt idx="6">
                  <c:v>1.3961680000000001</c:v>
                </c:pt>
                <c:pt idx="7">
                  <c:v>1.8896949999999999</c:v>
                </c:pt>
                <c:pt idx="8">
                  <c:v>2.597235</c:v>
                </c:pt>
                <c:pt idx="9">
                  <c:v>3.5728680000000002</c:v>
                </c:pt>
                <c:pt idx="10">
                  <c:v>4.6756609999999998</c:v>
                </c:pt>
                <c:pt idx="11">
                  <c:v>6.1028529999999996</c:v>
                </c:pt>
                <c:pt idx="12">
                  <c:v>8.3615169999999992</c:v>
                </c:pt>
                <c:pt idx="13">
                  <c:v>12.139101</c:v>
                </c:pt>
                <c:pt idx="14">
                  <c:v>16.290399000000001</c:v>
                </c:pt>
                <c:pt idx="15">
                  <c:v>20.720033999999998</c:v>
                </c:pt>
                <c:pt idx="16">
                  <c:v>26.928352</c:v>
                </c:pt>
                <c:pt idx="17">
                  <c:v>34.992579999999997</c:v>
                </c:pt>
                <c:pt idx="18">
                  <c:v>44.82358</c:v>
                </c:pt>
                <c:pt idx="19">
                  <c:v>54.447485999999998</c:v>
                </c:pt>
                <c:pt idx="20">
                  <c:v>66.269757999999996</c:v>
                </c:pt>
                <c:pt idx="21">
                  <c:v>78.398795000000007</c:v>
                </c:pt>
                <c:pt idx="22">
                  <c:v>88.626300000000001</c:v>
                </c:pt>
                <c:pt idx="23">
                  <c:v>95.277755999999997</c:v>
                </c:pt>
                <c:pt idx="24">
                  <c:v>98.387906000000001</c:v>
                </c:pt>
                <c:pt idx="25">
                  <c:v>99.828124000000003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0EA-4F04-9160-B2FEB00CDB19}"/>
            </c:ext>
          </c:extLst>
        </c:ser>
        <c:ser>
          <c:idx val="6"/>
          <c:order val="2"/>
          <c:tx>
            <c:strRef>
              <c:f>Tabelle1!$E$1</c:f>
              <c:strCache>
                <c:ptCount val="1"/>
                <c:pt idx="0">
                  <c:v>Verteilungssumme Q3 / % | 4</c:v>
                </c:pt>
              </c:strCache>
            </c:strRef>
          </c:tx>
          <c:spPr>
            <a:ln w="19050">
              <a:solidFill>
                <a:schemeClr val="accent3">
                  <a:lumMod val="75000"/>
                </a:schemeClr>
              </a:solidFill>
            </a:ln>
          </c:spPr>
          <c:marker>
            <c:symbol val="square"/>
            <c:size val="5"/>
            <c:spPr>
              <a:solidFill>
                <a:schemeClr val="accent3">
                  <a:lumMod val="75000"/>
                </a:schemeClr>
              </a:solidFill>
              <a:ln w="9525">
                <a:solidFill>
                  <a:schemeClr val="bg1">
                    <a:lumMod val="85000"/>
                  </a:schemeClr>
                </a:solidFill>
              </a:ln>
            </c:spPr>
          </c:marker>
          <c:xVal>
            <c:numRef>
              <c:f>Tabelle1!$A$2:$A$33</c:f>
              <c:numCache>
                <c:formatCode>General</c:formatCode>
                <c:ptCount val="32"/>
                <c:pt idx="0">
                  <c:v>0.5</c:v>
                </c:pt>
                <c:pt idx="1">
                  <c:v>1.8</c:v>
                </c:pt>
                <c:pt idx="2">
                  <c:v>2.2000000000000002</c:v>
                </c:pt>
                <c:pt idx="3">
                  <c:v>2.6</c:v>
                </c:pt>
                <c:pt idx="4">
                  <c:v>3</c:v>
                </c:pt>
                <c:pt idx="5">
                  <c:v>3.6</c:v>
                </c:pt>
                <c:pt idx="6">
                  <c:v>4.4000000000000004</c:v>
                </c:pt>
                <c:pt idx="7">
                  <c:v>5.2</c:v>
                </c:pt>
                <c:pt idx="8">
                  <c:v>6.2</c:v>
                </c:pt>
                <c:pt idx="9">
                  <c:v>7.4</c:v>
                </c:pt>
                <c:pt idx="10">
                  <c:v>8.6</c:v>
                </c:pt>
                <c:pt idx="11">
                  <c:v>10</c:v>
                </c:pt>
                <c:pt idx="12">
                  <c:v>12</c:v>
                </c:pt>
                <c:pt idx="13">
                  <c:v>15</c:v>
                </c:pt>
                <c:pt idx="14">
                  <c:v>18</c:v>
                </c:pt>
                <c:pt idx="15">
                  <c:v>21</c:v>
                </c:pt>
                <c:pt idx="16">
                  <c:v>25</c:v>
                </c:pt>
                <c:pt idx="17">
                  <c:v>30</c:v>
                </c:pt>
                <c:pt idx="18">
                  <c:v>36</c:v>
                </c:pt>
                <c:pt idx="19">
                  <c:v>42</c:v>
                </c:pt>
                <c:pt idx="20">
                  <c:v>50</c:v>
                </c:pt>
                <c:pt idx="21">
                  <c:v>60</c:v>
                </c:pt>
                <c:pt idx="22">
                  <c:v>72</c:v>
                </c:pt>
                <c:pt idx="23">
                  <c:v>86</c:v>
                </c:pt>
                <c:pt idx="24">
                  <c:v>102</c:v>
                </c:pt>
                <c:pt idx="25">
                  <c:v>122</c:v>
                </c:pt>
                <c:pt idx="26">
                  <c:v>146</c:v>
                </c:pt>
                <c:pt idx="27">
                  <c:v>174</c:v>
                </c:pt>
                <c:pt idx="28">
                  <c:v>206</c:v>
                </c:pt>
                <c:pt idx="29">
                  <c:v>246</c:v>
                </c:pt>
                <c:pt idx="30">
                  <c:v>294</c:v>
                </c:pt>
                <c:pt idx="31">
                  <c:v>350</c:v>
                </c:pt>
              </c:numCache>
            </c:numRef>
          </c:xVal>
          <c:yVal>
            <c:numRef>
              <c:f>Tabelle1!$E$2:$E$33</c:f>
              <c:numCache>
                <c:formatCode>General</c:formatCode>
                <c:ptCount val="32"/>
                <c:pt idx="0">
                  <c:v>0</c:v>
                </c:pt>
                <c:pt idx="1">
                  <c:v>0.26557700000000001</c:v>
                </c:pt>
                <c:pt idx="2">
                  <c:v>0.396702</c:v>
                </c:pt>
                <c:pt idx="3">
                  <c:v>0.54325199999999996</c:v>
                </c:pt>
                <c:pt idx="4">
                  <c:v>0.70552400000000004</c:v>
                </c:pt>
                <c:pt idx="5">
                  <c:v>0.97918099999999997</c:v>
                </c:pt>
                <c:pt idx="6">
                  <c:v>1.401783</c:v>
                </c:pt>
                <c:pt idx="7">
                  <c:v>1.8909940000000001</c:v>
                </c:pt>
                <c:pt idx="8">
                  <c:v>2.5936050000000002</c:v>
                </c:pt>
                <c:pt idx="9">
                  <c:v>3.5649489999999999</c:v>
                </c:pt>
                <c:pt idx="10">
                  <c:v>4.6657669999999998</c:v>
                </c:pt>
                <c:pt idx="11">
                  <c:v>6.0934840000000001</c:v>
                </c:pt>
                <c:pt idx="12">
                  <c:v>8.3572019999999991</c:v>
                </c:pt>
                <c:pt idx="13">
                  <c:v>12.148978</c:v>
                </c:pt>
                <c:pt idx="14">
                  <c:v>16.318538</c:v>
                </c:pt>
                <c:pt idx="15">
                  <c:v>20.768111999999999</c:v>
                </c:pt>
                <c:pt idx="16">
                  <c:v>27.004248</c:v>
                </c:pt>
                <c:pt idx="17">
                  <c:v>35.102671000000001</c:v>
                </c:pt>
                <c:pt idx="18">
                  <c:v>44.971046000000001</c:v>
                </c:pt>
                <c:pt idx="19">
                  <c:v>54.623866</c:v>
                </c:pt>
                <c:pt idx="20">
                  <c:v>66.469308999999996</c:v>
                </c:pt>
                <c:pt idx="21">
                  <c:v>78.590699999999998</c:v>
                </c:pt>
                <c:pt idx="22">
                  <c:v>88.759197</c:v>
                </c:pt>
                <c:pt idx="23">
                  <c:v>95.327927000000003</c:v>
                </c:pt>
                <c:pt idx="24">
                  <c:v>98.396478000000002</c:v>
                </c:pt>
                <c:pt idx="25">
                  <c:v>99.827408000000005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70EA-4F04-9160-B2FEB00CDB19}"/>
            </c:ext>
          </c:extLst>
        </c:ser>
        <c:ser>
          <c:idx val="0"/>
          <c:order val="4"/>
          <c:tx>
            <c:strRef>
              <c:f>Tabelle1!$B$1</c:f>
              <c:strCache>
                <c:ptCount val="1"/>
                <c:pt idx="0">
                  <c:v>Verteilungssumme Q3 / % | 1</c:v>
                </c:pt>
              </c:strCache>
            </c:strRef>
          </c:tx>
          <c:spPr>
            <a:ln w="19050">
              <a:solidFill>
                <a:schemeClr val="accent1">
                  <a:lumMod val="60000"/>
                  <a:lumOff val="40000"/>
                </a:schemeClr>
              </a:solidFill>
            </a:ln>
          </c:spPr>
          <c:marker>
            <c:symbol val="diamond"/>
            <c:size val="7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c:spPr>
          </c:marker>
          <c:xVal>
            <c:numRef>
              <c:f>Tabelle1!$A$2:$A$35</c:f>
              <c:numCache>
                <c:formatCode>General</c:formatCode>
                <c:ptCount val="34"/>
                <c:pt idx="0">
                  <c:v>0.5</c:v>
                </c:pt>
                <c:pt idx="1">
                  <c:v>1.8</c:v>
                </c:pt>
                <c:pt idx="2">
                  <c:v>2.2000000000000002</c:v>
                </c:pt>
                <c:pt idx="3">
                  <c:v>2.6</c:v>
                </c:pt>
                <c:pt idx="4">
                  <c:v>3</c:v>
                </c:pt>
                <c:pt idx="5">
                  <c:v>3.6</c:v>
                </c:pt>
                <c:pt idx="6">
                  <c:v>4.4000000000000004</c:v>
                </c:pt>
                <c:pt idx="7">
                  <c:v>5.2</c:v>
                </c:pt>
                <c:pt idx="8">
                  <c:v>6.2</c:v>
                </c:pt>
                <c:pt idx="9">
                  <c:v>7.4</c:v>
                </c:pt>
                <c:pt idx="10">
                  <c:v>8.6</c:v>
                </c:pt>
                <c:pt idx="11">
                  <c:v>10</c:v>
                </c:pt>
                <c:pt idx="12">
                  <c:v>12</c:v>
                </c:pt>
                <c:pt idx="13">
                  <c:v>15</c:v>
                </c:pt>
                <c:pt idx="14">
                  <c:v>18</c:v>
                </c:pt>
                <c:pt idx="15">
                  <c:v>21</c:v>
                </c:pt>
                <c:pt idx="16">
                  <c:v>25</c:v>
                </c:pt>
                <c:pt idx="17">
                  <c:v>30</c:v>
                </c:pt>
                <c:pt idx="18">
                  <c:v>36</c:v>
                </c:pt>
                <c:pt idx="19">
                  <c:v>42</c:v>
                </c:pt>
                <c:pt idx="20">
                  <c:v>50</c:v>
                </c:pt>
                <c:pt idx="21">
                  <c:v>60</c:v>
                </c:pt>
                <c:pt idx="22">
                  <c:v>72</c:v>
                </c:pt>
                <c:pt idx="23">
                  <c:v>86</c:v>
                </c:pt>
                <c:pt idx="24">
                  <c:v>102</c:v>
                </c:pt>
                <c:pt idx="25">
                  <c:v>122</c:v>
                </c:pt>
                <c:pt idx="26">
                  <c:v>146</c:v>
                </c:pt>
                <c:pt idx="27">
                  <c:v>174</c:v>
                </c:pt>
                <c:pt idx="28">
                  <c:v>206</c:v>
                </c:pt>
                <c:pt idx="29">
                  <c:v>246</c:v>
                </c:pt>
                <c:pt idx="30">
                  <c:v>294</c:v>
                </c:pt>
                <c:pt idx="31">
                  <c:v>350</c:v>
                </c:pt>
              </c:numCache>
            </c:numRef>
          </c:xVal>
          <c:yVal>
            <c:numRef>
              <c:f>Tabelle1!$B$2:$B$35</c:f>
              <c:numCache>
                <c:formatCode>General</c:formatCode>
                <c:ptCount val="34"/>
                <c:pt idx="0">
                  <c:v>0</c:v>
                </c:pt>
                <c:pt idx="1">
                  <c:v>0.26328099999999999</c:v>
                </c:pt>
                <c:pt idx="2">
                  <c:v>0.381129</c:v>
                </c:pt>
                <c:pt idx="3">
                  <c:v>0.50997599999999998</c:v>
                </c:pt>
                <c:pt idx="4">
                  <c:v>0.64971000000000001</c:v>
                </c:pt>
                <c:pt idx="5">
                  <c:v>0.87967799999999996</c:v>
                </c:pt>
                <c:pt idx="6">
                  <c:v>1.2244550000000001</c:v>
                </c:pt>
                <c:pt idx="7">
                  <c:v>1.6131200000000001</c:v>
                </c:pt>
                <c:pt idx="8">
                  <c:v>2.1598229999999998</c:v>
                </c:pt>
                <c:pt idx="9">
                  <c:v>2.9047230000000002</c:v>
                </c:pt>
                <c:pt idx="10">
                  <c:v>3.745241</c:v>
                </c:pt>
                <c:pt idx="11">
                  <c:v>4.8416980000000001</c:v>
                </c:pt>
                <c:pt idx="12">
                  <c:v>6.6091059999999997</c:v>
                </c:pt>
                <c:pt idx="13">
                  <c:v>9.6506799999999995</c:v>
                </c:pt>
                <c:pt idx="14">
                  <c:v>13.085023</c:v>
                </c:pt>
                <c:pt idx="15">
                  <c:v>16.814971</c:v>
                </c:pt>
                <c:pt idx="16">
                  <c:v>22.117016</c:v>
                </c:pt>
                <c:pt idx="17">
                  <c:v>29.130547</c:v>
                </c:pt>
                <c:pt idx="18">
                  <c:v>37.929121000000002</c:v>
                </c:pt>
                <c:pt idx="19">
                  <c:v>46.879575000000003</c:v>
                </c:pt>
                <c:pt idx="20">
                  <c:v>58.554431999999998</c:v>
                </c:pt>
                <c:pt idx="21">
                  <c:v>71.697008999999994</c:v>
                </c:pt>
                <c:pt idx="22">
                  <c:v>84.001154999999997</c:v>
                </c:pt>
                <c:pt idx="23">
                  <c:v>92.905542999999994</c:v>
                </c:pt>
                <c:pt idx="24">
                  <c:v>97.500039999999998</c:v>
                </c:pt>
                <c:pt idx="25">
                  <c:v>99.744096999999996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70EA-4F04-9160-B2FEB00CDB19}"/>
            </c:ext>
          </c:extLst>
        </c:ser>
        <c:ser>
          <c:idx val="2"/>
          <c:order val="7"/>
          <c:tx>
            <c:strRef>
              <c:f>Tabelle1!$C$1</c:f>
              <c:strCache>
                <c:ptCount val="1"/>
                <c:pt idx="0">
                  <c:v>Verteilungssumme Q3 / % | 2</c:v>
                </c:pt>
              </c:strCache>
            </c:strRef>
          </c:tx>
          <c:spPr>
            <a:ln w="19050">
              <a:solidFill>
                <a:schemeClr val="accent1">
                  <a:lumMod val="75000"/>
                </a:schemeClr>
              </a:solidFill>
            </a:ln>
          </c:spPr>
          <c:marker>
            <c:symbol val="diamond"/>
            <c:size val="7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c:spPr>
          </c:marker>
          <c:xVal>
            <c:numRef>
              <c:f>Tabelle1!$A$2:$A$35</c:f>
              <c:numCache>
                <c:formatCode>General</c:formatCode>
                <c:ptCount val="34"/>
                <c:pt idx="0">
                  <c:v>0.5</c:v>
                </c:pt>
                <c:pt idx="1">
                  <c:v>1.8</c:v>
                </c:pt>
                <c:pt idx="2">
                  <c:v>2.2000000000000002</c:v>
                </c:pt>
                <c:pt idx="3">
                  <c:v>2.6</c:v>
                </c:pt>
                <c:pt idx="4">
                  <c:v>3</c:v>
                </c:pt>
                <c:pt idx="5">
                  <c:v>3.6</c:v>
                </c:pt>
                <c:pt idx="6">
                  <c:v>4.4000000000000004</c:v>
                </c:pt>
                <c:pt idx="7">
                  <c:v>5.2</c:v>
                </c:pt>
                <c:pt idx="8">
                  <c:v>6.2</c:v>
                </c:pt>
                <c:pt idx="9">
                  <c:v>7.4</c:v>
                </c:pt>
                <c:pt idx="10">
                  <c:v>8.6</c:v>
                </c:pt>
                <c:pt idx="11">
                  <c:v>10</c:v>
                </c:pt>
                <c:pt idx="12">
                  <c:v>12</c:v>
                </c:pt>
                <c:pt idx="13">
                  <c:v>15</c:v>
                </c:pt>
                <c:pt idx="14">
                  <c:v>18</c:v>
                </c:pt>
                <c:pt idx="15">
                  <c:v>21</c:v>
                </c:pt>
                <c:pt idx="16">
                  <c:v>25</c:v>
                </c:pt>
                <c:pt idx="17">
                  <c:v>30</c:v>
                </c:pt>
                <c:pt idx="18">
                  <c:v>36</c:v>
                </c:pt>
                <c:pt idx="19">
                  <c:v>42</c:v>
                </c:pt>
                <c:pt idx="20">
                  <c:v>50</c:v>
                </c:pt>
                <c:pt idx="21">
                  <c:v>60</c:v>
                </c:pt>
                <c:pt idx="22">
                  <c:v>72</c:v>
                </c:pt>
                <c:pt idx="23">
                  <c:v>86</c:v>
                </c:pt>
                <c:pt idx="24">
                  <c:v>102</c:v>
                </c:pt>
                <c:pt idx="25">
                  <c:v>122</c:v>
                </c:pt>
                <c:pt idx="26">
                  <c:v>146</c:v>
                </c:pt>
                <c:pt idx="27">
                  <c:v>174</c:v>
                </c:pt>
                <c:pt idx="28">
                  <c:v>206</c:v>
                </c:pt>
                <c:pt idx="29">
                  <c:v>246</c:v>
                </c:pt>
                <c:pt idx="30">
                  <c:v>294</c:v>
                </c:pt>
                <c:pt idx="31">
                  <c:v>350</c:v>
                </c:pt>
              </c:numCache>
            </c:numRef>
          </c:xVal>
          <c:yVal>
            <c:numRef>
              <c:f>Tabelle1!$C$2:$C$35</c:f>
              <c:numCache>
                <c:formatCode>General</c:formatCode>
                <c:ptCount val="34"/>
                <c:pt idx="0">
                  <c:v>0</c:v>
                </c:pt>
                <c:pt idx="1">
                  <c:v>0.26281100000000002</c:v>
                </c:pt>
                <c:pt idx="2">
                  <c:v>0.37895699999999999</c:v>
                </c:pt>
                <c:pt idx="3">
                  <c:v>0.50557300000000005</c:v>
                </c:pt>
                <c:pt idx="4">
                  <c:v>0.64250600000000002</c:v>
                </c:pt>
                <c:pt idx="5">
                  <c:v>0.86715299999999995</c:v>
                </c:pt>
                <c:pt idx="6">
                  <c:v>1.202826</c:v>
                </c:pt>
                <c:pt idx="7">
                  <c:v>1.580373</c:v>
                </c:pt>
                <c:pt idx="8">
                  <c:v>2.1109179999999999</c:v>
                </c:pt>
                <c:pt idx="9">
                  <c:v>2.834152</c:v>
                </c:pt>
                <c:pt idx="10">
                  <c:v>3.6517650000000001</c:v>
                </c:pt>
                <c:pt idx="11">
                  <c:v>4.7213310000000002</c:v>
                </c:pt>
                <c:pt idx="12">
                  <c:v>6.4517499999999997</c:v>
                </c:pt>
                <c:pt idx="13">
                  <c:v>9.4429850000000002</c:v>
                </c:pt>
                <c:pt idx="14">
                  <c:v>12.834992</c:v>
                </c:pt>
                <c:pt idx="15">
                  <c:v>16.529868</c:v>
                </c:pt>
                <c:pt idx="16">
                  <c:v>21.794905</c:v>
                </c:pt>
                <c:pt idx="17">
                  <c:v>28.782447999999999</c:v>
                </c:pt>
                <c:pt idx="18">
                  <c:v>37.580652000000001</c:v>
                </c:pt>
                <c:pt idx="19">
                  <c:v>46.551738999999998</c:v>
                </c:pt>
                <c:pt idx="20">
                  <c:v>58.261763000000002</c:v>
                </c:pt>
                <c:pt idx="21">
                  <c:v>71.428875000000005</c:v>
                </c:pt>
                <c:pt idx="22">
                  <c:v>83.719880000000003</c:v>
                </c:pt>
                <c:pt idx="23">
                  <c:v>92.614044000000007</c:v>
                </c:pt>
                <c:pt idx="24">
                  <c:v>97.331720000000004</c:v>
                </c:pt>
                <c:pt idx="25">
                  <c:v>99.724506000000005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70EA-4F04-9160-B2FEB00CDB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3047040"/>
        <c:axId val="153049344"/>
        <c:extLst>
          <c:ext xmlns:c15="http://schemas.microsoft.com/office/drawing/2012/chart" uri="{02D57815-91ED-43cb-92C2-25804820EDAC}">
            <c15:filteredScatterSeries>
              <c15:ser>
                <c:idx val="7"/>
                <c:order val="8"/>
                <c:tx>
                  <c:strRef>
                    <c:extLst>
                      <c:ext uri="{02D57815-91ED-43cb-92C2-25804820EDAC}">
                        <c15:formulaRef>
                          <c15:sqref>Tabelle1!$F$1</c15:sqref>
                        </c15:formulaRef>
                      </c:ext>
                    </c:extLst>
                    <c:strCache>
                      <c:ptCount val="1"/>
                      <c:pt idx="0">
                        <c:v>Verteilungssumme Q3 / % | 5</c:v>
                      </c:pt>
                    </c:strCache>
                  </c:strRef>
                </c:tx>
                <c:spPr>
                  <a:ln w="19050">
                    <a:solidFill>
                      <a:schemeClr val="accent1">
                        <a:lumMod val="75000"/>
                      </a:schemeClr>
                    </a:solidFill>
                  </a:ln>
                </c:spPr>
                <c:marker>
                  <c:symbol val="square"/>
                  <c:size val="4"/>
                  <c:spPr>
                    <a:solidFill>
                      <a:schemeClr val="accent1">
                        <a:lumMod val="75000"/>
                      </a:schemeClr>
                    </a:solidFill>
                    <a:ln w="19050">
                      <a:solidFill>
                        <a:schemeClr val="accent1">
                          <a:lumMod val="75000"/>
                        </a:schemeClr>
                      </a:solidFill>
                    </a:ln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Tabelle1!$A$2:$A$33</c15:sqref>
                        </c15:formulaRef>
                      </c:ext>
                    </c:extLst>
                    <c:numCache>
                      <c:formatCode>General</c:formatCode>
                      <c:ptCount val="32"/>
                      <c:pt idx="0">
                        <c:v>0.5</c:v>
                      </c:pt>
                      <c:pt idx="1">
                        <c:v>1.8</c:v>
                      </c:pt>
                      <c:pt idx="2">
                        <c:v>2.2000000000000002</c:v>
                      </c:pt>
                      <c:pt idx="3">
                        <c:v>2.6</c:v>
                      </c:pt>
                      <c:pt idx="4">
                        <c:v>3</c:v>
                      </c:pt>
                      <c:pt idx="5">
                        <c:v>3.6</c:v>
                      </c:pt>
                      <c:pt idx="6">
                        <c:v>4.4000000000000004</c:v>
                      </c:pt>
                      <c:pt idx="7">
                        <c:v>5.2</c:v>
                      </c:pt>
                      <c:pt idx="8">
                        <c:v>6.2</c:v>
                      </c:pt>
                      <c:pt idx="9">
                        <c:v>7.4</c:v>
                      </c:pt>
                      <c:pt idx="10">
                        <c:v>8.6</c:v>
                      </c:pt>
                      <c:pt idx="11">
                        <c:v>10</c:v>
                      </c:pt>
                      <c:pt idx="12">
                        <c:v>12</c:v>
                      </c:pt>
                      <c:pt idx="13">
                        <c:v>15</c:v>
                      </c:pt>
                      <c:pt idx="14">
                        <c:v>18</c:v>
                      </c:pt>
                      <c:pt idx="15">
                        <c:v>21</c:v>
                      </c:pt>
                      <c:pt idx="16">
                        <c:v>25</c:v>
                      </c:pt>
                      <c:pt idx="17">
                        <c:v>30</c:v>
                      </c:pt>
                      <c:pt idx="18">
                        <c:v>36</c:v>
                      </c:pt>
                      <c:pt idx="19">
                        <c:v>42</c:v>
                      </c:pt>
                      <c:pt idx="20">
                        <c:v>50</c:v>
                      </c:pt>
                      <c:pt idx="21">
                        <c:v>60</c:v>
                      </c:pt>
                      <c:pt idx="22">
                        <c:v>72</c:v>
                      </c:pt>
                      <c:pt idx="23">
                        <c:v>86</c:v>
                      </c:pt>
                      <c:pt idx="24">
                        <c:v>102</c:v>
                      </c:pt>
                      <c:pt idx="25">
                        <c:v>122</c:v>
                      </c:pt>
                      <c:pt idx="26">
                        <c:v>146</c:v>
                      </c:pt>
                      <c:pt idx="27">
                        <c:v>174</c:v>
                      </c:pt>
                      <c:pt idx="28">
                        <c:v>206</c:v>
                      </c:pt>
                      <c:pt idx="29">
                        <c:v>246</c:v>
                      </c:pt>
                      <c:pt idx="30">
                        <c:v>294</c:v>
                      </c:pt>
                      <c:pt idx="31">
                        <c:v>350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Tabelle1!$F$2:$F$33</c15:sqref>
                        </c15:formulaRef>
                      </c:ext>
                    </c:extLst>
                    <c:numCache>
                      <c:formatCode>General</c:formatCode>
                      <c:ptCount val="32"/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8-70EA-4F04-9160-B2FEB00CDB19}"/>
                  </c:ext>
                </c:extLst>
              </c15:ser>
            </c15:filteredScatterSeries>
            <c15:filteredScatterSeries>
              <c15:ser>
                <c:idx val="8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Tabelle1!#BEZUG!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19050">
                    <a:solidFill>
                      <a:schemeClr val="accent3">
                        <a:lumMod val="75000"/>
                      </a:schemeClr>
                    </a:solidFill>
                  </a:ln>
                </c:spPr>
                <c:marker>
                  <c:symbol val="circle"/>
                  <c:size val="4"/>
                  <c:spPr>
                    <a:solidFill>
                      <a:schemeClr val="accent3">
                        <a:lumMod val="75000"/>
                      </a:schemeClr>
                    </a:solidFill>
                    <a:ln w="19050">
                      <a:solidFill>
                        <a:schemeClr val="accent3">
                          <a:lumMod val="75000"/>
                        </a:schemeClr>
                      </a:solidFill>
                    </a:ln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Tabelle1!$A$2:$A$33</c15:sqref>
                        </c15:formulaRef>
                      </c:ext>
                    </c:extLst>
                    <c:numCache>
                      <c:formatCode>General</c:formatCode>
                      <c:ptCount val="32"/>
                      <c:pt idx="0">
                        <c:v>0.5</c:v>
                      </c:pt>
                      <c:pt idx="1">
                        <c:v>1.8</c:v>
                      </c:pt>
                      <c:pt idx="2">
                        <c:v>2.2000000000000002</c:v>
                      </c:pt>
                      <c:pt idx="3">
                        <c:v>2.6</c:v>
                      </c:pt>
                      <c:pt idx="4">
                        <c:v>3</c:v>
                      </c:pt>
                      <c:pt idx="5">
                        <c:v>3.6</c:v>
                      </c:pt>
                      <c:pt idx="6">
                        <c:v>4.4000000000000004</c:v>
                      </c:pt>
                      <c:pt idx="7">
                        <c:v>5.2</c:v>
                      </c:pt>
                      <c:pt idx="8">
                        <c:v>6.2</c:v>
                      </c:pt>
                      <c:pt idx="9">
                        <c:v>7.4</c:v>
                      </c:pt>
                      <c:pt idx="10">
                        <c:v>8.6</c:v>
                      </c:pt>
                      <c:pt idx="11">
                        <c:v>10</c:v>
                      </c:pt>
                      <c:pt idx="12">
                        <c:v>12</c:v>
                      </c:pt>
                      <c:pt idx="13">
                        <c:v>15</c:v>
                      </c:pt>
                      <c:pt idx="14">
                        <c:v>18</c:v>
                      </c:pt>
                      <c:pt idx="15">
                        <c:v>21</c:v>
                      </c:pt>
                      <c:pt idx="16">
                        <c:v>25</c:v>
                      </c:pt>
                      <c:pt idx="17">
                        <c:v>30</c:v>
                      </c:pt>
                      <c:pt idx="18">
                        <c:v>36</c:v>
                      </c:pt>
                      <c:pt idx="19">
                        <c:v>42</c:v>
                      </c:pt>
                      <c:pt idx="20">
                        <c:v>50</c:v>
                      </c:pt>
                      <c:pt idx="21">
                        <c:v>60</c:v>
                      </c:pt>
                      <c:pt idx="22">
                        <c:v>72</c:v>
                      </c:pt>
                      <c:pt idx="23">
                        <c:v>86</c:v>
                      </c:pt>
                      <c:pt idx="24">
                        <c:v>102</c:v>
                      </c:pt>
                      <c:pt idx="25">
                        <c:v>122</c:v>
                      </c:pt>
                      <c:pt idx="26">
                        <c:v>146</c:v>
                      </c:pt>
                      <c:pt idx="27">
                        <c:v>174</c:v>
                      </c:pt>
                      <c:pt idx="28">
                        <c:v>206</c:v>
                      </c:pt>
                      <c:pt idx="29">
                        <c:v>246</c:v>
                      </c:pt>
                      <c:pt idx="30">
                        <c:v>294</c:v>
                      </c:pt>
                      <c:pt idx="31">
                        <c:v>350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Tabelle1!#BEZUG!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70EA-4F04-9160-B2FEB00CDB19}"/>
                  </c:ext>
                </c:extLst>
              </c15:ser>
            </c15:filteredScatterSeries>
          </c:ext>
        </c:extLst>
      </c:scatterChart>
      <c:scatterChart>
        <c:scatterStyle val="smoothMarker"/>
        <c:varyColors val="0"/>
        <c:ser>
          <c:idx val="9"/>
          <c:order val="1"/>
          <c:tx>
            <c:strRef>
              <c:f>Tabelle1!$J$1</c:f>
              <c:strCache>
                <c:ptCount val="1"/>
                <c:pt idx="0">
                  <c:v>Verteilungsdichte (log)q3* | 3</c:v>
                </c:pt>
              </c:strCache>
            </c:strRef>
          </c:tx>
          <c:spPr>
            <a:ln w="19050">
              <a:solidFill>
                <a:schemeClr val="accent3">
                  <a:lumMod val="60000"/>
                  <a:lumOff val="40000"/>
                </a:schemeClr>
              </a:solidFill>
            </a:ln>
          </c:spPr>
          <c:marker>
            <c:symbol val="square"/>
            <c:size val="6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bg1">
                    <a:lumMod val="85000"/>
                  </a:schemeClr>
                </a:solidFill>
              </a:ln>
            </c:spPr>
          </c:marker>
          <c:xVal>
            <c:numRef>
              <c:f>Tabelle1!$G$2:$G$33</c:f>
              <c:numCache>
                <c:formatCode>General</c:formatCode>
                <c:ptCount val="32"/>
                <c:pt idx="0">
                  <c:v>0.94899999999999995</c:v>
                </c:pt>
                <c:pt idx="1">
                  <c:v>1.99</c:v>
                </c:pt>
                <c:pt idx="2">
                  <c:v>2.3919999999999999</c:v>
                </c:pt>
                <c:pt idx="3">
                  <c:v>2.7930000000000001</c:v>
                </c:pt>
                <c:pt idx="4">
                  <c:v>3.286</c:v>
                </c:pt>
                <c:pt idx="5">
                  <c:v>3.98</c:v>
                </c:pt>
                <c:pt idx="6">
                  <c:v>4.7830000000000004</c:v>
                </c:pt>
                <c:pt idx="7">
                  <c:v>5.6779999999999999</c:v>
                </c:pt>
                <c:pt idx="8">
                  <c:v>6.7729999999999997</c:v>
                </c:pt>
                <c:pt idx="9">
                  <c:v>7.9770000000000003</c:v>
                </c:pt>
                <c:pt idx="10">
                  <c:v>9.2739999999999991</c:v>
                </c:pt>
                <c:pt idx="11">
                  <c:v>10.954000000000001</c:v>
                </c:pt>
                <c:pt idx="12">
                  <c:v>13.416</c:v>
                </c:pt>
                <c:pt idx="13">
                  <c:v>16.431999999999999</c:v>
                </c:pt>
                <c:pt idx="14">
                  <c:v>19.442</c:v>
                </c:pt>
                <c:pt idx="15">
                  <c:v>22.913</c:v>
                </c:pt>
                <c:pt idx="16">
                  <c:v>27.385999999999999</c:v>
                </c:pt>
                <c:pt idx="17">
                  <c:v>32.863</c:v>
                </c:pt>
                <c:pt idx="18">
                  <c:v>38.884</c:v>
                </c:pt>
                <c:pt idx="19">
                  <c:v>45.826000000000001</c:v>
                </c:pt>
                <c:pt idx="20">
                  <c:v>54.771999999999998</c:v>
                </c:pt>
                <c:pt idx="21">
                  <c:v>65.727000000000004</c:v>
                </c:pt>
                <c:pt idx="22">
                  <c:v>78.688999999999993</c:v>
                </c:pt>
                <c:pt idx="23">
                  <c:v>93.659000000000006</c:v>
                </c:pt>
                <c:pt idx="24">
                  <c:v>111.553</c:v>
                </c:pt>
                <c:pt idx="25">
                  <c:v>133.46199999999999</c:v>
                </c:pt>
                <c:pt idx="26">
                  <c:v>159.386</c:v>
                </c:pt>
                <c:pt idx="27">
                  <c:v>189.32499999999999</c:v>
                </c:pt>
                <c:pt idx="28">
                  <c:v>225.113</c:v>
                </c:pt>
                <c:pt idx="29">
                  <c:v>268.93099999999998</c:v>
                </c:pt>
                <c:pt idx="30">
                  <c:v>320.77999999999997</c:v>
                </c:pt>
              </c:numCache>
            </c:numRef>
          </c:xVal>
          <c:yVal>
            <c:numRef>
              <c:f>Tabelle1!$J$2:$J$33</c:f>
              <c:numCache>
                <c:formatCode>General</c:formatCode>
                <c:ptCount val="32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0.03</c:v>
                </c:pt>
                <c:pt idx="5">
                  <c:v>0.05</c:v>
                </c:pt>
                <c:pt idx="6">
                  <c:v>7.0000000000000007E-2</c:v>
                </c:pt>
                <c:pt idx="7">
                  <c:v>0.09</c:v>
                </c:pt>
                <c:pt idx="8">
                  <c:v>0.13</c:v>
                </c:pt>
                <c:pt idx="9">
                  <c:v>0.17</c:v>
                </c:pt>
                <c:pt idx="10">
                  <c:v>0.22</c:v>
                </c:pt>
                <c:pt idx="11">
                  <c:v>0.28999999999999998</c:v>
                </c:pt>
                <c:pt idx="12">
                  <c:v>0.39</c:v>
                </c:pt>
                <c:pt idx="13">
                  <c:v>0.52</c:v>
                </c:pt>
                <c:pt idx="14">
                  <c:v>0.66</c:v>
                </c:pt>
                <c:pt idx="15">
                  <c:v>0.82</c:v>
                </c:pt>
                <c:pt idx="16">
                  <c:v>1.02</c:v>
                </c:pt>
                <c:pt idx="17">
                  <c:v>1.24</c:v>
                </c:pt>
                <c:pt idx="18">
                  <c:v>1.44</c:v>
                </c:pt>
                <c:pt idx="19">
                  <c:v>1.56</c:v>
                </c:pt>
                <c:pt idx="20">
                  <c:v>1.53</c:v>
                </c:pt>
                <c:pt idx="21">
                  <c:v>1.29</c:v>
                </c:pt>
                <c:pt idx="22">
                  <c:v>0.86</c:v>
                </c:pt>
                <c:pt idx="23">
                  <c:v>0.42</c:v>
                </c:pt>
                <c:pt idx="24">
                  <c:v>0.19</c:v>
                </c:pt>
                <c:pt idx="25">
                  <c:v>0.02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70EA-4F04-9160-B2FEB00CDB19}"/>
            </c:ext>
          </c:extLst>
        </c:ser>
        <c:ser>
          <c:idx val="10"/>
          <c:order val="3"/>
          <c:tx>
            <c:strRef>
              <c:f>Tabelle1!$K$1</c:f>
              <c:strCache>
                <c:ptCount val="1"/>
                <c:pt idx="0">
                  <c:v>Verteilungsdichte (log)q3* | 4</c:v>
                </c:pt>
              </c:strCache>
            </c:strRef>
          </c:tx>
          <c:spPr>
            <a:ln w="19050">
              <a:solidFill>
                <a:schemeClr val="accent3">
                  <a:lumMod val="75000"/>
                </a:schemeClr>
              </a:solidFill>
            </a:ln>
          </c:spPr>
          <c:marker>
            <c:symbol val="square"/>
            <c:size val="5"/>
            <c:spPr>
              <a:solidFill>
                <a:schemeClr val="accent3">
                  <a:lumMod val="75000"/>
                </a:schemeClr>
              </a:solidFill>
              <a:ln w="9525">
                <a:solidFill>
                  <a:schemeClr val="bg1">
                    <a:lumMod val="85000"/>
                  </a:schemeClr>
                </a:solidFill>
              </a:ln>
            </c:spPr>
          </c:marker>
          <c:xVal>
            <c:numRef>
              <c:f>Tabelle1!$G$2:$G$33</c:f>
              <c:numCache>
                <c:formatCode>General</c:formatCode>
                <c:ptCount val="32"/>
                <c:pt idx="0">
                  <c:v>0.94899999999999995</c:v>
                </c:pt>
                <c:pt idx="1">
                  <c:v>1.99</c:v>
                </c:pt>
                <c:pt idx="2">
                  <c:v>2.3919999999999999</c:v>
                </c:pt>
                <c:pt idx="3">
                  <c:v>2.7930000000000001</c:v>
                </c:pt>
                <c:pt idx="4">
                  <c:v>3.286</c:v>
                </c:pt>
                <c:pt idx="5">
                  <c:v>3.98</c:v>
                </c:pt>
                <c:pt idx="6">
                  <c:v>4.7830000000000004</c:v>
                </c:pt>
                <c:pt idx="7">
                  <c:v>5.6779999999999999</c:v>
                </c:pt>
                <c:pt idx="8">
                  <c:v>6.7729999999999997</c:v>
                </c:pt>
                <c:pt idx="9">
                  <c:v>7.9770000000000003</c:v>
                </c:pt>
                <c:pt idx="10">
                  <c:v>9.2739999999999991</c:v>
                </c:pt>
                <c:pt idx="11">
                  <c:v>10.954000000000001</c:v>
                </c:pt>
                <c:pt idx="12">
                  <c:v>13.416</c:v>
                </c:pt>
                <c:pt idx="13">
                  <c:v>16.431999999999999</c:v>
                </c:pt>
                <c:pt idx="14">
                  <c:v>19.442</c:v>
                </c:pt>
                <c:pt idx="15">
                  <c:v>22.913</c:v>
                </c:pt>
                <c:pt idx="16">
                  <c:v>27.385999999999999</c:v>
                </c:pt>
                <c:pt idx="17">
                  <c:v>32.863</c:v>
                </c:pt>
                <c:pt idx="18">
                  <c:v>38.884</c:v>
                </c:pt>
                <c:pt idx="19">
                  <c:v>45.826000000000001</c:v>
                </c:pt>
                <c:pt idx="20">
                  <c:v>54.771999999999998</c:v>
                </c:pt>
                <c:pt idx="21">
                  <c:v>65.727000000000004</c:v>
                </c:pt>
                <c:pt idx="22">
                  <c:v>78.688999999999993</c:v>
                </c:pt>
                <c:pt idx="23">
                  <c:v>93.659000000000006</c:v>
                </c:pt>
                <c:pt idx="24">
                  <c:v>111.553</c:v>
                </c:pt>
                <c:pt idx="25">
                  <c:v>133.46199999999999</c:v>
                </c:pt>
                <c:pt idx="26">
                  <c:v>159.386</c:v>
                </c:pt>
                <c:pt idx="27">
                  <c:v>189.32499999999999</c:v>
                </c:pt>
                <c:pt idx="28">
                  <c:v>225.113</c:v>
                </c:pt>
                <c:pt idx="29">
                  <c:v>268.93099999999998</c:v>
                </c:pt>
                <c:pt idx="30">
                  <c:v>320.77999999999997</c:v>
                </c:pt>
              </c:numCache>
            </c:numRef>
          </c:xVal>
          <c:yVal>
            <c:numRef>
              <c:f>Tabelle1!$K$2:$K$33</c:f>
              <c:numCache>
                <c:formatCode>General</c:formatCode>
                <c:ptCount val="32"/>
                <c:pt idx="0">
                  <c:v>0</c:v>
                </c:pt>
                <c:pt idx="1">
                  <c:v>0.02</c:v>
                </c:pt>
                <c:pt idx="2">
                  <c:v>0.02</c:v>
                </c:pt>
                <c:pt idx="3">
                  <c:v>0.03</c:v>
                </c:pt>
                <c:pt idx="4">
                  <c:v>0.03</c:v>
                </c:pt>
                <c:pt idx="5">
                  <c:v>0.05</c:v>
                </c:pt>
                <c:pt idx="6">
                  <c:v>7.0000000000000007E-2</c:v>
                </c:pt>
                <c:pt idx="7">
                  <c:v>0.09</c:v>
                </c:pt>
                <c:pt idx="8">
                  <c:v>0.13</c:v>
                </c:pt>
                <c:pt idx="9">
                  <c:v>0.17</c:v>
                </c:pt>
                <c:pt idx="10">
                  <c:v>0.22</c:v>
                </c:pt>
                <c:pt idx="11">
                  <c:v>0.28999999999999998</c:v>
                </c:pt>
                <c:pt idx="12">
                  <c:v>0.39</c:v>
                </c:pt>
                <c:pt idx="13">
                  <c:v>0.53</c:v>
                </c:pt>
                <c:pt idx="14">
                  <c:v>0.66</c:v>
                </c:pt>
                <c:pt idx="15">
                  <c:v>0.82</c:v>
                </c:pt>
                <c:pt idx="16">
                  <c:v>1.02</c:v>
                </c:pt>
                <c:pt idx="17">
                  <c:v>1.25</c:v>
                </c:pt>
                <c:pt idx="18">
                  <c:v>1.44</c:v>
                </c:pt>
                <c:pt idx="19">
                  <c:v>1.56</c:v>
                </c:pt>
                <c:pt idx="20">
                  <c:v>1.53</c:v>
                </c:pt>
                <c:pt idx="21">
                  <c:v>1.28</c:v>
                </c:pt>
                <c:pt idx="22">
                  <c:v>0.85</c:v>
                </c:pt>
                <c:pt idx="23">
                  <c:v>0.41</c:v>
                </c:pt>
                <c:pt idx="24">
                  <c:v>0.18</c:v>
                </c:pt>
                <c:pt idx="25">
                  <c:v>0.02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70EA-4F04-9160-B2FEB00CDB19}"/>
            </c:ext>
          </c:extLst>
        </c:ser>
        <c:ser>
          <c:idx val="1"/>
          <c:order val="5"/>
          <c:tx>
            <c:strRef>
              <c:f>Tabelle1!$H$1</c:f>
              <c:strCache>
                <c:ptCount val="1"/>
                <c:pt idx="0">
                  <c:v>Verteilungsdichte (log)q3* | 1</c:v>
                </c:pt>
              </c:strCache>
            </c:strRef>
          </c:tx>
          <c:spPr>
            <a:ln w="19050">
              <a:solidFill>
                <a:schemeClr val="accent1">
                  <a:lumMod val="60000"/>
                  <a:lumOff val="40000"/>
                </a:schemeClr>
              </a:solidFill>
            </a:ln>
          </c:spPr>
          <c:marker>
            <c:symbol val="diamond"/>
            <c:size val="7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c:spPr>
          </c:marker>
          <c:xVal>
            <c:numRef>
              <c:f>Tabelle1!$G$2:$G$35</c:f>
              <c:numCache>
                <c:formatCode>General</c:formatCode>
                <c:ptCount val="34"/>
                <c:pt idx="0">
                  <c:v>0.94899999999999995</c:v>
                </c:pt>
                <c:pt idx="1">
                  <c:v>1.99</c:v>
                </c:pt>
                <c:pt idx="2">
                  <c:v>2.3919999999999999</c:v>
                </c:pt>
                <c:pt idx="3">
                  <c:v>2.7930000000000001</c:v>
                </c:pt>
                <c:pt idx="4">
                  <c:v>3.286</c:v>
                </c:pt>
                <c:pt idx="5">
                  <c:v>3.98</c:v>
                </c:pt>
                <c:pt idx="6">
                  <c:v>4.7830000000000004</c:v>
                </c:pt>
                <c:pt idx="7">
                  <c:v>5.6779999999999999</c:v>
                </c:pt>
                <c:pt idx="8">
                  <c:v>6.7729999999999997</c:v>
                </c:pt>
                <c:pt idx="9">
                  <c:v>7.9770000000000003</c:v>
                </c:pt>
                <c:pt idx="10">
                  <c:v>9.2739999999999991</c:v>
                </c:pt>
                <c:pt idx="11">
                  <c:v>10.954000000000001</c:v>
                </c:pt>
                <c:pt idx="12">
                  <c:v>13.416</c:v>
                </c:pt>
                <c:pt idx="13">
                  <c:v>16.431999999999999</c:v>
                </c:pt>
                <c:pt idx="14">
                  <c:v>19.442</c:v>
                </c:pt>
                <c:pt idx="15">
                  <c:v>22.913</c:v>
                </c:pt>
                <c:pt idx="16">
                  <c:v>27.385999999999999</c:v>
                </c:pt>
                <c:pt idx="17">
                  <c:v>32.863</c:v>
                </c:pt>
                <c:pt idx="18">
                  <c:v>38.884</c:v>
                </c:pt>
                <c:pt idx="19">
                  <c:v>45.826000000000001</c:v>
                </c:pt>
                <c:pt idx="20">
                  <c:v>54.771999999999998</c:v>
                </c:pt>
                <c:pt idx="21">
                  <c:v>65.727000000000004</c:v>
                </c:pt>
                <c:pt idx="22">
                  <c:v>78.688999999999993</c:v>
                </c:pt>
                <c:pt idx="23">
                  <c:v>93.659000000000006</c:v>
                </c:pt>
                <c:pt idx="24">
                  <c:v>111.553</c:v>
                </c:pt>
                <c:pt idx="25">
                  <c:v>133.46199999999999</c:v>
                </c:pt>
                <c:pt idx="26">
                  <c:v>159.386</c:v>
                </c:pt>
                <c:pt idx="27">
                  <c:v>189.32499999999999</c:v>
                </c:pt>
                <c:pt idx="28">
                  <c:v>225.113</c:v>
                </c:pt>
                <c:pt idx="29">
                  <c:v>268.93099999999998</c:v>
                </c:pt>
                <c:pt idx="30">
                  <c:v>320.77999999999997</c:v>
                </c:pt>
              </c:numCache>
            </c:numRef>
          </c:xVal>
          <c:yVal>
            <c:numRef>
              <c:f>Tabelle1!$H$2:$H$35</c:f>
              <c:numCache>
                <c:formatCode>General</c:formatCode>
                <c:ptCount val="34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0.02</c:v>
                </c:pt>
                <c:pt idx="4">
                  <c:v>0.03</c:v>
                </c:pt>
                <c:pt idx="5">
                  <c:v>0.04</c:v>
                </c:pt>
                <c:pt idx="6">
                  <c:v>0.05</c:v>
                </c:pt>
                <c:pt idx="7">
                  <c:v>7.0000000000000007E-2</c:v>
                </c:pt>
                <c:pt idx="8">
                  <c:v>0.1</c:v>
                </c:pt>
                <c:pt idx="9">
                  <c:v>0.13</c:v>
                </c:pt>
                <c:pt idx="10">
                  <c:v>0.17</c:v>
                </c:pt>
                <c:pt idx="11">
                  <c:v>0.22</c:v>
                </c:pt>
                <c:pt idx="12">
                  <c:v>0.31</c:v>
                </c:pt>
                <c:pt idx="13">
                  <c:v>0.43</c:v>
                </c:pt>
                <c:pt idx="14">
                  <c:v>0.56000000000000005</c:v>
                </c:pt>
                <c:pt idx="15">
                  <c:v>0.7</c:v>
                </c:pt>
                <c:pt idx="16">
                  <c:v>0.89</c:v>
                </c:pt>
                <c:pt idx="17">
                  <c:v>1.1100000000000001</c:v>
                </c:pt>
                <c:pt idx="18">
                  <c:v>1.34</c:v>
                </c:pt>
                <c:pt idx="19">
                  <c:v>1.54</c:v>
                </c:pt>
                <c:pt idx="20">
                  <c:v>1.66</c:v>
                </c:pt>
                <c:pt idx="21">
                  <c:v>1.55</c:v>
                </c:pt>
                <c:pt idx="22">
                  <c:v>1.1499999999999999</c:v>
                </c:pt>
                <c:pt idx="23">
                  <c:v>0.62</c:v>
                </c:pt>
                <c:pt idx="24">
                  <c:v>0.28999999999999998</c:v>
                </c:pt>
                <c:pt idx="25">
                  <c:v>0.03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70EA-4F04-9160-B2FEB00CDB19}"/>
            </c:ext>
          </c:extLst>
        </c:ser>
        <c:ser>
          <c:idx val="3"/>
          <c:order val="6"/>
          <c:tx>
            <c:strRef>
              <c:f>Tabelle1!$I$1</c:f>
              <c:strCache>
                <c:ptCount val="1"/>
                <c:pt idx="0">
                  <c:v>Verteilungsdichte (log)q3* | 2</c:v>
                </c:pt>
              </c:strCache>
            </c:strRef>
          </c:tx>
          <c:spPr>
            <a:ln w="19050">
              <a:solidFill>
                <a:schemeClr val="accent1">
                  <a:lumMod val="75000"/>
                </a:schemeClr>
              </a:solidFill>
            </a:ln>
          </c:spPr>
          <c:marker>
            <c:symbol val="diamond"/>
            <c:size val="7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c:spPr>
          </c:marker>
          <c:xVal>
            <c:numRef>
              <c:f>Tabelle1!$G$2:$G$35</c:f>
              <c:numCache>
                <c:formatCode>General</c:formatCode>
                <c:ptCount val="34"/>
                <c:pt idx="0">
                  <c:v>0.94899999999999995</c:v>
                </c:pt>
                <c:pt idx="1">
                  <c:v>1.99</c:v>
                </c:pt>
                <c:pt idx="2">
                  <c:v>2.3919999999999999</c:v>
                </c:pt>
                <c:pt idx="3">
                  <c:v>2.7930000000000001</c:v>
                </c:pt>
                <c:pt idx="4">
                  <c:v>3.286</c:v>
                </c:pt>
                <c:pt idx="5">
                  <c:v>3.98</c:v>
                </c:pt>
                <c:pt idx="6">
                  <c:v>4.7830000000000004</c:v>
                </c:pt>
                <c:pt idx="7">
                  <c:v>5.6779999999999999</c:v>
                </c:pt>
                <c:pt idx="8">
                  <c:v>6.7729999999999997</c:v>
                </c:pt>
                <c:pt idx="9">
                  <c:v>7.9770000000000003</c:v>
                </c:pt>
                <c:pt idx="10">
                  <c:v>9.2739999999999991</c:v>
                </c:pt>
                <c:pt idx="11">
                  <c:v>10.954000000000001</c:v>
                </c:pt>
                <c:pt idx="12">
                  <c:v>13.416</c:v>
                </c:pt>
                <c:pt idx="13">
                  <c:v>16.431999999999999</c:v>
                </c:pt>
                <c:pt idx="14">
                  <c:v>19.442</c:v>
                </c:pt>
                <c:pt idx="15">
                  <c:v>22.913</c:v>
                </c:pt>
                <c:pt idx="16">
                  <c:v>27.385999999999999</c:v>
                </c:pt>
                <c:pt idx="17">
                  <c:v>32.863</c:v>
                </c:pt>
                <c:pt idx="18">
                  <c:v>38.884</c:v>
                </c:pt>
                <c:pt idx="19">
                  <c:v>45.826000000000001</c:v>
                </c:pt>
                <c:pt idx="20">
                  <c:v>54.771999999999998</c:v>
                </c:pt>
                <c:pt idx="21">
                  <c:v>65.727000000000004</c:v>
                </c:pt>
                <c:pt idx="22">
                  <c:v>78.688999999999993</c:v>
                </c:pt>
                <c:pt idx="23">
                  <c:v>93.659000000000006</c:v>
                </c:pt>
                <c:pt idx="24">
                  <c:v>111.553</c:v>
                </c:pt>
                <c:pt idx="25">
                  <c:v>133.46199999999999</c:v>
                </c:pt>
                <c:pt idx="26">
                  <c:v>159.386</c:v>
                </c:pt>
                <c:pt idx="27">
                  <c:v>189.32499999999999</c:v>
                </c:pt>
                <c:pt idx="28">
                  <c:v>225.113</c:v>
                </c:pt>
                <c:pt idx="29">
                  <c:v>268.93099999999998</c:v>
                </c:pt>
                <c:pt idx="30">
                  <c:v>320.77999999999997</c:v>
                </c:pt>
              </c:numCache>
            </c:numRef>
          </c:xVal>
          <c:yVal>
            <c:numRef>
              <c:f>Tabelle1!$I$2:$I$35</c:f>
              <c:numCache>
                <c:formatCode>General</c:formatCode>
                <c:ptCount val="34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0.02</c:v>
                </c:pt>
                <c:pt idx="4">
                  <c:v>0.03</c:v>
                </c:pt>
                <c:pt idx="5">
                  <c:v>0.04</c:v>
                </c:pt>
                <c:pt idx="6">
                  <c:v>0.05</c:v>
                </c:pt>
                <c:pt idx="7">
                  <c:v>7.0000000000000007E-2</c:v>
                </c:pt>
                <c:pt idx="8">
                  <c:v>0.09</c:v>
                </c:pt>
                <c:pt idx="9">
                  <c:v>0.13</c:v>
                </c:pt>
                <c:pt idx="10">
                  <c:v>0.16</c:v>
                </c:pt>
                <c:pt idx="11">
                  <c:v>0.22</c:v>
                </c:pt>
                <c:pt idx="12">
                  <c:v>0.31</c:v>
                </c:pt>
                <c:pt idx="13">
                  <c:v>0.43</c:v>
                </c:pt>
                <c:pt idx="14">
                  <c:v>0.55000000000000004</c:v>
                </c:pt>
                <c:pt idx="15">
                  <c:v>0.7</c:v>
                </c:pt>
                <c:pt idx="16">
                  <c:v>0.88</c:v>
                </c:pt>
                <c:pt idx="17">
                  <c:v>1.1100000000000001</c:v>
                </c:pt>
                <c:pt idx="18">
                  <c:v>1.34</c:v>
                </c:pt>
                <c:pt idx="19">
                  <c:v>1.55</c:v>
                </c:pt>
                <c:pt idx="20">
                  <c:v>1.66</c:v>
                </c:pt>
                <c:pt idx="21">
                  <c:v>1.55</c:v>
                </c:pt>
                <c:pt idx="22">
                  <c:v>1.1499999999999999</c:v>
                </c:pt>
                <c:pt idx="23">
                  <c:v>0.64</c:v>
                </c:pt>
                <c:pt idx="24">
                  <c:v>0.31</c:v>
                </c:pt>
                <c:pt idx="25">
                  <c:v>0.04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70EA-4F04-9160-B2FEB00CDB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3061632"/>
        <c:axId val="153059712"/>
        <c:extLst>
          <c:ext xmlns:c15="http://schemas.microsoft.com/office/drawing/2012/chart" uri="{02D57815-91ED-43cb-92C2-25804820EDAC}">
            <c15:filteredScatterSeries>
              <c15:ser>
                <c:idx val="11"/>
                <c:order val="9"/>
                <c:tx>
                  <c:strRef>
                    <c:extLst>
                      <c:ext uri="{02D57815-91ED-43cb-92C2-25804820EDAC}">
                        <c15:formulaRef>
                          <c15:sqref>Tabelle1!$L$1</c15:sqref>
                        </c15:formulaRef>
                      </c:ext>
                    </c:extLst>
                    <c:strCache>
                      <c:ptCount val="1"/>
                      <c:pt idx="0">
                        <c:v>Frequency (log)q3* | 5</c:v>
                      </c:pt>
                    </c:strCache>
                  </c:strRef>
                </c:tx>
                <c:spPr>
                  <a:ln w="19050">
                    <a:solidFill>
                      <a:schemeClr val="accent1">
                        <a:lumMod val="75000"/>
                      </a:schemeClr>
                    </a:solidFill>
                  </a:ln>
                </c:spPr>
                <c:marker>
                  <c:symbol val="square"/>
                  <c:size val="4"/>
                  <c:spPr>
                    <a:solidFill>
                      <a:schemeClr val="accent1">
                        <a:lumMod val="75000"/>
                      </a:schemeClr>
                    </a:solidFill>
                    <a:ln>
                      <a:solidFill>
                        <a:schemeClr val="accent1">
                          <a:lumMod val="75000"/>
                        </a:schemeClr>
                      </a:solidFill>
                    </a:ln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Tabelle1!$G$2:$G$33</c15:sqref>
                        </c15:formulaRef>
                      </c:ext>
                    </c:extLst>
                    <c:numCache>
                      <c:formatCode>General</c:formatCode>
                      <c:ptCount val="32"/>
                      <c:pt idx="0">
                        <c:v>0.94899999999999995</c:v>
                      </c:pt>
                      <c:pt idx="1">
                        <c:v>1.99</c:v>
                      </c:pt>
                      <c:pt idx="2">
                        <c:v>2.3919999999999999</c:v>
                      </c:pt>
                      <c:pt idx="3">
                        <c:v>2.7930000000000001</c:v>
                      </c:pt>
                      <c:pt idx="4">
                        <c:v>3.286</c:v>
                      </c:pt>
                      <c:pt idx="5">
                        <c:v>3.98</c:v>
                      </c:pt>
                      <c:pt idx="6">
                        <c:v>4.7830000000000004</c:v>
                      </c:pt>
                      <c:pt idx="7">
                        <c:v>5.6779999999999999</c:v>
                      </c:pt>
                      <c:pt idx="8">
                        <c:v>6.7729999999999997</c:v>
                      </c:pt>
                      <c:pt idx="9">
                        <c:v>7.9770000000000003</c:v>
                      </c:pt>
                      <c:pt idx="10">
                        <c:v>9.2739999999999991</c:v>
                      </c:pt>
                      <c:pt idx="11">
                        <c:v>10.954000000000001</c:v>
                      </c:pt>
                      <c:pt idx="12">
                        <c:v>13.416</c:v>
                      </c:pt>
                      <c:pt idx="13">
                        <c:v>16.431999999999999</c:v>
                      </c:pt>
                      <c:pt idx="14">
                        <c:v>19.442</c:v>
                      </c:pt>
                      <c:pt idx="15">
                        <c:v>22.913</c:v>
                      </c:pt>
                      <c:pt idx="16">
                        <c:v>27.385999999999999</c:v>
                      </c:pt>
                      <c:pt idx="17">
                        <c:v>32.863</c:v>
                      </c:pt>
                      <c:pt idx="18">
                        <c:v>38.884</c:v>
                      </c:pt>
                      <c:pt idx="19">
                        <c:v>45.826000000000001</c:v>
                      </c:pt>
                      <c:pt idx="20">
                        <c:v>54.771999999999998</c:v>
                      </c:pt>
                      <c:pt idx="21">
                        <c:v>65.727000000000004</c:v>
                      </c:pt>
                      <c:pt idx="22">
                        <c:v>78.688999999999993</c:v>
                      </c:pt>
                      <c:pt idx="23">
                        <c:v>93.659000000000006</c:v>
                      </c:pt>
                      <c:pt idx="24">
                        <c:v>111.553</c:v>
                      </c:pt>
                      <c:pt idx="25">
                        <c:v>133.46199999999999</c:v>
                      </c:pt>
                      <c:pt idx="26">
                        <c:v>159.386</c:v>
                      </c:pt>
                      <c:pt idx="27">
                        <c:v>189.32499999999999</c:v>
                      </c:pt>
                      <c:pt idx="28">
                        <c:v>225.113</c:v>
                      </c:pt>
                      <c:pt idx="29">
                        <c:v>268.93099999999998</c:v>
                      </c:pt>
                      <c:pt idx="30">
                        <c:v>320.77999999999997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Tabelle1!$L$2:$L$33</c15:sqref>
                        </c15:formulaRef>
                      </c:ext>
                    </c:extLst>
                    <c:numCache>
                      <c:formatCode>General</c:formatCode>
                      <c:ptCount val="32"/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9-70EA-4F04-9160-B2FEB00CDB19}"/>
                  </c:ext>
                </c:extLst>
              </c15:ser>
            </c15:filteredScatterSeries>
          </c:ext>
        </c:extLst>
      </c:scatterChart>
      <c:valAx>
        <c:axId val="153047040"/>
        <c:scaling>
          <c:logBase val="10"/>
          <c:orientation val="minMax"/>
          <c:max val="300"/>
          <c:min val="0.5"/>
        </c:scaling>
        <c:delete val="0"/>
        <c:axPos val="b"/>
        <c:min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cs-CZ" sz="1400" noProof="0" dirty="0"/>
                  <a:t>Velikost</a:t>
                </a:r>
                <a:r>
                  <a:rPr lang="cs-CZ" sz="1400" baseline="0" noProof="0" dirty="0"/>
                  <a:t> částic</a:t>
                </a:r>
                <a:r>
                  <a:rPr lang="en-GB" sz="1400" noProof="0" dirty="0"/>
                  <a:t> / µm</a:t>
                </a:r>
              </a:p>
            </c:rich>
          </c:tx>
          <c:overlay val="0"/>
        </c:title>
        <c:numFmt formatCode="General" sourceLinked="1"/>
        <c:majorTickMark val="out"/>
        <c:minorTickMark val="out"/>
        <c:tickLblPos val="nextTo"/>
        <c:crossAx val="153049344"/>
        <c:crosses val="autoZero"/>
        <c:crossBetween val="midCat"/>
      </c:valAx>
      <c:valAx>
        <c:axId val="153049344"/>
        <c:scaling>
          <c:orientation val="minMax"/>
          <c:max val="1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cs-CZ" sz="1400" noProof="0" dirty="0"/>
                  <a:t>Kumulativní</a:t>
                </a:r>
                <a:r>
                  <a:rPr lang="cs-CZ" sz="1400" baseline="0" noProof="0" dirty="0"/>
                  <a:t> distribuce</a:t>
                </a:r>
                <a:r>
                  <a:rPr lang="en-GB" sz="1400" noProof="0" dirty="0"/>
                  <a:t> Q3(x) / %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53047040"/>
        <c:crossesAt val="0.1"/>
        <c:crossBetween val="midCat"/>
      </c:valAx>
      <c:valAx>
        <c:axId val="153059712"/>
        <c:scaling>
          <c:orientation val="minMax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GB" sz="1400" baseline="0" noProof="0" dirty="0" err="1"/>
                  <a:t>rozložení</a:t>
                </a:r>
                <a:r>
                  <a:rPr lang="en-GB" sz="1400" baseline="0" noProof="0" dirty="0"/>
                  <a:t> </a:t>
                </a:r>
                <a:r>
                  <a:rPr lang="en-GB" sz="1400" baseline="0" noProof="0" dirty="0" err="1"/>
                  <a:t>hustoty</a:t>
                </a:r>
                <a:r>
                  <a:rPr lang="en-GB" sz="1400" baseline="0" noProof="0" dirty="0"/>
                  <a:t> </a:t>
                </a:r>
                <a:r>
                  <a:rPr lang="en-GB" sz="1400" noProof="0" dirty="0"/>
                  <a:t>q3*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53061632"/>
        <c:crosses val="max"/>
        <c:crossBetween val="midCat"/>
      </c:valAx>
      <c:valAx>
        <c:axId val="153061632"/>
        <c:scaling>
          <c:logBase val="10"/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153059712"/>
        <c:crosses val="max"/>
        <c:crossBetween val="midCat"/>
      </c:valAx>
      <c:spPr>
        <a:solidFill>
          <a:schemeClr val="bg1">
            <a:lumMod val="85000"/>
          </a:schemeClr>
        </a:solidFill>
      </c:spPr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200"/>
      </a:pPr>
      <a:endParaRPr lang="cs-CZ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0.10376</cdr:x>
      <cdr:y>0.0626</cdr:y>
    </cdr:from>
    <cdr:to>
      <cdr:x>0.45616</cdr:x>
      <cdr:y>0.32306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922921" y="288493"/>
          <a:ext cx="3134512" cy="120032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vertOverflow="clip" wrap="none" rtlCol="0" anchor="t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182563" algn="l"/>
              <a:tab pos="1431925" algn="r"/>
              <a:tab pos="1976438" algn="r"/>
              <a:tab pos="2511425" algn="r"/>
              <a:tab pos="2693988" algn="l"/>
              <a:tab pos="3052763" algn="l"/>
            </a:tabLst>
          </a:pPr>
          <a:r>
            <a:rPr lang="en-GB" sz="1050" dirty="0"/>
            <a:t>	</a:t>
          </a:r>
          <a:r>
            <a:rPr lang="en-GB" sz="1050" b="1" dirty="0">
              <a:solidFill>
                <a:schemeClr val="tx1"/>
              </a:solidFill>
            </a:rPr>
            <a:t>Sample	x(10%)	x(50%)	x(90%)	</a:t>
          </a:r>
          <a:r>
            <a:rPr lang="en-GB" sz="1050" b="1" dirty="0" err="1">
              <a:solidFill>
                <a:schemeClr val="tx1"/>
              </a:solidFill>
            </a:rPr>
            <a:t>c</a:t>
          </a:r>
          <a:r>
            <a:rPr lang="en-GB" sz="1050" b="1" baseline="-25000" dirty="0" err="1">
              <a:solidFill>
                <a:schemeClr val="tx1"/>
              </a:solidFill>
            </a:rPr>
            <a:t>opt</a:t>
          </a:r>
          <a:br>
            <a:rPr lang="en-GB" sz="1050" b="1" dirty="0">
              <a:solidFill>
                <a:schemeClr val="tx1"/>
              </a:solidFill>
            </a:rPr>
          </a:br>
          <a:r>
            <a:rPr lang="en-GB" sz="1050" b="1" dirty="0">
              <a:solidFill>
                <a:schemeClr val="tx1"/>
              </a:solidFill>
            </a:rPr>
            <a:t>		µm	µm	µm	%</a:t>
          </a:r>
        </a:p>
        <a:p xmlns:a="http://schemas.openxmlformats.org/drawingml/2006/main">
          <a:pPr algn="l">
            <a:tabLst>
              <a:tab pos="182563" algn="l"/>
              <a:tab pos="1435100" algn="r"/>
              <a:tab pos="1976438" algn="r"/>
              <a:tab pos="2511425" algn="r"/>
              <a:tab pos="2693988" algn="l"/>
              <a:tab pos="3052763" algn="l"/>
            </a:tabLst>
          </a:pPr>
          <a:r>
            <a:rPr lang="en-GB" sz="900" dirty="0">
              <a:solidFill>
                <a:schemeClr val="accent1">
                  <a:lumMod val="60000"/>
                  <a:lumOff val="40000"/>
                </a:schemeClr>
              </a:solidFill>
              <a:sym typeface="Wingdings"/>
            </a:rPr>
            <a:t></a:t>
          </a:r>
          <a:r>
            <a:rPr lang="en-GB" sz="1000" dirty="0"/>
            <a:t>	Batch 1_001	15.31	44.14	81.43	3.70</a:t>
          </a:r>
        </a:p>
        <a:p xmlns:a="http://schemas.openxmlformats.org/drawingml/2006/main">
          <a:pPr algn="l">
            <a:tabLst>
              <a:tab pos="182563" algn="l"/>
              <a:tab pos="1435100" algn="r"/>
              <a:tab pos="1976438" algn="r"/>
              <a:tab pos="2511425" algn="r"/>
              <a:tab pos="2693988" algn="l"/>
              <a:tab pos="3052763" algn="l"/>
            </a:tabLst>
          </a:pPr>
          <a:r>
            <a:rPr lang="en-GB" sz="900" dirty="0">
              <a:solidFill>
                <a:schemeClr val="accent1">
                  <a:lumMod val="75000"/>
                </a:schemeClr>
              </a:solidFill>
              <a:sym typeface="Wingdings" panose="05000000000000000000" pitchFamily="2" charset="2"/>
            </a:rPr>
            <a:t></a:t>
          </a:r>
          <a:r>
            <a:rPr lang="en-GB" sz="1000" dirty="0"/>
            <a:t>	Batch 1_002	15.49	44.36	81.89	4.24</a:t>
          </a:r>
        </a:p>
        <a:p xmlns:a="http://schemas.openxmlformats.org/drawingml/2006/main">
          <a:pPr algn="l">
            <a:tabLst>
              <a:tab pos="182563" algn="l"/>
              <a:tab pos="1435100" algn="r"/>
              <a:tab pos="1976438" algn="r"/>
              <a:tab pos="2511425" algn="r"/>
              <a:tab pos="2693988" algn="l"/>
              <a:tab pos="3052763" algn="l"/>
            </a:tabLst>
          </a:pPr>
          <a:endParaRPr lang="en-GB" sz="1000" dirty="0"/>
        </a:p>
        <a:p xmlns:a="http://schemas.openxmlformats.org/drawingml/2006/main">
          <a:pPr algn="l">
            <a:tabLst>
              <a:tab pos="182563" algn="l"/>
              <a:tab pos="1435100" algn="r"/>
              <a:tab pos="1976438" algn="r"/>
              <a:tab pos="2511425" algn="r"/>
              <a:tab pos="2693988" algn="l"/>
              <a:tab pos="3052763" algn="l"/>
            </a:tabLst>
          </a:pPr>
          <a:r>
            <a:rPr lang="en-GB" sz="1050" dirty="0">
              <a:solidFill>
                <a:schemeClr val="accent3">
                  <a:lumMod val="60000"/>
                  <a:lumOff val="40000"/>
                </a:schemeClr>
              </a:solidFill>
              <a:sym typeface="Wingdings" panose="05000000000000000000" pitchFamily="2" charset="2"/>
            </a:rPr>
            <a:t></a:t>
          </a:r>
          <a:r>
            <a:rPr lang="en-GB" sz="1050" dirty="0"/>
            <a:t>	</a:t>
          </a:r>
          <a:r>
            <a:rPr lang="en-GB" sz="1000" dirty="0"/>
            <a:t>Batch 2_001	13.30	39.23	74.89	4.98</a:t>
          </a:r>
        </a:p>
        <a:p xmlns:a="http://schemas.openxmlformats.org/drawingml/2006/main">
          <a:pPr algn="l">
            <a:tabLst>
              <a:tab pos="182563" algn="l"/>
              <a:tab pos="1435100" algn="r"/>
              <a:tab pos="1976438" algn="r"/>
              <a:tab pos="2511425" algn="r"/>
              <a:tab pos="2693988" algn="l"/>
              <a:tab pos="3052763" algn="l"/>
            </a:tabLst>
          </a:pPr>
          <a:r>
            <a:rPr lang="en-GB" sz="1050" dirty="0">
              <a:solidFill>
                <a:schemeClr val="accent3">
                  <a:lumMod val="50000"/>
                </a:schemeClr>
              </a:solidFill>
              <a:sym typeface="Wingdings" panose="05000000000000000000" pitchFamily="2" charset="2"/>
            </a:rPr>
            <a:t></a:t>
          </a:r>
          <a:r>
            <a:rPr lang="en-GB" sz="1000" dirty="0"/>
            <a:t>	Batch 2_002	13.30	39.13	74.64	4.46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76363" cy="511731"/>
          </a:xfrm>
          <a:prstGeom prst="rect">
            <a:avLst/>
          </a:prstGeom>
        </p:spPr>
        <p:txBody>
          <a:bodyPr vert="horz" lIns="94760" tIns="47380" rIns="94760" bIns="4738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7" y="1"/>
            <a:ext cx="3076363" cy="511731"/>
          </a:xfrm>
          <a:prstGeom prst="rect">
            <a:avLst/>
          </a:prstGeom>
        </p:spPr>
        <p:txBody>
          <a:bodyPr vert="horz" lIns="94760" tIns="47380" rIns="94760" bIns="47380" rtlCol="0"/>
          <a:lstStyle>
            <a:lvl1pPr algn="r">
              <a:defRPr sz="1200"/>
            </a:lvl1pPr>
          </a:lstStyle>
          <a:p>
            <a:fld id="{F7E4EA09-0E3A-4427-8E00-51060C842377}" type="datetimeFigureOut">
              <a:rPr lang="de-DE" smtClean="0"/>
              <a:pPr/>
              <a:t>14.11.2021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3" y="9721108"/>
            <a:ext cx="3076363" cy="511731"/>
          </a:xfrm>
          <a:prstGeom prst="rect">
            <a:avLst/>
          </a:prstGeom>
        </p:spPr>
        <p:txBody>
          <a:bodyPr vert="horz" lIns="94760" tIns="47380" rIns="94760" bIns="4738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7" y="9721108"/>
            <a:ext cx="3076363" cy="511731"/>
          </a:xfrm>
          <a:prstGeom prst="rect">
            <a:avLst/>
          </a:prstGeom>
        </p:spPr>
        <p:txBody>
          <a:bodyPr vert="horz" lIns="94760" tIns="47380" rIns="94760" bIns="47380" rtlCol="0" anchor="b"/>
          <a:lstStyle>
            <a:lvl1pPr algn="r">
              <a:defRPr sz="1200"/>
            </a:lvl1pPr>
          </a:lstStyle>
          <a:p>
            <a:fld id="{4A6B3618-8E72-43EC-9E9E-351A02B8EB79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7323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76363" cy="511731"/>
          </a:xfrm>
          <a:prstGeom prst="rect">
            <a:avLst/>
          </a:prstGeom>
        </p:spPr>
        <p:txBody>
          <a:bodyPr vert="horz" lIns="94760" tIns="47380" rIns="94760" bIns="4738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7" y="1"/>
            <a:ext cx="3076363" cy="511731"/>
          </a:xfrm>
          <a:prstGeom prst="rect">
            <a:avLst/>
          </a:prstGeom>
        </p:spPr>
        <p:txBody>
          <a:bodyPr vert="horz" lIns="94760" tIns="47380" rIns="94760" bIns="47380" rtlCol="0"/>
          <a:lstStyle>
            <a:lvl1pPr algn="r">
              <a:defRPr sz="1200"/>
            </a:lvl1pPr>
          </a:lstStyle>
          <a:p>
            <a:fld id="{7EBB323A-A180-4396-99A0-0802E9676FE0}" type="datetimeFigureOut">
              <a:rPr lang="de-DE" smtClean="0"/>
              <a:pPr/>
              <a:t>14.11.2021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0" tIns="47380" rIns="94760" bIns="4738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1" y="4861444"/>
            <a:ext cx="5679440" cy="4605576"/>
          </a:xfrm>
          <a:prstGeom prst="rect">
            <a:avLst/>
          </a:prstGeom>
        </p:spPr>
        <p:txBody>
          <a:bodyPr vert="horz" lIns="94760" tIns="47380" rIns="94760" bIns="4738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3" y="9721108"/>
            <a:ext cx="3076363" cy="511731"/>
          </a:xfrm>
          <a:prstGeom prst="rect">
            <a:avLst/>
          </a:prstGeom>
        </p:spPr>
        <p:txBody>
          <a:bodyPr vert="horz" lIns="94760" tIns="47380" rIns="94760" bIns="4738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7" y="9721108"/>
            <a:ext cx="3076363" cy="511731"/>
          </a:xfrm>
          <a:prstGeom prst="rect">
            <a:avLst/>
          </a:prstGeom>
        </p:spPr>
        <p:txBody>
          <a:bodyPr vert="horz" lIns="94760" tIns="47380" rIns="94760" bIns="47380" rtlCol="0" anchor="b"/>
          <a:lstStyle>
            <a:lvl1pPr algn="r">
              <a:defRPr sz="1200"/>
            </a:lvl1pPr>
          </a:lstStyle>
          <a:p>
            <a:fld id="{4478C70D-BA05-4C06-9157-A318DA159C9C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7046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8C70D-BA05-4C06-9157-A318DA159C9C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86888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8C70D-BA05-4C06-9157-A318DA159C9C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7012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8C70D-BA05-4C06-9157-A318DA159C9C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9545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8C70D-BA05-4C06-9157-A318DA159C9C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9367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B7889-EFD8-46EB-9C0F-3D88B4791645}" type="slidenum">
              <a:rPr lang="de-DE" smtClean="0"/>
              <a:t>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Author | Hue</a:t>
            </a:r>
          </a:p>
        </p:txBody>
      </p:sp>
      <p:sp>
        <p:nvSpPr>
          <p:cNvPr id="6" name="Kopfzeilenplatzhalt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ISM 2014 | For internal use only.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de-DE"/>
              <a:t>23. Sep 2014</a:t>
            </a:r>
          </a:p>
        </p:txBody>
      </p:sp>
    </p:spTree>
    <p:extLst>
      <p:ext uri="{BB962C8B-B14F-4D97-AF65-F5344CB8AC3E}">
        <p14:creationId xmlns:p14="http://schemas.microsoft.com/office/powerpoint/2010/main" val="1584298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8C70D-BA05-4C06-9157-A318DA159C9C}" type="slidenum">
              <a:rPr lang="de-DE" smtClean="0"/>
              <a:t>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Author</a:t>
            </a:r>
            <a:r>
              <a:rPr lang="de-DE" dirty="0"/>
              <a:t> | </a:t>
            </a:r>
            <a:r>
              <a:rPr lang="de-DE" dirty="0" err="1"/>
              <a:t>Hue</a:t>
            </a:r>
            <a:endParaRPr lang="de-DE" dirty="0"/>
          </a:p>
        </p:txBody>
      </p:sp>
      <p:sp>
        <p:nvSpPr>
          <p:cNvPr id="6" name="Kopfzeilenplatzhalt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ISM 2014 | For internal use only.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de-DE"/>
              <a:t>23. Sep 2014</a:t>
            </a:r>
          </a:p>
        </p:txBody>
      </p:sp>
    </p:spTree>
    <p:extLst>
      <p:ext uri="{BB962C8B-B14F-4D97-AF65-F5344CB8AC3E}">
        <p14:creationId xmlns:p14="http://schemas.microsoft.com/office/powerpoint/2010/main" val="3568201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8C70D-BA05-4C06-9157-A318DA159C9C}" type="slidenum">
              <a:rPr lang="de-DE" smtClean="0"/>
              <a:t>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Author | Hol</a:t>
            </a:r>
          </a:p>
        </p:txBody>
      </p:sp>
      <p:sp>
        <p:nvSpPr>
          <p:cNvPr id="6" name="Kopfzeilenplatzhalt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ISM 2014 | For internal use only.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de-DE"/>
              <a:t>23. Sep 2014</a:t>
            </a:r>
          </a:p>
        </p:txBody>
      </p:sp>
    </p:spTree>
    <p:extLst>
      <p:ext uri="{BB962C8B-B14F-4D97-AF65-F5344CB8AC3E}">
        <p14:creationId xmlns:p14="http://schemas.microsoft.com/office/powerpoint/2010/main" val="3902874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8C70D-BA05-4C06-9157-A318DA159C9C}" type="slidenum">
              <a:rPr lang="de-DE" smtClean="0"/>
              <a:t>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Author |  Roe</a:t>
            </a:r>
          </a:p>
        </p:txBody>
      </p:sp>
      <p:sp>
        <p:nvSpPr>
          <p:cNvPr id="6" name="Kopfzeilenplatzhalt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/>
              <a:t>ISM 2014 | For internal use only.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de-DE"/>
              <a:t>23. Sep 2014</a:t>
            </a:r>
          </a:p>
        </p:txBody>
      </p:sp>
    </p:spTree>
    <p:extLst>
      <p:ext uri="{BB962C8B-B14F-4D97-AF65-F5344CB8AC3E}">
        <p14:creationId xmlns:p14="http://schemas.microsoft.com/office/powerpoint/2010/main" val="33875097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8C70D-BA05-4C06-9157-A318DA159C9C}" type="slidenum">
              <a:rPr lang="de-DE" smtClean="0"/>
              <a:t>9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/>
              <a:t>23. Sep 2014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Author | Hue</a:t>
            </a:r>
          </a:p>
        </p:txBody>
      </p:sp>
      <p:sp>
        <p:nvSpPr>
          <p:cNvPr id="7" name="Kopfzeilenplatzhalt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ISM 2014 | For internal use only.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2240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8C70D-BA05-4C06-9157-A318DA159C9C}" type="slidenum">
              <a:rPr lang="de-DE" smtClean="0"/>
              <a:t>10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/>
              <a:t>23. Sep 2014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Author | Hue</a:t>
            </a:r>
          </a:p>
        </p:txBody>
      </p:sp>
      <p:sp>
        <p:nvSpPr>
          <p:cNvPr id="7" name="Kopfzeilenplatzhalt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ISM 2014 | For internal use only.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6484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tif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tif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tif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tif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tif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tif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tif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tif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tif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tif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tif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und Bild (allgeme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-36512" y="6309320"/>
            <a:ext cx="9217024" cy="5486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-36513" y="1484313"/>
            <a:ext cx="9217026" cy="5184775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1960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gleich (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1"/>
          </p:nvPr>
        </p:nvSpPr>
        <p:spPr>
          <a:xfrm>
            <a:off x="4716463" y="2348880"/>
            <a:ext cx="4306887" cy="37439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Inhaltsplatzhalter 11"/>
          <p:cNvSpPr>
            <a:spLocks noGrp="1"/>
          </p:cNvSpPr>
          <p:nvPr>
            <p:ph sz="quarter" idx="12"/>
          </p:nvPr>
        </p:nvSpPr>
        <p:spPr>
          <a:xfrm>
            <a:off x="120650" y="2348880"/>
            <a:ext cx="4304767" cy="37439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20650" y="1484313"/>
            <a:ext cx="4306888" cy="738664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2400" b="1"/>
            </a:lvl1pPr>
          </a:lstStyle>
          <a:p>
            <a:pPr lvl="0"/>
            <a:r>
              <a:rPr lang="de-DE" dirty="0"/>
              <a:t>Überschrift</a:t>
            </a:r>
            <a:br>
              <a:rPr lang="de-DE" dirty="0"/>
            </a:br>
            <a:r>
              <a:rPr lang="de-DE" dirty="0"/>
              <a:t>Inhalt 1</a:t>
            </a:r>
          </a:p>
        </p:txBody>
      </p:sp>
      <p:sp>
        <p:nvSpPr>
          <p:cNvPr id="19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716462" y="1484313"/>
            <a:ext cx="4306888" cy="738664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2400" b="1"/>
            </a:lvl1pPr>
          </a:lstStyle>
          <a:p>
            <a:pPr lvl="0"/>
            <a:r>
              <a:rPr lang="de-DE" dirty="0"/>
              <a:t>Überschrift</a:t>
            </a:r>
            <a:br>
              <a:rPr lang="de-DE" dirty="0"/>
            </a:br>
            <a:r>
              <a:rPr lang="de-DE" dirty="0"/>
              <a:t>Inhalt 2</a:t>
            </a:r>
          </a:p>
        </p:txBody>
      </p:sp>
      <p:pic>
        <p:nvPicPr>
          <p:cNvPr id="11" name="Picture 4" descr="C:\Users\seroethele\Desktop\PPT-Master IMG\sym_speckles_red_6x48_300dpi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950" y="1059716"/>
            <a:ext cx="1755775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seroethele\Desktop\PPT-Master IMG\sym_app_title_red_8x8_300dpi.t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749" y="6453113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483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und Bild (I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-36512" y="6309320"/>
            <a:ext cx="9217024" cy="5486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-36513" y="1484313"/>
            <a:ext cx="9217026" cy="5184775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pic>
        <p:nvPicPr>
          <p:cNvPr id="7" name="Picture 5" descr="C:\Users\seroethele\Desktop\PPT-Master IMG\sym_speckles_green_6x45_300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950" y="1059716"/>
            <a:ext cx="1755775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387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(I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8" name="Picture 5" descr="C:\Users\seroethele\Desktop\PPT-Master IMG\sym_speckles_green_6x45_300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950" y="1059716"/>
            <a:ext cx="1755775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seroethele\Desktop\PPT-Master IMG\sym_app_title_green_8x8_300dpi.t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935" y="6453113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481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bschnittstitelfolie (I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1600" y="2360264"/>
            <a:ext cx="7200800" cy="1068736"/>
          </a:xfrm>
        </p:spPr>
        <p:txBody>
          <a:bodyPr rIns="0" anchor="b" anchorCtr="0">
            <a:noAutofit/>
          </a:bodyPr>
          <a:lstStyle>
            <a:lvl1pPr algn="ctr">
              <a:defRPr b="1">
                <a:solidFill>
                  <a:srgbClr val="C00000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70050" y="3429000"/>
            <a:ext cx="5803900" cy="1622734"/>
          </a:xfrm>
        </p:spPr>
        <p:txBody>
          <a:bodyPr>
            <a:normAutofit/>
          </a:bodyPr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pic>
        <p:nvPicPr>
          <p:cNvPr id="4101" name="Picture 5" descr="C:\Users\seroethele\Desktop\PPT-Master IMG\sym_speckles_green_6x45_300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950" y="1059716"/>
            <a:ext cx="1755775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seroethele\Desktop\PPT-Master IMG\sym_app_title_green_8x8_300dpi.t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935" y="6453113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807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sspalten (I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0" name="Inhaltsplatzhalter 9"/>
          <p:cNvSpPr>
            <a:spLocks noGrp="1"/>
          </p:cNvSpPr>
          <p:nvPr>
            <p:ph sz="quarter" idx="11"/>
          </p:nvPr>
        </p:nvSpPr>
        <p:spPr>
          <a:xfrm>
            <a:off x="4716463" y="1484313"/>
            <a:ext cx="4306887" cy="460851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Inhaltsplatzhalter 11"/>
          <p:cNvSpPr>
            <a:spLocks noGrp="1"/>
          </p:cNvSpPr>
          <p:nvPr>
            <p:ph sz="quarter" idx="12"/>
          </p:nvPr>
        </p:nvSpPr>
        <p:spPr>
          <a:xfrm>
            <a:off x="120650" y="1484313"/>
            <a:ext cx="4304767" cy="460851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7" name="Picture 5" descr="C:\Users\seroethele\Desktop\PPT-Master IMG\sym_speckles_green_6x45_300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950" y="1059716"/>
            <a:ext cx="1755775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seroethele\Desktop\PPT-Master IMG\sym_app_title_green_8x8_300dpi.t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935" y="6453113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594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gleich (I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1"/>
          </p:nvPr>
        </p:nvSpPr>
        <p:spPr>
          <a:xfrm>
            <a:off x="4716463" y="2348880"/>
            <a:ext cx="4306887" cy="37439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Inhaltsplatzhalter 11"/>
          <p:cNvSpPr>
            <a:spLocks noGrp="1"/>
          </p:cNvSpPr>
          <p:nvPr>
            <p:ph sz="quarter" idx="12"/>
          </p:nvPr>
        </p:nvSpPr>
        <p:spPr>
          <a:xfrm>
            <a:off x="120650" y="2348880"/>
            <a:ext cx="4304767" cy="37439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20650" y="1484313"/>
            <a:ext cx="4306888" cy="738664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2400" b="1"/>
            </a:lvl1pPr>
          </a:lstStyle>
          <a:p>
            <a:pPr lvl="0"/>
            <a:r>
              <a:rPr lang="de-DE" dirty="0"/>
              <a:t>Überschrift</a:t>
            </a:r>
            <a:br>
              <a:rPr lang="de-DE" dirty="0"/>
            </a:br>
            <a:r>
              <a:rPr lang="de-DE" dirty="0"/>
              <a:t>Inhalt 1</a:t>
            </a:r>
          </a:p>
        </p:txBody>
      </p:sp>
      <p:sp>
        <p:nvSpPr>
          <p:cNvPr id="19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716462" y="1484313"/>
            <a:ext cx="4306888" cy="738664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2400" b="1"/>
            </a:lvl1pPr>
          </a:lstStyle>
          <a:p>
            <a:pPr lvl="0"/>
            <a:r>
              <a:rPr lang="de-DE" dirty="0"/>
              <a:t>Überschrift</a:t>
            </a:r>
            <a:br>
              <a:rPr lang="de-DE" dirty="0"/>
            </a:br>
            <a:r>
              <a:rPr lang="de-DE" dirty="0"/>
              <a:t>Inhalt 2</a:t>
            </a:r>
          </a:p>
        </p:txBody>
      </p:sp>
      <p:pic>
        <p:nvPicPr>
          <p:cNvPr id="11" name="Picture 5" descr="C:\Users\seroethele\Desktop\PPT-Master IMG\sym_speckles_green_6x45_300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950" y="1059716"/>
            <a:ext cx="1755775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seroethele\Desktop\PPT-Master IMG\sym_app_title_green_8x8_300dpi.t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935" y="6453113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270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und Bild (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-36512" y="6309320"/>
            <a:ext cx="9217024" cy="5486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-36513" y="1484313"/>
            <a:ext cx="9217026" cy="5184775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pic>
        <p:nvPicPr>
          <p:cNvPr id="6" name="Picture 2" descr="C:\Users\seroethele\Desktop\PPT-Master IMG\sym_speckles_blue_6x48_300dpi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950" y="1059716"/>
            <a:ext cx="1755775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721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(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8" name="Picture 2" descr="C:\Users\seroethele\Desktop\PPT-Master IMG\sym_speckles_blue_6x48_300dpi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950" y="1059716"/>
            <a:ext cx="1755775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seroethele\Desktop\PPT-Master IMG\sym_app_title_blue_8x8_300dpi.t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340" y="6453113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8737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bschnittstitelfolie (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1600" y="2360264"/>
            <a:ext cx="7200800" cy="1068736"/>
          </a:xfrm>
        </p:spPr>
        <p:txBody>
          <a:bodyPr rIns="0" anchor="b" anchorCtr="0">
            <a:noAutofit/>
          </a:bodyPr>
          <a:lstStyle>
            <a:lvl1pPr algn="ctr">
              <a:defRPr b="1">
                <a:solidFill>
                  <a:srgbClr val="C00000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70050" y="3429000"/>
            <a:ext cx="5803900" cy="1622734"/>
          </a:xfrm>
        </p:spPr>
        <p:txBody>
          <a:bodyPr>
            <a:normAutofit/>
          </a:bodyPr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pic>
        <p:nvPicPr>
          <p:cNvPr id="3074" name="Picture 2" descr="C:\Users\seroethele\Desktop\PPT-Master IMG\sym_speckles_blue_6x48_300dpi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950" y="1059716"/>
            <a:ext cx="1755775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seroethele\Desktop\PPT-Master IMG\sym_app_title_blue_8x8_300dpi.t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340" y="6453113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2280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sspalten (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0" name="Inhaltsplatzhalter 9"/>
          <p:cNvSpPr>
            <a:spLocks noGrp="1"/>
          </p:cNvSpPr>
          <p:nvPr>
            <p:ph sz="quarter" idx="11"/>
          </p:nvPr>
        </p:nvSpPr>
        <p:spPr>
          <a:xfrm>
            <a:off x="4716463" y="1484313"/>
            <a:ext cx="4306887" cy="460851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Inhaltsplatzhalter 11"/>
          <p:cNvSpPr>
            <a:spLocks noGrp="1"/>
          </p:cNvSpPr>
          <p:nvPr>
            <p:ph sz="quarter" idx="12"/>
          </p:nvPr>
        </p:nvSpPr>
        <p:spPr>
          <a:xfrm>
            <a:off x="120650" y="1484313"/>
            <a:ext cx="4304767" cy="460851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9" name="Picture 2" descr="C:\Users\seroethele\Desktop\PPT-Master IMG\sym_speckles_blue_6x48_300dpi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950" y="1059716"/>
            <a:ext cx="1755775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seroethele\Desktop\PPT-Master IMG\sym_app_title_blue_8x8_300dpi.t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340" y="6453113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575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bschnittstitelfolie (allgeme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1600" y="2360264"/>
            <a:ext cx="7200800" cy="1068736"/>
          </a:xfrm>
        </p:spPr>
        <p:txBody>
          <a:bodyPr rIns="0" anchor="b" anchorCtr="0">
            <a:noAutofit/>
          </a:bodyPr>
          <a:lstStyle>
            <a:lvl1pPr algn="ctr">
              <a:defRPr b="1">
                <a:solidFill>
                  <a:srgbClr val="C00000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70050" y="3429000"/>
            <a:ext cx="5803900" cy="1622734"/>
          </a:xfrm>
        </p:spPr>
        <p:txBody>
          <a:bodyPr>
            <a:normAutofit/>
          </a:bodyPr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pic>
        <p:nvPicPr>
          <p:cNvPr id="9" name="Picture 4" descr="C:\Users\seroethele\Desktop\PPT-Master IMG\sym_app_title_red_8x8_300dpi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749" y="6453113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seroethele\Desktop\PPT-Master IMG\sym_app_title_blue_8x8_300dpi.t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340" y="6453113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seroethele\Desktop\PPT-Master IMG\sym_app_title_yellow_8x8_300dpi.ti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00" y="6453113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seroethele\Desktop\PPT-Master IMG\sym_app_title_green_8x8_300dpi.tif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935" y="6453113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8074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gleich (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1"/>
          </p:nvPr>
        </p:nvSpPr>
        <p:spPr>
          <a:xfrm>
            <a:off x="4716463" y="2348880"/>
            <a:ext cx="4306887" cy="37439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Inhaltsplatzhalter 11"/>
          <p:cNvSpPr>
            <a:spLocks noGrp="1"/>
          </p:cNvSpPr>
          <p:nvPr>
            <p:ph sz="quarter" idx="12"/>
          </p:nvPr>
        </p:nvSpPr>
        <p:spPr>
          <a:xfrm>
            <a:off x="120650" y="2348880"/>
            <a:ext cx="4304767" cy="37439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20650" y="1484313"/>
            <a:ext cx="4306888" cy="738664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2400" b="1"/>
            </a:lvl1pPr>
          </a:lstStyle>
          <a:p>
            <a:pPr lvl="0"/>
            <a:r>
              <a:rPr lang="de-DE" dirty="0"/>
              <a:t>Überschrift</a:t>
            </a:r>
            <a:br>
              <a:rPr lang="de-DE" dirty="0"/>
            </a:br>
            <a:r>
              <a:rPr lang="de-DE" dirty="0"/>
              <a:t>Inhalt 1</a:t>
            </a:r>
          </a:p>
        </p:txBody>
      </p:sp>
      <p:sp>
        <p:nvSpPr>
          <p:cNvPr id="19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716462" y="1484313"/>
            <a:ext cx="4306888" cy="738664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2400" b="1"/>
            </a:lvl1pPr>
          </a:lstStyle>
          <a:p>
            <a:pPr lvl="0"/>
            <a:r>
              <a:rPr lang="de-DE" dirty="0"/>
              <a:t>Überschrift</a:t>
            </a:r>
            <a:br>
              <a:rPr lang="de-DE" dirty="0"/>
            </a:br>
            <a:r>
              <a:rPr lang="de-DE" dirty="0"/>
              <a:t>Inhalt 2</a:t>
            </a:r>
          </a:p>
        </p:txBody>
      </p:sp>
      <p:pic>
        <p:nvPicPr>
          <p:cNvPr id="11" name="Picture 2" descr="C:\Users\seroethele\Desktop\PPT-Master IMG\sym_speckles_blue_6x48_300dpi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950" y="1059716"/>
            <a:ext cx="1755775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seroethele\Desktop\PPT-Master IMG\sym_app_title_blue_8x8_300dpi.t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340" y="6453113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0345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und Bild (PCC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-36512" y="6309320"/>
            <a:ext cx="9217024" cy="5486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-36513" y="1484313"/>
            <a:ext cx="9217026" cy="5184775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pic>
        <p:nvPicPr>
          <p:cNvPr id="7" name="Picture 2" descr="C:\Users\seroethele\Desktop\PPT-Master IMG\sym_speckles_yellow_6x48_300dpi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950" y="1059716"/>
            <a:ext cx="1755775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4361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(PCC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6" name="Picture 2" descr="C:\Users\seroethele\Desktop\PPT-Master IMG\sym_speckles_yellow_6x48_300dpi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950" y="1059716"/>
            <a:ext cx="1755775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seroethele\Desktop\PPT-Master IMG\sym_app_title_yellow_8x8_300dpi.t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00" y="6453113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22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bschnittstitelfolie (PCC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1600" y="2360264"/>
            <a:ext cx="7200800" cy="1068736"/>
          </a:xfrm>
        </p:spPr>
        <p:txBody>
          <a:bodyPr rIns="0" anchor="b" anchorCtr="0">
            <a:noAutofit/>
          </a:bodyPr>
          <a:lstStyle>
            <a:lvl1pPr algn="ctr">
              <a:defRPr b="1">
                <a:solidFill>
                  <a:srgbClr val="C00000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70050" y="3429000"/>
            <a:ext cx="5803900" cy="1622734"/>
          </a:xfrm>
        </p:spPr>
        <p:txBody>
          <a:bodyPr>
            <a:normAutofit/>
          </a:bodyPr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pic>
        <p:nvPicPr>
          <p:cNvPr id="2050" name="Picture 2" descr="C:\Users\seroethele\Desktop\PPT-Master IMG\sym_speckles_yellow_6x48_300dpi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950" y="1059716"/>
            <a:ext cx="1755775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seroethele\Desktop\PPT-Master IMG\sym_app_title_yellow_8x8_300dpi.t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00" y="6453113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3312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sspalten (PCC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0" name="Inhaltsplatzhalter 9"/>
          <p:cNvSpPr>
            <a:spLocks noGrp="1"/>
          </p:cNvSpPr>
          <p:nvPr>
            <p:ph sz="quarter" idx="11"/>
          </p:nvPr>
        </p:nvSpPr>
        <p:spPr>
          <a:xfrm>
            <a:off x="4716463" y="1484313"/>
            <a:ext cx="4306887" cy="460851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Inhaltsplatzhalter 11"/>
          <p:cNvSpPr>
            <a:spLocks noGrp="1"/>
          </p:cNvSpPr>
          <p:nvPr>
            <p:ph sz="quarter" idx="12"/>
          </p:nvPr>
        </p:nvSpPr>
        <p:spPr>
          <a:xfrm>
            <a:off x="120650" y="1484313"/>
            <a:ext cx="4304767" cy="460851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9" name="Picture 2" descr="C:\Users\seroethele\Desktop\PPT-Master IMG\sym_speckles_yellow_6x48_300dpi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950" y="1059716"/>
            <a:ext cx="1755775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eroethele\Desktop\PPT-Master IMG\sym_app_title_yellow_8x8_300dpi.t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00" y="6453113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5344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gleich (PCC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1"/>
          </p:nvPr>
        </p:nvSpPr>
        <p:spPr>
          <a:xfrm>
            <a:off x="4716463" y="2348880"/>
            <a:ext cx="4306887" cy="37439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Inhaltsplatzhalter 11"/>
          <p:cNvSpPr>
            <a:spLocks noGrp="1"/>
          </p:cNvSpPr>
          <p:nvPr>
            <p:ph sz="quarter" idx="12"/>
          </p:nvPr>
        </p:nvSpPr>
        <p:spPr>
          <a:xfrm>
            <a:off x="120650" y="2348880"/>
            <a:ext cx="4304767" cy="37439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20650" y="1484313"/>
            <a:ext cx="4306888" cy="738664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2400" b="1"/>
            </a:lvl1pPr>
          </a:lstStyle>
          <a:p>
            <a:pPr lvl="0"/>
            <a:r>
              <a:rPr lang="de-DE" dirty="0"/>
              <a:t>Überschrift</a:t>
            </a:r>
            <a:br>
              <a:rPr lang="de-DE" dirty="0"/>
            </a:br>
            <a:r>
              <a:rPr lang="de-DE" dirty="0"/>
              <a:t>Inhalt 1</a:t>
            </a:r>
          </a:p>
        </p:txBody>
      </p:sp>
      <p:sp>
        <p:nvSpPr>
          <p:cNvPr id="19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716462" y="1484313"/>
            <a:ext cx="4306888" cy="738664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2400" b="1"/>
            </a:lvl1pPr>
          </a:lstStyle>
          <a:p>
            <a:pPr lvl="0"/>
            <a:r>
              <a:rPr lang="de-DE" dirty="0"/>
              <a:t>Überschrift</a:t>
            </a:r>
            <a:br>
              <a:rPr lang="de-DE" dirty="0"/>
            </a:br>
            <a:r>
              <a:rPr lang="de-DE" dirty="0"/>
              <a:t>Inhalt 2</a:t>
            </a:r>
          </a:p>
        </p:txBody>
      </p:sp>
      <p:pic>
        <p:nvPicPr>
          <p:cNvPr id="11" name="Picture 2" descr="C:\Users\seroethele\Desktop\PPT-Master IMG\sym_speckles_yellow_6x48_300dpi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950" y="1059716"/>
            <a:ext cx="1755775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seroethele\Desktop\PPT-Master IMG\sym_app_title_yellow_8x8_300dpi.t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00" y="6453113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3490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und Bild (LD&amp;I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-36512" y="6309320"/>
            <a:ext cx="9217024" cy="5486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-36513" y="1484313"/>
            <a:ext cx="9217026" cy="5184775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18358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(LD&amp;I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11" name="Picture 4" descr="C:\Users\seroethele\Desktop\PPT-Master IMG\sym_app_title_red_8x8_300dpi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749" y="6453113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seroethele\Desktop\PPT-Master IMG\sym_app_title_green_8x8_300dpi.t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935" y="6453113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8993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bschnittstitelfolie (LD&amp;I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1600" y="2360264"/>
            <a:ext cx="7200800" cy="1068736"/>
          </a:xfrm>
        </p:spPr>
        <p:txBody>
          <a:bodyPr rIns="0" anchor="b" anchorCtr="0">
            <a:noAutofit/>
          </a:bodyPr>
          <a:lstStyle>
            <a:lvl1pPr algn="ctr">
              <a:defRPr b="1">
                <a:solidFill>
                  <a:srgbClr val="C00000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70050" y="3429000"/>
            <a:ext cx="5803900" cy="1622734"/>
          </a:xfrm>
        </p:spPr>
        <p:txBody>
          <a:bodyPr>
            <a:normAutofit/>
          </a:bodyPr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pic>
        <p:nvPicPr>
          <p:cNvPr id="9" name="Picture 4" descr="C:\Users\seroethele\Desktop\PPT-Master IMG\sym_app_title_red_8x8_300dpi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749" y="6453113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seroethele\Desktop\PPT-Master IMG\sym_app_title_green_8x8_300dpi.t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935" y="6453113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8213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sspalten (LD&amp;I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0" name="Inhaltsplatzhalter 9"/>
          <p:cNvSpPr>
            <a:spLocks noGrp="1"/>
          </p:cNvSpPr>
          <p:nvPr>
            <p:ph sz="quarter" idx="11"/>
          </p:nvPr>
        </p:nvSpPr>
        <p:spPr>
          <a:xfrm>
            <a:off x="4716463" y="1484313"/>
            <a:ext cx="4306887" cy="460851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Inhaltsplatzhalter 11"/>
          <p:cNvSpPr>
            <a:spLocks noGrp="1"/>
          </p:cNvSpPr>
          <p:nvPr>
            <p:ph sz="quarter" idx="12"/>
          </p:nvPr>
        </p:nvSpPr>
        <p:spPr>
          <a:xfrm>
            <a:off x="120650" y="1484313"/>
            <a:ext cx="4304767" cy="460851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11" name="Picture 4" descr="C:\Users\seroethele\Desktop\PPT-Master IMG\sym_app_title_red_8x8_300dpi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749" y="6453113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C:\Users\seroethele\Desktop\PPT-Master IMG\sym_app_title_green_8x8_300dpi.t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935" y="6453113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263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sspalten (allgeme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0" name="Inhaltsplatzhalter 9"/>
          <p:cNvSpPr>
            <a:spLocks noGrp="1"/>
          </p:cNvSpPr>
          <p:nvPr>
            <p:ph sz="quarter" idx="11"/>
          </p:nvPr>
        </p:nvSpPr>
        <p:spPr>
          <a:xfrm>
            <a:off x="4716463" y="1484313"/>
            <a:ext cx="4306887" cy="460851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Inhaltsplatzhalter 11"/>
          <p:cNvSpPr>
            <a:spLocks noGrp="1"/>
          </p:cNvSpPr>
          <p:nvPr>
            <p:ph sz="quarter" idx="12"/>
          </p:nvPr>
        </p:nvSpPr>
        <p:spPr>
          <a:xfrm>
            <a:off x="120650" y="1484313"/>
            <a:ext cx="4304767" cy="460851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11" name="Picture 4" descr="C:\Users\seroethele\Desktop\PPT-Master IMG\sym_app_title_red_8x8_300dpi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749" y="6453113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seroethele\Desktop\PPT-Master IMG\sym_app_title_blue_8x8_300dpi.t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340" y="6453113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seroethele\Desktop\PPT-Master IMG\sym_app_title_yellow_8x8_300dpi.ti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00" y="6453113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C:\Users\seroethele\Desktop\PPT-Master IMG\sym_app_title_green_8x8_300dpi.tif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935" y="6453113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170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gleich (LD&amp;I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1"/>
          </p:nvPr>
        </p:nvSpPr>
        <p:spPr>
          <a:xfrm>
            <a:off x="4716463" y="2348880"/>
            <a:ext cx="4306887" cy="37439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Inhaltsplatzhalter 11"/>
          <p:cNvSpPr>
            <a:spLocks noGrp="1"/>
          </p:cNvSpPr>
          <p:nvPr>
            <p:ph sz="quarter" idx="12"/>
          </p:nvPr>
        </p:nvSpPr>
        <p:spPr>
          <a:xfrm>
            <a:off x="120650" y="2348880"/>
            <a:ext cx="4304767" cy="37439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20650" y="1484313"/>
            <a:ext cx="4306888" cy="738664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2400" b="1"/>
            </a:lvl1pPr>
          </a:lstStyle>
          <a:p>
            <a:pPr lvl="0"/>
            <a:r>
              <a:rPr lang="de-DE" dirty="0"/>
              <a:t>Überschrift</a:t>
            </a:r>
            <a:br>
              <a:rPr lang="de-DE" dirty="0"/>
            </a:br>
            <a:r>
              <a:rPr lang="de-DE" dirty="0"/>
              <a:t>Inhalt 1</a:t>
            </a:r>
          </a:p>
        </p:txBody>
      </p:sp>
      <p:sp>
        <p:nvSpPr>
          <p:cNvPr id="19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716462" y="1484313"/>
            <a:ext cx="4306888" cy="738664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2400" b="1"/>
            </a:lvl1pPr>
          </a:lstStyle>
          <a:p>
            <a:pPr lvl="0"/>
            <a:r>
              <a:rPr lang="de-DE" dirty="0"/>
              <a:t>Überschrift</a:t>
            </a:r>
            <a:br>
              <a:rPr lang="de-DE" dirty="0"/>
            </a:br>
            <a:r>
              <a:rPr lang="de-DE" dirty="0"/>
              <a:t>Inhalt 2</a:t>
            </a:r>
          </a:p>
        </p:txBody>
      </p:sp>
      <p:pic>
        <p:nvPicPr>
          <p:cNvPr id="14" name="Picture 4" descr="C:\Users\seroethele\Desktop\PPT-Master IMG\sym_app_title_red_8x8_300dpi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749" y="6453113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C:\Users\seroethele\Desktop\PPT-Master IMG\sym_app_title_green_8x8_300dpi.t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935" y="6453113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61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gleich (allgeme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1"/>
          </p:nvPr>
        </p:nvSpPr>
        <p:spPr>
          <a:xfrm>
            <a:off x="4716463" y="2348880"/>
            <a:ext cx="4306887" cy="37439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Inhaltsplatzhalter 11"/>
          <p:cNvSpPr>
            <a:spLocks noGrp="1"/>
          </p:cNvSpPr>
          <p:nvPr>
            <p:ph sz="quarter" idx="12"/>
          </p:nvPr>
        </p:nvSpPr>
        <p:spPr>
          <a:xfrm>
            <a:off x="120650" y="2348880"/>
            <a:ext cx="4304767" cy="37439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20650" y="1484313"/>
            <a:ext cx="4306888" cy="738664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2400" b="1"/>
            </a:lvl1pPr>
          </a:lstStyle>
          <a:p>
            <a:pPr lvl="0"/>
            <a:r>
              <a:rPr lang="de-DE" dirty="0"/>
              <a:t>Überschrift</a:t>
            </a:r>
            <a:br>
              <a:rPr lang="de-DE" dirty="0"/>
            </a:br>
            <a:r>
              <a:rPr lang="de-DE" dirty="0"/>
              <a:t>Inhalt 1</a:t>
            </a:r>
          </a:p>
        </p:txBody>
      </p:sp>
      <p:sp>
        <p:nvSpPr>
          <p:cNvPr id="19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716462" y="1484313"/>
            <a:ext cx="4306888" cy="738664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2400" b="1"/>
            </a:lvl1pPr>
          </a:lstStyle>
          <a:p>
            <a:pPr lvl="0"/>
            <a:r>
              <a:rPr lang="de-DE" dirty="0"/>
              <a:t>Überschrift</a:t>
            </a:r>
            <a:br>
              <a:rPr lang="de-DE" dirty="0"/>
            </a:br>
            <a:r>
              <a:rPr lang="de-DE" dirty="0"/>
              <a:t>Inhalt 2</a:t>
            </a:r>
          </a:p>
        </p:txBody>
      </p:sp>
      <p:pic>
        <p:nvPicPr>
          <p:cNvPr id="14" name="Picture 4" descr="C:\Users\seroethele\Desktop\PPT-Master IMG\sym_app_title_red_8x8_300dpi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749" y="6453113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:\Users\seroethele\Desktop\PPT-Master IMG\sym_app_title_blue_8x8_300dpi.t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340" y="6453113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seroethele\Desktop\PPT-Master IMG\sym_app_title_yellow_8x8_300dpi.ti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00" y="6453113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C:\Users\seroethele\Desktop\PPT-Master IMG\sym_app_title_green_8x8_300dpi.tif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935" y="6453113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24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und Bild (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-36512" y="6309320"/>
            <a:ext cx="9217024" cy="5486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-36513" y="1484313"/>
            <a:ext cx="9217026" cy="5184775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pic>
        <p:nvPicPr>
          <p:cNvPr id="6" name="Picture 4" descr="C:\Users\seroethele\Desktop\PPT-Master IMG\sym_speckles_red_6x48_300dpi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950" y="1059716"/>
            <a:ext cx="1755775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61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(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6" name="Picture 4" descr="C:\Users\seroethele\Desktop\PPT-Master IMG\sym_speckles_red_6x48_300dpi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950" y="1059716"/>
            <a:ext cx="1755775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seroethele\Desktop\PPT-Master IMG\sym_app_title_red_8x8_300dpi.t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749" y="6453113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374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bschnittstitelfolie (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1600" y="2360264"/>
            <a:ext cx="7200800" cy="1068736"/>
          </a:xfrm>
        </p:spPr>
        <p:txBody>
          <a:bodyPr rIns="0" anchor="b" anchorCtr="0">
            <a:noAutofit/>
          </a:bodyPr>
          <a:lstStyle>
            <a:lvl1pPr algn="ctr">
              <a:defRPr b="1">
                <a:solidFill>
                  <a:srgbClr val="C00000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70050" y="3429000"/>
            <a:ext cx="5803900" cy="1622734"/>
          </a:xfrm>
        </p:spPr>
        <p:txBody>
          <a:bodyPr>
            <a:normAutofit/>
          </a:bodyPr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pic>
        <p:nvPicPr>
          <p:cNvPr id="2052" name="Picture 4" descr="C:\Users\seroethele\Desktop\PPT-Master IMG\sym_speckles_red_6x48_300dpi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950" y="1059716"/>
            <a:ext cx="1755775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seroethele\Desktop\PPT-Master IMG\sym_app_title_red_8x8_300dpi.t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749" y="6453113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114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sspalten (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0" name="Inhaltsplatzhalter 9"/>
          <p:cNvSpPr>
            <a:spLocks noGrp="1"/>
          </p:cNvSpPr>
          <p:nvPr>
            <p:ph sz="quarter" idx="11"/>
          </p:nvPr>
        </p:nvSpPr>
        <p:spPr>
          <a:xfrm>
            <a:off x="4716463" y="1484313"/>
            <a:ext cx="4306887" cy="460851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Inhaltsplatzhalter 11"/>
          <p:cNvSpPr>
            <a:spLocks noGrp="1"/>
          </p:cNvSpPr>
          <p:nvPr>
            <p:ph sz="quarter" idx="12"/>
          </p:nvPr>
        </p:nvSpPr>
        <p:spPr>
          <a:xfrm>
            <a:off x="120650" y="1484313"/>
            <a:ext cx="4304767" cy="460851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9" name="Picture 4" descr="C:\Users\seroethele\Desktop\PPT-Master IMG\sym_speckles_red_6x48_300dpi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950" y="1059716"/>
            <a:ext cx="1755775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seroethele\Desktop\PPT-Master IMG\sym_app_title_red_8x8_300dpi.t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749" y="6453113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728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(allgeme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11" name="Picture 4" descr="C:\Users\seroethele\Desktop\PPT-Master IMG\sym_app_title_red_8x8_300dpi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749" y="6453113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seroethele\Desktop\PPT-Master IMG\sym_app_title_blue_8x8_300dpi.t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340" y="6453113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seroethele\Desktop\PPT-Master IMG\sym_app_title_yellow_8x8_300dpi.ti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00" y="6453113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seroethele\Desktop\PPT-Master IMG\sym_app_title_green_8x8_300dpi.tif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935" y="6453113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883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3.tif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tif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-36512" y="1059716"/>
            <a:ext cx="7510462" cy="216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-36512" y="1275740"/>
            <a:ext cx="9217024" cy="50335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20651" y="0"/>
            <a:ext cx="8074024" cy="1059715"/>
          </a:xfrm>
          <a:prstGeom prst="rect">
            <a:avLst/>
          </a:prstGeom>
        </p:spPr>
        <p:txBody>
          <a:bodyPr vert="horz" wrap="square" lIns="0" tIns="108000" rIns="108000" bIns="36000" rtlCol="0" anchor="ctr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0650" y="1484313"/>
            <a:ext cx="8894763" cy="46085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20650" y="6523834"/>
            <a:ext cx="7187654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baseline="0" dirty="0">
                <a:solidFill>
                  <a:schemeClr val="bg1">
                    <a:lumMod val="50000"/>
                  </a:schemeClr>
                </a:solidFill>
              </a:rPr>
              <a:t>© Copyright 2016-21, Sympatec GmbH, D-38678 Clausthal-Zellerfeld, Germany | </a:t>
            </a:r>
            <a:r>
              <a:rPr lang="de-DE" sz="900" baseline="0" dirty="0">
                <a:solidFill>
                  <a:srgbClr val="C00000"/>
                </a:solidFill>
              </a:rPr>
              <a:t>HELOS</a:t>
            </a:r>
            <a:r>
              <a:rPr lang="de-DE" sz="900" baseline="0" dirty="0">
                <a:solidFill>
                  <a:schemeClr val="bg1">
                    <a:lumMod val="50000"/>
                  </a:schemeClr>
                </a:solidFill>
              </a:rPr>
              <a:t> – Powder Coating | 21M03D31V</a:t>
            </a:r>
            <a:fld id="{DE15139D-0528-4BC3-80A1-A0C2544009C9}" type="slidenum">
              <a:rPr lang="de-DE" sz="900" baseline="0" smtClean="0">
                <a:solidFill>
                  <a:srgbClr val="C00000"/>
                </a:solidFill>
              </a:rPr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de-DE" sz="900" baseline="0" dirty="0">
                <a:solidFill>
                  <a:schemeClr val="bg1">
                    <a:lumMod val="50000"/>
                  </a:schemeClr>
                </a:solidFill>
              </a:rPr>
              <a:t>EN</a:t>
            </a:r>
            <a:endParaRPr lang="de-DE" dirty="0"/>
          </a:p>
        </p:txBody>
      </p:sp>
      <p:pic>
        <p:nvPicPr>
          <p:cNvPr id="1032" name="Picture 8" descr="\\X-OFFICE\Marketing\ACHEMA 2012\00 InDesign Templates\Broschüren\sym_app_images\sym_app_title_grey_8x8_4c_300_4c_20120428.tif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796" y="6453362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\\X-OFFICE\Marketing\ACHEMA 2012\00 InDesign Templates\Broschüren\sym_app_images\sym_app_title_grey_8x8_4c_300_4c_20120428.tif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373" y="6453362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\\X-OFFICE\Marketing\ACHEMA 2012\00 InDesign Templates\Broschüren\sym_app_images\sym_app_title_grey_8x8_4c_300_4c_20120428.tif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950" y="6453362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\\X-OFFICE\Marketing\ACHEMA 2012\00 InDesign Templates\Broschüren\sym_app_images\sym_app_title_grey_8x8_4c_300_4c_20120428.tif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219" y="6453362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seroethele\Desktop\PPT-Master IMG\sym_speckles_grey_6x48_300dpi.tif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950" y="1059716"/>
            <a:ext cx="1755775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eroethele\Desktop\PPT-Master IMG\sym_app_logo_dgrey_22x22_300dpi.tif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807" y="134938"/>
            <a:ext cx="79216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189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49" r:id="rId2"/>
    <p:sldLayoutId id="2147483669" r:id="rId3"/>
    <p:sldLayoutId id="2147483664" r:id="rId4"/>
    <p:sldLayoutId id="2147483660" r:id="rId5"/>
    <p:sldLayoutId id="2147483652" r:id="rId6"/>
    <p:sldLayoutId id="2147483651" r:id="rId7"/>
    <p:sldLayoutId id="2147483665" r:id="rId8"/>
    <p:sldLayoutId id="2147483679" r:id="rId9"/>
    <p:sldLayoutId id="2147483670" r:id="rId10"/>
    <p:sldLayoutId id="2147483661" r:id="rId11"/>
    <p:sldLayoutId id="2147483654" r:id="rId12"/>
    <p:sldLayoutId id="2147483653" r:id="rId13"/>
    <p:sldLayoutId id="2147483666" r:id="rId14"/>
    <p:sldLayoutId id="2147483671" r:id="rId15"/>
    <p:sldLayoutId id="2147483662" r:id="rId16"/>
    <p:sldLayoutId id="2147483658" r:id="rId17"/>
    <p:sldLayoutId id="2147483657" r:id="rId18"/>
    <p:sldLayoutId id="2147483668" r:id="rId19"/>
    <p:sldLayoutId id="2147483672" r:id="rId20"/>
    <p:sldLayoutId id="2147483663" r:id="rId21"/>
    <p:sldLayoutId id="2147483656" r:id="rId22"/>
    <p:sldLayoutId id="2147483655" r:id="rId23"/>
    <p:sldLayoutId id="2147483667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</p:sldLayoutIdLst>
  <p:hf sldNum="0" hdr="0" ftr="0" dt="0"/>
  <p:txStyles>
    <p:titleStyle>
      <a:lvl1pPr algn="l" defTabSz="914400" rtl="0" eaLnBrk="1" latinLnBrk="0" hangingPunct="1">
        <a:lnSpc>
          <a:spcPts val="3600"/>
        </a:lnSpc>
        <a:spcBef>
          <a:spcPts val="0"/>
        </a:spcBef>
        <a:spcAft>
          <a:spcPts val="0"/>
        </a:spcAft>
        <a:buNone/>
        <a:defRPr sz="3600" kern="1200" baseline="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spcBef>
          <a:spcPts val="1200"/>
        </a:spcBef>
        <a:buClr>
          <a:srgbClr val="C00000"/>
        </a:buClr>
        <a:buSzPct val="90000"/>
        <a:buFont typeface="Wingdings" pitchFamily="2" charset="2"/>
        <a:buChar char="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73050" algn="l" defTabSz="914400" rtl="0" eaLnBrk="1" latinLnBrk="0" hangingPunct="1">
        <a:spcBef>
          <a:spcPts val="1200"/>
        </a:spcBef>
        <a:buClr>
          <a:srgbClr val="C00000"/>
        </a:buClr>
        <a:buSzPct val="90000"/>
        <a:buFont typeface="Calibri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71463" algn="l" defTabSz="914400" rtl="0" eaLnBrk="1" latinLnBrk="0" hangingPunct="1">
        <a:spcBef>
          <a:spcPts val="1200"/>
        </a:spcBef>
        <a:buClr>
          <a:srgbClr val="C00000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5113" algn="l" defTabSz="914400" rtl="0" eaLnBrk="1" latinLnBrk="0" hangingPunct="1">
        <a:spcBef>
          <a:spcPts val="1200"/>
        </a:spcBef>
        <a:buClr>
          <a:srgbClr val="C00000"/>
        </a:buClr>
        <a:buSzPct val="90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788" indent="-273050" algn="l" defTabSz="914400" rtl="0" eaLnBrk="1" latinLnBrk="0" hangingPunct="1">
        <a:spcBef>
          <a:spcPts val="1200"/>
        </a:spcBef>
        <a:buClr>
          <a:srgbClr val="C00000"/>
        </a:buClr>
        <a:buSzPct val="80000"/>
        <a:buFont typeface="Wingdings" pitchFamily="2" charset="2"/>
        <a:buChar char="w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8.gif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HELOS </a:t>
            </a:r>
            <a:r>
              <a:rPr lang="en-GB" dirty="0">
                <a:solidFill>
                  <a:schemeClr val="tx2"/>
                </a:solidFill>
              </a:rPr>
              <a:t>&amp;</a:t>
            </a:r>
            <a:r>
              <a:rPr lang="en-GB" dirty="0">
                <a:solidFill>
                  <a:schemeClr val="accent1"/>
                </a:solidFill>
              </a:rPr>
              <a:t> RODOS </a:t>
            </a:r>
            <a:r>
              <a:rPr lang="en-GB" b="0" dirty="0">
                <a:solidFill>
                  <a:schemeClr val="tx2"/>
                </a:solidFill>
              </a:rPr>
              <a:t>|</a:t>
            </a:r>
            <a:r>
              <a:rPr lang="en-GB" dirty="0">
                <a:solidFill>
                  <a:schemeClr val="tx2"/>
                </a:solidFill>
              </a:rPr>
              <a:t> Laser</a:t>
            </a:r>
            <a:r>
              <a:rPr lang="cs-CZ" dirty="0" err="1">
                <a:solidFill>
                  <a:schemeClr val="tx2"/>
                </a:solidFill>
              </a:rPr>
              <a:t>ová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Diffra</a:t>
            </a:r>
            <a:r>
              <a:rPr lang="cs-CZ" dirty="0" err="1">
                <a:solidFill>
                  <a:schemeClr val="tx2"/>
                </a:solidFill>
              </a:rPr>
              <a:t>kce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br>
              <a:rPr lang="en-GB" dirty="0">
                <a:solidFill>
                  <a:schemeClr val="tx2"/>
                </a:solidFill>
              </a:rPr>
            </a:br>
            <a:r>
              <a:rPr lang="en-GB" sz="3200" dirty="0"/>
              <a:t>P</a:t>
            </a:r>
            <a:r>
              <a:rPr lang="cs-CZ" sz="3200" dirty="0" err="1"/>
              <a:t>ráškové</a:t>
            </a:r>
            <a:r>
              <a:rPr lang="cs-CZ" sz="3200" dirty="0"/>
              <a:t> barvy</a:t>
            </a:r>
            <a:endParaRPr lang="en-GB" dirty="0"/>
          </a:p>
        </p:txBody>
      </p:sp>
      <p:sp>
        <p:nvSpPr>
          <p:cNvPr id="5" name="Textfeld 4"/>
          <p:cNvSpPr txBox="1"/>
          <p:nvPr/>
        </p:nvSpPr>
        <p:spPr>
          <a:xfrm>
            <a:off x="117468" y="1484313"/>
            <a:ext cx="37444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Particle size analysis in the quality and process control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323792" y="6167951"/>
            <a:ext cx="1685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>
                <a:solidFill>
                  <a:schemeClr val="bg1"/>
                </a:solidFill>
              </a:rPr>
              <a:t>© huffingtonpost.com</a:t>
            </a:r>
          </a:p>
        </p:txBody>
      </p:sp>
      <p:pic>
        <p:nvPicPr>
          <p:cNvPr id="24578" name="Picture 2" descr="http://upload.wikimedia.org/wikipedia/commons/thumb/8/88/Pulverlack-Applikation.JPG/1024px-Pulverlack-Applikation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 cstate="print"/>
          <a:srcRect t="12499" b="12499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7" name="Rechthoek 6"/>
          <p:cNvSpPr/>
          <p:nvPr/>
        </p:nvSpPr>
        <p:spPr>
          <a:xfrm>
            <a:off x="128154" y="1484313"/>
            <a:ext cx="51125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Analýza velikosti částic</a:t>
            </a:r>
            <a:br>
              <a:rPr lang="en-GB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 kontrolu výroby a kvality</a:t>
            </a:r>
            <a:endParaRPr lang="en-GB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581408" y="6145559"/>
            <a:ext cx="2455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>
                <a:solidFill>
                  <a:schemeClr val="bg1">
                    <a:lumMod val="75000"/>
                  </a:schemeClr>
                </a:solidFill>
              </a:rPr>
              <a:t>© </a:t>
            </a:r>
            <a:r>
              <a:rPr lang="de-DE" sz="1400" dirty="0" err="1">
                <a:solidFill>
                  <a:schemeClr val="bg1">
                    <a:lumMod val="75000"/>
                  </a:schemeClr>
                </a:solidFill>
              </a:rPr>
              <a:t>Hardcoreraveman</a:t>
            </a:r>
            <a:r>
              <a:rPr lang="de-DE" sz="1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bg1">
                    <a:lumMod val="75000"/>
                  </a:schemeClr>
                </a:solidFill>
              </a:rPr>
              <a:t>wikicc</a:t>
            </a:r>
            <a:endParaRPr lang="de-DE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115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 měření</a:t>
            </a:r>
            <a:br>
              <a:rPr lang="en-GB" dirty="0"/>
            </a:br>
            <a:r>
              <a:rPr lang="en-GB" sz="3200" dirty="0"/>
              <a:t>P</a:t>
            </a:r>
            <a:r>
              <a:rPr lang="cs-CZ" sz="3200" dirty="0" err="1"/>
              <a:t>ráškové</a:t>
            </a:r>
            <a:r>
              <a:rPr lang="cs-CZ" sz="3200" dirty="0"/>
              <a:t> barvy</a:t>
            </a:r>
            <a:r>
              <a:rPr lang="en-GB" sz="3200" dirty="0"/>
              <a:t> | 2 </a:t>
            </a:r>
            <a:r>
              <a:rPr lang="cs-CZ" sz="3200" dirty="0"/>
              <a:t>šarže</a:t>
            </a:r>
            <a:endParaRPr lang="en-GB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4348095"/>
              </p:ext>
            </p:extLst>
          </p:nvPr>
        </p:nvGraphicFramePr>
        <p:xfrm>
          <a:off x="120650" y="1484313"/>
          <a:ext cx="8894763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7644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6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6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 animBg="0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Grp="1" noChangeAspect="1" noChangeArrowheads="1"/>
          </p:cNvPicPr>
          <p:nvPr>
            <p:ph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75" t="14978" r="24061" b="11256"/>
          <a:stretch/>
        </p:blipFill>
        <p:spPr bwMode="auto">
          <a:xfrm>
            <a:off x="4716379" y="1484313"/>
            <a:ext cx="4306972" cy="46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Konfigurace Systému</a:t>
            </a:r>
            <a:br>
              <a:rPr lang="en-US" sz="3200" dirty="0"/>
            </a:br>
            <a:r>
              <a:rPr lang="cs-CZ" sz="3200" dirty="0"/>
              <a:t>Mokré </a:t>
            </a:r>
            <a:r>
              <a:rPr lang="cs-CZ" sz="3200" dirty="0" err="1"/>
              <a:t>pigmnety</a:t>
            </a:r>
            <a:endParaRPr lang="en-GB" sz="3200" b="1" dirty="0">
              <a:solidFill>
                <a:srgbClr val="C00000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quarter" idx="12"/>
          </p:nvPr>
        </p:nvSpPr>
        <p:spPr>
          <a:xfrm>
            <a:off x="120650" y="1484314"/>
            <a:ext cx="4304767" cy="4600386"/>
          </a:xfrm>
          <a:ln>
            <a:noFill/>
          </a:ln>
        </p:spPr>
        <p:txBody>
          <a:bodyPr>
            <a:normAutofit/>
          </a:bodyPr>
          <a:lstStyle/>
          <a:p>
            <a:pPr>
              <a:tabLst>
                <a:tab pos="4300538" algn="r"/>
              </a:tabLst>
            </a:pPr>
            <a:r>
              <a:rPr lang="cs-CZ" sz="2400" dirty="0"/>
              <a:t>Systém laserové difrakce</a:t>
            </a:r>
            <a:br>
              <a:rPr lang="en-US" sz="2400" b="1" dirty="0"/>
            </a:br>
            <a:r>
              <a:rPr lang="en-US" sz="2400" b="1" dirty="0">
                <a:solidFill>
                  <a:schemeClr val="accent1"/>
                </a:solidFill>
              </a:rPr>
              <a:t>HELOS</a:t>
            </a:r>
            <a:r>
              <a:rPr lang="en-US" sz="2400" dirty="0">
                <a:solidFill>
                  <a:schemeClr val="accent1"/>
                </a:solidFill>
              </a:rPr>
              <a:t>/</a:t>
            </a:r>
            <a:r>
              <a:rPr lang="en-US" sz="2400" b="1" dirty="0">
                <a:solidFill>
                  <a:schemeClr val="accent1"/>
                </a:solidFill>
              </a:rPr>
              <a:t>BR</a:t>
            </a:r>
            <a:r>
              <a:rPr lang="en-US" sz="2400" dirty="0"/>
              <a:t> </a:t>
            </a:r>
            <a:r>
              <a:rPr lang="de-DE" sz="2400" dirty="0"/>
              <a:t>OneModule </a:t>
            </a:r>
            <a:r>
              <a:rPr lang="de-DE" sz="2400" dirty="0">
                <a:solidFill>
                  <a:schemeClr val="tx2"/>
                </a:solidFill>
              </a:rPr>
              <a:t>| OM</a:t>
            </a:r>
            <a:endParaRPr lang="en-US" sz="2400" dirty="0"/>
          </a:p>
          <a:p>
            <a:pPr lvl="1">
              <a:tabLst>
                <a:tab pos="4300538" algn="r"/>
              </a:tabLst>
            </a:pPr>
            <a:r>
              <a:rPr lang="pl-PL" sz="1800" dirty="0"/>
              <a:t>Rozsah měření závisí na aplikaci</a:t>
            </a:r>
            <a:br>
              <a:rPr lang="pl-PL" sz="1800" dirty="0"/>
            </a:br>
            <a:r>
              <a:rPr lang="en-US" sz="1800" dirty="0">
                <a:solidFill>
                  <a:schemeClr val="accent1"/>
                </a:solidFill>
              </a:rPr>
              <a:t>R1 </a:t>
            </a:r>
            <a:r>
              <a:rPr lang="en-US" sz="1800" dirty="0"/>
              <a:t>|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/>
              <a:t>0.1 – 35 µm</a:t>
            </a:r>
            <a:br>
              <a:rPr lang="pl-PL" sz="1800" dirty="0"/>
            </a:br>
            <a:r>
              <a:rPr lang="en-US" sz="1800" dirty="0">
                <a:solidFill>
                  <a:schemeClr val="accent1"/>
                </a:solidFill>
              </a:rPr>
              <a:t>R</a:t>
            </a:r>
            <a:r>
              <a:rPr lang="pl-PL" sz="1800" dirty="0">
                <a:solidFill>
                  <a:schemeClr val="accent1"/>
                </a:solidFill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/>
              <a:t>|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/>
              <a:t>0.</a:t>
            </a:r>
            <a:r>
              <a:rPr lang="pl-PL" sz="1800" dirty="0"/>
              <a:t>25</a:t>
            </a:r>
            <a:r>
              <a:rPr lang="en-US" sz="1800" dirty="0"/>
              <a:t> – </a:t>
            </a:r>
            <a:r>
              <a:rPr lang="pl-PL" sz="1800" dirty="0"/>
              <a:t>87,5</a:t>
            </a:r>
            <a:r>
              <a:rPr lang="en-US" sz="1800" dirty="0"/>
              <a:t> µm</a:t>
            </a:r>
            <a:br>
              <a:rPr lang="pl-PL" sz="1800" dirty="0"/>
            </a:br>
            <a:r>
              <a:rPr lang="en-US" sz="1800" dirty="0">
                <a:solidFill>
                  <a:schemeClr val="accent1"/>
                </a:solidFill>
              </a:rPr>
              <a:t>R</a:t>
            </a:r>
            <a:r>
              <a:rPr lang="pl-PL" sz="18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/>
              <a:t>|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/>
              <a:t>0.</a:t>
            </a:r>
            <a:r>
              <a:rPr lang="pl-PL" sz="1800" dirty="0"/>
              <a:t>5</a:t>
            </a:r>
            <a:r>
              <a:rPr lang="en-US" sz="1800" dirty="0"/>
              <a:t> – </a:t>
            </a:r>
            <a:r>
              <a:rPr lang="pl-PL" sz="1800" dirty="0"/>
              <a:t>175</a:t>
            </a:r>
            <a:r>
              <a:rPr lang="en-US" sz="1800" dirty="0"/>
              <a:t> µm</a:t>
            </a:r>
          </a:p>
          <a:p>
            <a:pPr marL="263525" lvl="1" indent="-263525">
              <a:buFont typeface="Wingdings" panose="05000000000000000000" pitchFamily="2" charset="2"/>
              <a:buChar char="§"/>
              <a:tabLst>
                <a:tab pos="4300538" algn="r"/>
              </a:tabLst>
            </a:pPr>
            <a:r>
              <a:rPr lang="pt-BR" sz="2400" dirty="0"/>
              <a:t>Mokrá disperze QUIXEL s 2 mm kyvetou</a:t>
            </a:r>
            <a:endParaRPr lang="en-US" sz="2400" dirty="0"/>
          </a:p>
          <a:p>
            <a:pPr marL="0" indent="0">
              <a:buNone/>
              <a:tabLst>
                <a:tab pos="4300538" algn="r"/>
              </a:tabLst>
            </a:pP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751150" y="1523851"/>
            <a:ext cx="213468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HELOS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QUIXEL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7601660" y="5715367"/>
            <a:ext cx="1412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0.1 – </a:t>
            </a:r>
            <a:r>
              <a:rPr lang="pl-P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875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µm</a:t>
            </a:r>
          </a:p>
        </p:txBody>
      </p:sp>
    </p:spTree>
    <p:extLst>
      <p:ext uri="{BB962C8B-B14F-4D97-AF65-F5344CB8AC3E}">
        <p14:creationId xmlns:p14="http://schemas.microsoft.com/office/powerpoint/2010/main" val="2071790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cs-CZ" dirty="0" err="1"/>
              <a:t>ráškové</a:t>
            </a:r>
            <a:r>
              <a:rPr lang="cs-CZ" dirty="0"/>
              <a:t> barvy</a:t>
            </a:r>
            <a:r>
              <a:rPr lang="pl-PL" dirty="0"/>
              <a:t> &amp; </a:t>
            </a:r>
            <a:r>
              <a:rPr lang="cs-CZ" dirty="0"/>
              <a:t>p</a:t>
            </a:r>
            <a:r>
              <a:rPr lang="en-GB" dirty="0" err="1"/>
              <a:t>igment</a:t>
            </a:r>
            <a:r>
              <a:rPr lang="cs-CZ" dirty="0"/>
              <a:t>y</a:t>
            </a:r>
            <a:br>
              <a:rPr lang="en-US" dirty="0"/>
            </a:br>
            <a:r>
              <a:rPr lang="cs-CZ" sz="3200" dirty="0"/>
              <a:t>Výhody</a:t>
            </a:r>
            <a:r>
              <a:rPr lang="en-US" sz="3200" dirty="0"/>
              <a:t> </a:t>
            </a:r>
            <a:r>
              <a:rPr lang="en-US" sz="3200" b="1" dirty="0">
                <a:solidFill>
                  <a:srgbClr val="C00000"/>
                </a:solidFill>
              </a:rPr>
              <a:t>HELOS </a:t>
            </a:r>
            <a:r>
              <a:rPr lang="en-US" sz="3200" dirty="0"/>
              <a:t>| </a:t>
            </a:r>
            <a:r>
              <a:rPr lang="en-US" sz="3200" b="1" dirty="0">
                <a:solidFill>
                  <a:srgbClr val="C00000"/>
                </a:solidFill>
              </a:rPr>
              <a:t>RODOS</a:t>
            </a:r>
            <a:r>
              <a:rPr lang="en-US" sz="3200" dirty="0"/>
              <a:t> | </a:t>
            </a:r>
            <a:r>
              <a:rPr lang="pl-PL" sz="3200" b="1" dirty="0">
                <a:solidFill>
                  <a:srgbClr val="C94E4E"/>
                </a:solidFill>
              </a:rPr>
              <a:t>QUIXEL</a:t>
            </a:r>
            <a:endParaRPr lang="nl-NL" sz="3200" b="1" dirty="0">
              <a:solidFill>
                <a:srgbClr val="C94E4E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sz="2800" dirty="0"/>
              <a:t>Suché vzorky měřeny za sucha, mokré měřeny za mokra</a:t>
            </a:r>
            <a:endParaRPr lang="en-GB" sz="2800" dirty="0"/>
          </a:p>
          <a:p>
            <a:r>
              <a:rPr lang="cs-CZ" sz="2800" dirty="0"/>
              <a:t>Volná tryska aerosolu pro nejlepší suchou disperzi a spolehlivé výsledky měření</a:t>
            </a:r>
            <a:endParaRPr lang="en-US" sz="2800" dirty="0"/>
          </a:p>
          <a:p>
            <a:r>
              <a:rPr lang="pl-PL" sz="2800" dirty="0"/>
              <a:t>Rychlý | Typicky &lt; 20 sekund za sucha, &lt; 40 s za mokra</a:t>
            </a:r>
            <a:endParaRPr lang="en-GB" sz="2800" dirty="0"/>
          </a:p>
          <a:p>
            <a:r>
              <a:rPr lang="en-US" sz="2800" dirty="0" err="1"/>
              <a:t>Disperzní</a:t>
            </a:r>
            <a:r>
              <a:rPr lang="en-US" sz="2800" dirty="0"/>
              <a:t> </a:t>
            </a:r>
            <a:r>
              <a:rPr lang="en-US" sz="2800" dirty="0" err="1"/>
              <a:t>síly</a:t>
            </a:r>
            <a:r>
              <a:rPr lang="en-US" sz="2800" dirty="0"/>
              <a:t> </a:t>
            </a:r>
            <a:r>
              <a:rPr lang="en-US" sz="2800" dirty="0" err="1"/>
              <a:t>přizpůsobitelné</a:t>
            </a:r>
            <a:r>
              <a:rPr lang="en-US" sz="2800" dirty="0"/>
              <a:t> </a:t>
            </a:r>
            <a:r>
              <a:rPr lang="en-US" sz="2800" dirty="0" err="1"/>
              <a:t>produktu</a:t>
            </a:r>
            <a:endParaRPr lang="en-US" sz="2800" dirty="0"/>
          </a:p>
          <a:p>
            <a:r>
              <a:rPr lang="en-US" sz="2800" dirty="0" err="1"/>
              <a:t>Téměř</a:t>
            </a:r>
            <a:r>
              <a:rPr lang="en-US" sz="2800" dirty="0"/>
              <a:t> </a:t>
            </a:r>
            <a:r>
              <a:rPr lang="en-US" sz="2800" dirty="0" err="1"/>
              <a:t>žádné</a:t>
            </a:r>
            <a:r>
              <a:rPr lang="en-US" sz="2800" dirty="0"/>
              <a:t> </a:t>
            </a:r>
            <a:r>
              <a:rPr lang="en-US" sz="2800" dirty="0" err="1"/>
              <a:t>zbytky</a:t>
            </a:r>
            <a:r>
              <a:rPr lang="en-US" sz="2800" dirty="0"/>
              <a:t> </a:t>
            </a:r>
            <a:r>
              <a:rPr lang="en-US" sz="2800" dirty="0" err="1"/>
              <a:t>produktu</a:t>
            </a:r>
            <a:r>
              <a:rPr lang="en-US" sz="2800" dirty="0"/>
              <a:t> v </a:t>
            </a:r>
            <a:r>
              <a:rPr lang="en-US" sz="2800" dirty="0" err="1"/>
              <a:t>dispergátoru</a:t>
            </a:r>
            <a:endParaRPr lang="en-US" sz="2800" dirty="0"/>
          </a:p>
          <a:p>
            <a:pPr lvl="1"/>
            <a:r>
              <a:rPr lang="en-US" sz="2400" dirty="0" err="1"/>
              <a:t>Snadné</a:t>
            </a:r>
            <a:r>
              <a:rPr lang="en-US" sz="2400" dirty="0"/>
              <a:t> </a:t>
            </a:r>
            <a:r>
              <a:rPr lang="en-US" sz="2400" dirty="0" err="1"/>
              <a:t>čištění</a:t>
            </a:r>
            <a:r>
              <a:rPr lang="en-US" sz="2400" dirty="0"/>
              <a:t> | </a:t>
            </a:r>
            <a:r>
              <a:rPr lang="en-US" sz="2400" dirty="0" err="1"/>
              <a:t>žádné</a:t>
            </a:r>
            <a:r>
              <a:rPr lang="en-US" sz="2400" dirty="0"/>
              <a:t> </a:t>
            </a:r>
            <a:r>
              <a:rPr lang="en-US" sz="2400" dirty="0" err="1"/>
              <a:t>trubky</a:t>
            </a:r>
            <a:endParaRPr lang="en-US" sz="2400" dirty="0"/>
          </a:p>
          <a:p>
            <a:r>
              <a:rPr lang="en-US" sz="2800" dirty="0" err="1"/>
              <a:t>Rychlý</a:t>
            </a:r>
            <a:r>
              <a:rPr lang="en-US" sz="2800" dirty="0"/>
              <a:t> </a:t>
            </a:r>
            <a:r>
              <a:rPr lang="en-US" sz="2800" dirty="0" err="1"/>
              <a:t>přechod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nové</a:t>
            </a:r>
            <a:r>
              <a:rPr lang="en-US" sz="2800" dirty="0"/>
              <a:t> </a:t>
            </a:r>
            <a:r>
              <a:rPr lang="en-US" sz="2800" dirty="0" err="1"/>
              <a:t>nebo</a:t>
            </a:r>
            <a:r>
              <a:rPr lang="en-US" sz="2800" dirty="0"/>
              <a:t> </a:t>
            </a:r>
            <a:r>
              <a:rPr lang="en-US" sz="2800" dirty="0" err="1"/>
              <a:t>jiné</a:t>
            </a:r>
            <a:r>
              <a:rPr lang="en-US" sz="2800" dirty="0"/>
              <a:t> </a:t>
            </a:r>
            <a:r>
              <a:rPr lang="en-US" sz="2800" dirty="0" err="1"/>
              <a:t>produkty</a:t>
            </a:r>
            <a:br>
              <a:rPr lang="en-US" sz="2800" dirty="0"/>
            </a:br>
            <a:r>
              <a:rPr lang="en-US" sz="2800" b="1" dirty="0"/>
              <a:t>Bez </a:t>
            </a:r>
            <a:r>
              <a:rPr lang="en-US" sz="2800" b="1" dirty="0" err="1"/>
              <a:t>kontaminace</a:t>
            </a:r>
            <a:endParaRPr lang="pl-PL" sz="2800" b="1" dirty="0"/>
          </a:p>
          <a:p>
            <a:r>
              <a:rPr lang="pl-PL" sz="2800" dirty="0"/>
              <a:t>Oba: </a:t>
            </a:r>
            <a:r>
              <a:rPr lang="pl-PL" sz="2800" b="1" dirty="0">
                <a:solidFill>
                  <a:schemeClr val="accent1"/>
                </a:solidFill>
              </a:rPr>
              <a:t>RODOS</a:t>
            </a:r>
            <a:r>
              <a:rPr lang="pl-PL" sz="2800" dirty="0"/>
              <a:t> </a:t>
            </a:r>
            <a:r>
              <a:rPr lang="en-US" sz="2800" dirty="0"/>
              <a:t>&amp;</a:t>
            </a:r>
            <a:r>
              <a:rPr lang="en-US" sz="2800" b="1" dirty="0">
                <a:solidFill>
                  <a:srgbClr val="990000"/>
                </a:solidFill>
              </a:rPr>
              <a:t> </a:t>
            </a:r>
            <a:r>
              <a:rPr lang="en-US" sz="2800" b="1" dirty="0">
                <a:solidFill>
                  <a:schemeClr val="accent1"/>
                </a:solidFill>
              </a:rPr>
              <a:t>QUIXEL</a:t>
            </a:r>
            <a:r>
              <a:rPr lang="pl-PL" sz="2800" b="1" dirty="0">
                <a:solidFill>
                  <a:schemeClr val="accent1"/>
                </a:solidFill>
              </a:rPr>
              <a:t> </a:t>
            </a:r>
            <a:r>
              <a:rPr lang="en-US" sz="2800" dirty="0"/>
              <a:t> </a:t>
            </a:r>
            <a:r>
              <a:rPr lang="pl-PL" sz="2800" dirty="0"/>
              <a:t>se stejným </a:t>
            </a:r>
            <a:r>
              <a:rPr lang="en-US" sz="2800" b="1" dirty="0">
                <a:solidFill>
                  <a:schemeClr val="accent1"/>
                </a:solidFill>
              </a:rPr>
              <a:t>HELO</a:t>
            </a:r>
            <a:r>
              <a:rPr lang="pl-PL" sz="2800" b="1" dirty="0">
                <a:solidFill>
                  <a:schemeClr val="accent1"/>
                </a:solidFill>
              </a:rPr>
              <a:t>S</a:t>
            </a:r>
            <a:endParaRPr lang="en-US" sz="2800" dirty="0"/>
          </a:p>
          <a:p>
            <a:pPr marL="0" indent="0">
              <a:buNone/>
            </a:pPr>
            <a:endParaRPr lang="nl-NL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sz="quarter" idx="1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5" r="16883"/>
          <a:stretch/>
        </p:blipFill>
        <p:spPr bwMode="auto">
          <a:xfrm>
            <a:off x="4716016" y="1484313"/>
            <a:ext cx="4305600" cy="4608000"/>
          </a:xfrm>
          <a:prstGeom prst="rect">
            <a:avLst/>
          </a:prstGeom>
          <a:noFill/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</a:t>
            </a:r>
            <a:r>
              <a:rPr lang="cs-CZ" dirty="0" err="1"/>
              <a:t>ráškové</a:t>
            </a:r>
            <a:r>
              <a:rPr lang="cs-CZ" dirty="0"/>
              <a:t> barvy</a:t>
            </a:r>
            <a:br>
              <a:rPr lang="en-GB" dirty="0"/>
            </a:br>
            <a:r>
              <a:rPr lang="cs-CZ" sz="3200" dirty="0"/>
              <a:t>Složení</a:t>
            </a:r>
            <a:endParaRPr lang="en-GB" dirty="0"/>
          </a:p>
        </p:txBody>
      </p:sp>
      <p:sp>
        <p:nvSpPr>
          <p:cNvPr id="2" name="Inhaltsplatzhalter 1"/>
          <p:cNvSpPr>
            <a:spLocks noGrp="1"/>
          </p:cNvSpPr>
          <p:nvPr>
            <p:ph sz="quarter" idx="12"/>
          </p:nvPr>
        </p:nvSpPr>
        <p:spPr>
          <a:xfrm>
            <a:off x="120650" y="1484313"/>
            <a:ext cx="4307334" cy="460851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GB" sz="2400" dirty="0" err="1"/>
              <a:t>Pryskyřice</a:t>
            </a:r>
            <a:r>
              <a:rPr lang="en-GB" sz="2400" dirty="0"/>
              <a:t>, polyester, </a:t>
            </a:r>
            <a:r>
              <a:rPr lang="en-GB" sz="2400" dirty="0" err="1"/>
              <a:t>epoxid</a:t>
            </a:r>
            <a:r>
              <a:rPr lang="en-GB" sz="2400" dirty="0"/>
              <a:t> a </a:t>
            </a:r>
            <a:r>
              <a:rPr lang="en-GB" sz="2400" dirty="0" err="1"/>
              <a:t>polyuretan</a:t>
            </a:r>
            <a:endParaRPr lang="en-GB" sz="2400" dirty="0"/>
          </a:p>
          <a:p>
            <a:pPr>
              <a:buFont typeface="Wingdings" pitchFamily="2" charset="2"/>
              <a:buChar char="§"/>
            </a:pPr>
            <a:r>
              <a:rPr lang="en-GB" sz="2400" dirty="0" err="1"/>
              <a:t>Různé</a:t>
            </a:r>
            <a:r>
              <a:rPr lang="en-GB" sz="2400" dirty="0"/>
              <a:t> </a:t>
            </a:r>
            <a:r>
              <a:rPr lang="en-GB" sz="2400" dirty="0" err="1"/>
              <a:t>přísady</a:t>
            </a:r>
            <a:r>
              <a:rPr lang="en-GB" sz="2400" dirty="0"/>
              <a:t>, </a:t>
            </a:r>
            <a:r>
              <a:rPr lang="en-GB" sz="2400" dirty="0" err="1"/>
              <a:t>např</a:t>
            </a:r>
            <a:r>
              <a:rPr lang="en-GB" sz="2400" dirty="0"/>
              <a:t>. pro </a:t>
            </a:r>
            <a:r>
              <a:rPr lang="en-GB" sz="2400" dirty="0" err="1"/>
              <a:t>matný</a:t>
            </a:r>
            <a:r>
              <a:rPr lang="en-GB" sz="2400" dirty="0"/>
              <a:t> </a:t>
            </a:r>
            <a:r>
              <a:rPr lang="en-GB" sz="2400" dirty="0" err="1"/>
              <a:t>efekt</a:t>
            </a:r>
            <a:r>
              <a:rPr lang="en-GB" sz="2400" dirty="0"/>
              <a:t>, </a:t>
            </a:r>
            <a:r>
              <a:rPr lang="en-GB" sz="2400" dirty="0" err="1"/>
              <a:t>vytvrzený</a:t>
            </a:r>
            <a:r>
              <a:rPr lang="en-GB" sz="2400" dirty="0"/>
              <a:t> </a:t>
            </a:r>
            <a:r>
              <a:rPr lang="en-GB" sz="2400" dirty="0" err="1"/>
              <a:t>povrch</a:t>
            </a:r>
            <a:r>
              <a:rPr lang="en-GB" sz="2400" dirty="0"/>
              <a:t>, </a:t>
            </a:r>
            <a:r>
              <a:rPr lang="en-GB" sz="2400" dirty="0" err="1"/>
              <a:t>zabraňuje</a:t>
            </a:r>
            <a:r>
              <a:rPr lang="en-GB" sz="2400" dirty="0"/>
              <a:t> </a:t>
            </a:r>
            <a:r>
              <a:rPr lang="en-GB" sz="2400" dirty="0" err="1"/>
              <a:t>spékání</a:t>
            </a:r>
            <a:endParaRPr lang="en-GB" sz="2400" dirty="0"/>
          </a:p>
          <a:p>
            <a:pPr>
              <a:buFont typeface="Wingdings" pitchFamily="2" charset="2"/>
              <a:buChar char="§"/>
            </a:pPr>
            <a:r>
              <a:rPr lang="en-GB" sz="2400" dirty="0" err="1"/>
              <a:t>Tónovací</a:t>
            </a:r>
            <a:r>
              <a:rPr lang="en-GB" sz="2400" dirty="0"/>
              <a:t> </a:t>
            </a:r>
            <a:r>
              <a:rPr lang="en-GB" sz="2400" dirty="0" err="1"/>
              <a:t>pigmenty</a:t>
            </a:r>
            <a:endParaRPr lang="en-GB" sz="2400" dirty="0"/>
          </a:p>
          <a:p>
            <a:pPr>
              <a:buFont typeface="Wingdings" pitchFamily="2" charset="2"/>
              <a:buChar char="§"/>
            </a:pPr>
            <a:r>
              <a:rPr lang="en-GB" sz="2400" dirty="0"/>
              <a:t>Extender pro </a:t>
            </a:r>
            <a:r>
              <a:rPr lang="en-GB" sz="2400" dirty="0" err="1"/>
              <a:t>snížení</a:t>
            </a:r>
            <a:r>
              <a:rPr lang="en-GB" sz="2400" dirty="0"/>
              <a:t> </a:t>
            </a:r>
            <a:r>
              <a:rPr lang="en-GB" sz="2400" dirty="0" err="1"/>
              <a:t>lesku</a:t>
            </a:r>
            <a:r>
              <a:rPr lang="en-GB" sz="2400" dirty="0"/>
              <a:t> a </a:t>
            </a:r>
            <a:r>
              <a:rPr lang="en-GB" sz="2400" dirty="0" err="1"/>
              <a:t>dodání</a:t>
            </a:r>
            <a:r>
              <a:rPr lang="en-GB" sz="2400" dirty="0"/>
              <a:t> extra </a:t>
            </a:r>
            <a:r>
              <a:rPr lang="en-GB" sz="2400" dirty="0" err="1"/>
              <a:t>trvanlivosti</a:t>
            </a:r>
            <a:r>
              <a:rPr lang="en-GB" sz="2400" dirty="0"/>
              <a:t> </a:t>
            </a:r>
            <a:r>
              <a:rPr lang="en-GB" sz="2400" dirty="0" err="1"/>
              <a:t>povlaku</a:t>
            </a:r>
            <a:endParaRPr lang="en-GB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7393458" y="5831215"/>
            <a:ext cx="16430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dirty="0">
                <a:solidFill>
                  <a:schemeClr val="bg1">
                    <a:lumMod val="75000"/>
                  </a:schemeClr>
                </a:solidFill>
              </a:rPr>
              <a:t>© </a:t>
            </a:r>
            <a:r>
              <a:rPr lang="de-DE" sz="1100" dirty="0" err="1">
                <a:solidFill>
                  <a:schemeClr val="bg1">
                    <a:lumMod val="75000"/>
                  </a:schemeClr>
                </a:solidFill>
              </a:rPr>
              <a:t>piba</a:t>
            </a:r>
            <a:endParaRPr lang="de-DE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2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4716016" y="1484313"/>
            <a:ext cx="4305600" cy="46085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4" t="-406" r="4558" b="406"/>
          <a:stretch/>
        </p:blipFill>
        <p:spPr bwMode="auto">
          <a:xfrm>
            <a:off x="5004048" y="2060848"/>
            <a:ext cx="4020682" cy="3338513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P</a:t>
            </a:r>
            <a:r>
              <a:rPr lang="cs-CZ" dirty="0" err="1">
                <a:solidFill>
                  <a:schemeClr val="tx2"/>
                </a:solidFill>
              </a:rPr>
              <a:t>ráškové</a:t>
            </a:r>
            <a:r>
              <a:rPr lang="cs-CZ" dirty="0">
                <a:solidFill>
                  <a:schemeClr val="tx2"/>
                </a:solidFill>
              </a:rPr>
              <a:t> barvy</a:t>
            </a:r>
            <a:br>
              <a:rPr lang="en-GB" dirty="0">
                <a:solidFill>
                  <a:schemeClr val="tx2"/>
                </a:solidFill>
              </a:rPr>
            </a:br>
            <a:r>
              <a:rPr lang="cs-CZ" sz="3200" dirty="0">
                <a:solidFill>
                  <a:schemeClr val="tx2"/>
                </a:solidFill>
              </a:rPr>
              <a:t>Výroba</a:t>
            </a:r>
            <a:endParaRPr lang="en-GB" sz="3200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2"/>
          </p:nvPr>
        </p:nvSpPr>
        <p:spPr>
          <a:xfrm>
            <a:off x="120650" y="1484313"/>
            <a:ext cx="4305600" cy="4608512"/>
          </a:xfrm>
        </p:spPr>
        <p:txBody>
          <a:bodyPr>
            <a:noAutofit/>
          </a:bodyPr>
          <a:lstStyle/>
          <a:p>
            <a:r>
              <a:rPr lang="en-GB" sz="2400" dirty="0" err="1"/>
              <a:t>Předvážení</a:t>
            </a:r>
            <a:r>
              <a:rPr lang="en-GB" sz="2400" dirty="0"/>
              <a:t> </a:t>
            </a:r>
            <a:r>
              <a:rPr lang="en-GB" sz="2400" dirty="0" err="1"/>
              <a:t>všech</a:t>
            </a:r>
            <a:r>
              <a:rPr lang="en-GB" sz="2400" dirty="0"/>
              <a:t> </a:t>
            </a:r>
            <a:r>
              <a:rPr lang="en-GB" sz="2400" dirty="0" err="1"/>
              <a:t>surovin</a:t>
            </a:r>
            <a:r>
              <a:rPr lang="en-GB" sz="2400" dirty="0"/>
              <a:t> | </a:t>
            </a:r>
            <a:r>
              <a:rPr lang="en-GB" sz="2400" dirty="0" err="1"/>
              <a:t>Předmíchání</a:t>
            </a:r>
            <a:endParaRPr lang="en-GB" sz="2400" dirty="0"/>
          </a:p>
          <a:p>
            <a:r>
              <a:rPr lang="en-GB" sz="2400" dirty="0" err="1"/>
              <a:t>Extruze</a:t>
            </a:r>
            <a:r>
              <a:rPr lang="en-GB" sz="2400" dirty="0"/>
              <a:t> | </a:t>
            </a:r>
            <a:r>
              <a:rPr lang="en-GB" sz="2400" dirty="0" err="1"/>
              <a:t>Prášek</a:t>
            </a:r>
            <a:r>
              <a:rPr lang="en-GB" sz="2400" dirty="0"/>
              <a:t> se </a:t>
            </a:r>
            <a:r>
              <a:rPr lang="en-GB" sz="2400" dirty="0" err="1"/>
              <a:t>zahřívá</a:t>
            </a:r>
            <a:r>
              <a:rPr lang="en-GB" sz="2400" dirty="0"/>
              <a:t>, aby se </a:t>
            </a:r>
            <a:r>
              <a:rPr lang="en-GB" sz="2400" dirty="0" err="1"/>
              <a:t>aktivovaly</a:t>
            </a:r>
            <a:r>
              <a:rPr lang="en-GB" sz="2400" dirty="0"/>
              <a:t> </a:t>
            </a:r>
            <a:r>
              <a:rPr lang="en-GB" sz="2400" dirty="0" err="1"/>
              <a:t>pryskyřice</a:t>
            </a:r>
            <a:r>
              <a:rPr lang="en-GB" sz="2400" dirty="0"/>
              <a:t> a </a:t>
            </a:r>
            <a:r>
              <a:rPr lang="en-GB" sz="2400" dirty="0" err="1"/>
              <a:t>tvrdidla</a:t>
            </a:r>
            <a:endParaRPr lang="en-GB" sz="2400" dirty="0"/>
          </a:p>
          <a:p>
            <a:r>
              <a:rPr lang="en-GB" sz="2400" dirty="0" err="1"/>
              <a:t>Mikronizace</a:t>
            </a:r>
            <a:r>
              <a:rPr lang="en-GB" sz="2400" dirty="0"/>
              <a:t> | </a:t>
            </a:r>
            <a:r>
              <a:rPr lang="en-GB" sz="2400" dirty="0" err="1"/>
              <a:t>Rozemletí</a:t>
            </a:r>
            <a:r>
              <a:rPr lang="en-GB" sz="2400" dirty="0"/>
              <a:t> </a:t>
            </a:r>
            <a:r>
              <a:rPr lang="en-GB" sz="2400" dirty="0" err="1"/>
              <a:t>hrubých</a:t>
            </a:r>
            <a:r>
              <a:rPr lang="en-GB" sz="2400" dirty="0"/>
              <a:t> </a:t>
            </a:r>
            <a:r>
              <a:rPr lang="en-GB" sz="2400" dirty="0" err="1"/>
              <a:t>práškových</a:t>
            </a:r>
            <a:r>
              <a:rPr lang="en-GB" sz="2400" dirty="0"/>
              <a:t> </a:t>
            </a:r>
            <a:r>
              <a:rPr lang="cs-CZ" sz="2400" dirty="0"/>
              <a:t>zrn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jemný</a:t>
            </a:r>
            <a:r>
              <a:rPr lang="en-GB" sz="2400" dirty="0"/>
              <a:t> </a:t>
            </a:r>
            <a:r>
              <a:rPr lang="en-GB" sz="2400" dirty="0" err="1"/>
              <a:t>prášek</a:t>
            </a:r>
            <a:endParaRPr lang="en-GB" sz="2400" dirty="0"/>
          </a:p>
          <a:p>
            <a:r>
              <a:rPr lang="en-GB" sz="2400" dirty="0" err="1"/>
              <a:t>Prosévání</a:t>
            </a:r>
            <a:r>
              <a:rPr lang="en-GB" sz="2400" dirty="0"/>
              <a:t> </a:t>
            </a:r>
            <a:r>
              <a:rPr lang="en-GB" sz="2400" dirty="0" err="1"/>
              <a:t>prášku</a:t>
            </a:r>
            <a:r>
              <a:rPr lang="en-GB" sz="2400" dirty="0"/>
              <a:t>, aby se </a:t>
            </a:r>
            <a:r>
              <a:rPr lang="en-GB" sz="2400" dirty="0" err="1"/>
              <a:t>zabránilo</a:t>
            </a:r>
            <a:r>
              <a:rPr lang="en-GB" sz="2400" dirty="0"/>
              <a:t> </a:t>
            </a:r>
            <a:r>
              <a:rPr lang="en-GB" sz="2400" dirty="0" err="1"/>
              <a:t>kontaminaci</a:t>
            </a:r>
            <a:r>
              <a:rPr lang="en-GB" sz="2400" dirty="0"/>
              <a:t> </a:t>
            </a:r>
            <a:r>
              <a:rPr lang="en-GB" sz="2400" dirty="0" err="1"/>
              <a:t>hrubšími</a:t>
            </a:r>
            <a:r>
              <a:rPr lang="en-GB" sz="2400" dirty="0"/>
              <a:t> </a:t>
            </a:r>
            <a:r>
              <a:rPr lang="en-GB" sz="2400" dirty="0" err="1"/>
              <a:t>částicemi</a:t>
            </a:r>
            <a:endParaRPr lang="en-GB" sz="2400" dirty="0"/>
          </a:p>
          <a:p>
            <a:pPr>
              <a:buNone/>
            </a:pPr>
            <a:endParaRPr lang="en-GB" sz="1600" dirty="0"/>
          </a:p>
        </p:txBody>
      </p:sp>
      <p:sp>
        <p:nvSpPr>
          <p:cNvPr id="6" name="Textfeld 5"/>
          <p:cNvSpPr txBox="1"/>
          <p:nvPr/>
        </p:nvSpPr>
        <p:spPr>
          <a:xfrm>
            <a:off x="7092280" y="5831215"/>
            <a:ext cx="19310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dirty="0">
                <a:solidFill>
                  <a:schemeClr val="bg1">
                    <a:lumMod val="75000"/>
                  </a:schemeClr>
                </a:solidFill>
              </a:rPr>
              <a:t>© </a:t>
            </a:r>
            <a:r>
              <a:rPr lang="de-DE" sz="1100" dirty="0" err="1">
                <a:solidFill>
                  <a:schemeClr val="bg1">
                    <a:lumMod val="75000"/>
                  </a:schemeClr>
                </a:solidFill>
              </a:rPr>
              <a:t>Hardcoreraveman</a:t>
            </a:r>
            <a:r>
              <a:rPr lang="de-DE" sz="11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1100" dirty="0" err="1">
                <a:solidFill>
                  <a:schemeClr val="bg1">
                    <a:lumMod val="75000"/>
                  </a:schemeClr>
                </a:solidFill>
              </a:rPr>
              <a:t>wikicc</a:t>
            </a:r>
            <a:endParaRPr lang="de-DE" sz="11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884368" y="2420888"/>
            <a:ext cx="64807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50" dirty="0"/>
              <a:t>Filler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8028384" y="2780928"/>
            <a:ext cx="78370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50" dirty="0"/>
              <a:t>Pigments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8057815" y="5186966"/>
            <a:ext cx="78370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50" dirty="0"/>
              <a:t>Powder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700428" y="5176279"/>
            <a:ext cx="78370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50" dirty="0"/>
              <a:t>Chips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436096" y="2420888"/>
            <a:ext cx="78370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1050" dirty="0"/>
              <a:t>Additives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5148064" y="2818173"/>
            <a:ext cx="78370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50" dirty="0"/>
              <a:t>Binders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5220072" y="4653136"/>
            <a:ext cx="78370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50" dirty="0"/>
              <a:t>Hardener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7424700" y="3789363"/>
            <a:ext cx="783704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50" dirty="0"/>
              <a:t>Premix</a:t>
            </a:r>
          </a:p>
        </p:txBody>
      </p:sp>
    </p:spTree>
    <p:extLst>
      <p:ext uri="{BB962C8B-B14F-4D97-AF65-F5344CB8AC3E}">
        <p14:creationId xmlns:p14="http://schemas.microsoft.com/office/powerpoint/2010/main" val="104433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107" descr="isotropic"/>
          <p:cNvPicPr>
            <a:picLocks noChangeAspect="1" noChangeArrowheads="1" noCrop="1"/>
          </p:cNvPicPr>
          <p:nvPr/>
        </p:nvPicPr>
        <p:blipFill>
          <a:blip r:embed="rId3">
            <a:lum bright="6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1484314"/>
            <a:ext cx="8896254" cy="4608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 err="1">
                <a:solidFill>
                  <a:schemeClr val="tx2"/>
                </a:solidFill>
              </a:rPr>
              <a:t>Laserová</a:t>
            </a:r>
            <a:r>
              <a:rPr lang="en-GB" b="0" dirty="0">
                <a:solidFill>
                  <a:schemeClr val="tx2"/>
                </a:solidFill>
              </a:rPr>
              <a:t> </a:t>
            </a:r>
            <a:r>
              <a:rPr lang="en-GB" b="0" dirty="0" err="1">
                <a:solidFill>
                  <a:schemeClr val="tx2"/>
                </a:solidFill>
              </a:rPr>
              <a:t>difrakce</a:t>
            </a:r>
            <a:r>
              <a:rPr lang="en-GB" b="0" dirty="0">
                <a:solidFill>
                  <a:schemeClr val="tx2"/>
                </a:solidFill>
              </a:rPr>
              <a:t> | </a:t>
            </a:r>
            <a:r>
              <a:rPr lang="cs-CZ" dirty="0">
                <a:solidFill>
                  <a:schemeClr val="tx2"/>
                </a:solidFill>
              </a:rPr>
              <a:t>Princip </a:t>
            </a:r>
            <a:r>
              <a:rPr lang="en-GB" b="0" dirty="0" err="1">
                <a:solidFill>
                  <a:schemeClr val="tx2"/>
                </a:solidFill>
              </a:rPr>
              <a:t>interakce</a:t>
            </a:r>
            <a:r>
              <a:rPr lang="en-GB" b="0" dirty="0">
                <a:solidFill>
                  <a:schemeClr val="tx2"/>
                </a:solidFill>
              </a:rPr>
              <a:t> | </a:t>
            </a:r>
            <a:r>
              <a:rPr lang="en-GB" b="0" dirty="0" err="1">
                <a:solidFill>
                  <a:schemeClr val="tx2"/>
                </a:solidFill>
              </a:rPr>
              <a:t>Částicové</a:t>
            </a:r>
            <a:r>
              <a:rPr lang="en-GB" b="0" dirty="0">
                <a:solidFill>
                  <a:schemeClr val="tx2"/>
                </a:solidFill>
              </a:rPr>
              <a:t> a </a:t>
            </a:r>
            <a:r>
              <a:rPr lang="en-GB" b="0" dirty="0" err="1">
                <a:solidFill>
                  <a:schemeClr val="tx2"/>
                </a:solidFill>
              </a:rPr>
              <a:t>laserové</a:t>
            </a:r>
            <a:r>
              <a:rPr lang="en-GB" b="0" dirty="0">
                <a:solidFill>
                  <a:schemeClr val="tx2"/>
                </a:solidFill>
              </a:rPr>
              <a:t> </a:t>
            </a:r>
            <a:r>
              <a:rPr lang="en-GB" b="0" dirty="0" err="1">
                <a:solidFill>
                  <a:schemeClr val="tx2"/>
                </a:solidFill>
              </a:rPr>
              <a:t>světelné</a:t>
            </a:r>
            <a:r>
              <a:rPr lang="en-GB" b="0" dirty="0">
                <a:solidFill>
                  <a:schemeClr val="tx2"/>
                </a:solidFill>
              </a:rPr>
              <a:t> </a:t>
            </a:r>
            <a:r>
              <a:rPr lang="en-GB" b="0" dirty="0" err="1">
                <a:solidFill>
                  <a:schemeClr val="tx2"/>
                </a:solidFill>
              </a:rPr>
              <a:t>vlny</a:t>
            </a:r>
            <a:endParaRPr lang="en-GB" b="0" dirty="0"/>
          </a:p>
        </p:txBody>
      </p:sp>
      <p:grpSp>
        <p:nvGrpSpPr>
          <p:cNvPr id="95" name="Gruppieren 94"/>
          <p:cNvGrpSpPr/>
          <p:nvPr/>
        </p:nvGrpSpPr>
        <p:grpSpPr>
          <a:xfrm>
            <a:off x="754287" y="1978090"/>
            <a:ext cx="8262617" cy="3502441"/>
            <a:chOff x="754287" y="1978090"/>
            <a:chExt cx="8262617" cy="3502441"/>
          </a:xfrm>
        </p:grpSpPr>
        <p:grpSp>
          <p:nvGrpSpPr>
            <p:cNvPr id="91" name="Gruppieren 90"/>
            <p:cNvGrpSpPr/>
            <p:nvPr/>
          </p:nvGrpSpPr>
          <p:grpSpPr>
            <a:xfrm>
              <a:off x="754287" y="1978090"/>
              <a:ext cx="8262617" cy="3502441"/>
              <a:chOff x="754287" y="1978090"/>
              <a:chExt cx="8262617" cy="3502441"/>
            </a:xfrm>
          </p:grpSpPr>
          <p:grpSp>
            <p:nvGrpSpPr>
              <p:cNvPr id="8" name="Gruppieren 7"/>
              <p:cNvGrpSpPr/>
              <p:nvPr/>
            </p:nvGrpSpPr>
            <p:grpSpPr>
              <a:xfrm>
                <a:off x="754287" y="1978090"/>
                <a:ext cx="5897337" cy="3502441"/>
                <a:chOff x="570185" y="1233488"/>
                <a:chExt cx="5897337" cy="3502441"/>
              </a:xfrm>
            </p:grpSpPr>
            <p:sp>
              <p:nvSpPr>
                <p:cNvPr id="9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570185" y="4138613"/>
                  <a:ext cx="2494144" cy="5847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8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defRPr sz="8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defRPr sz="8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defRPr sz="8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defRPr sz="8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eaLnBrk="1" hangingPunct="1"/>
                  <a:r>
                    <a:rPr lang="en-GB" sz="1600" dirty="0" err="1">
                      <a:latin typeface="+mn-lt"/>
                    </a:rPr>
                    <a:t>Rovinná</a:t>
                  </a:r>
                  <a:r>
                    <a:rPr lang="en-GB" sz="1600" dirty="0">
                      <a:latin typeface="+mn-lt"/>
                    </a:rPr>
                    <a:t> </a:t>
                  </a:r>
                  <a:r>
                    <a:rPr lang="en-GB" sz="1600" dirty="0" err="1">
                      <a:latin typeface="+mn-lt"/>
                    </a:rPr>
                    <a:t>světelná</a:t>
                  </a:r>
                  <a:r>
                    <a:rPr lang="en-GB" sz="1600" dirty="0">
                      <a:latin typeface="+mn-lt"/>
                    </a:rPr>
                    <a:t> </a:t>
                  </a:r>
                  <a:r>
                    <a:rPr lang="en-GB" sz="1600" dirty="0" err="1">
                      <a:latin typeface="+mn-lt"/>
                    </a:rPr>
                    <a:t>vlna</a:t>
                  </a:r>
                  <a:r>
                    <a:rPr lang="en-GB" sz="1600" dirty="0">
                      <a:latin typeface="+mn-lt"/>
                    </a:rPr>
                    <a:t>, </a:t>
                  </a:r>
                </a:p>
                <a:p>
                  <a:pPr eaLnBrk="1" hangingPunct="1"/>
                  <a:r>
                    <a:rPr lang="en-GB" sz="1600" dirty="0" err="1">
                      <a:latin typeface="+mn-lt"/>
                    </a:rPr>
                    <a:t>paralelní</a:t>
                  </a:r>
                  <a:r>
                    <a:rPr lang="en-GB" sz="1600" dirty="0">
                      <a:latin typeface="+mn-lt"/>
                    </a:rPr>
                    <a:t> </a:t>
                  </a:r>
                  <a:r>
                    <a:rPr lang="en-GB" sz="1600" dirty="0" err="1">
                      <a:latin typeface="+mn-lt"/>
                    </a:rPr>
                    <a:t>laserový</a:t>
                  </a:r>
                  <a:r>
                    <a:rPr lang="en-GB" sz="1600" dirty="0">
                      <a:latin typeface="+mn-lt"/>
                    </a:rPr>
                    <a:t> pap</a:t>
                  </a:r>
                  <a:r>
                    <a:rPr lang="cs-CZ" sz="1600" dirty="0" err="1">
                      <a:latin typeface="+mn-lt"/>
                    </a:rPr>
                    <a:t>prsek</a:t>
                  </a:r>
                  <a:endParaRPr lang="en-GB" sz="1600" dirty="0">
                    <a:latin typeface="+mn-lt"/>
                  </a:endParaRPr>
                </a:p>
              </p:txBody>
            </p:sp>
            <p:grpSp>
              <p:nvGrpSpPr>
                <p:cNvPr id="10" name="Group 52"/>
                <p:cNvGrpSpPr>
                  <a:grpSpLocks/>
                </p:cNvGrpSpPr>
                <p:nvPr/>
              </p:nvGrpSpPr>
              <p:grpSpPr bwMode="auto">
                <a:xfrm>
                  <a:off x="2403475" y="3502025"/>
                  <a:ext cx="1081088" cy="900113"/>
                  <a:chOff x="1859" y="2455"/>
                  <a:chExt cx="681" cy="567"/>
                </a:xfrm>
              </p:grpSpPr>
              <p:sp>
                <p:nvSpPr>
                  <p:cNvPr id="81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1859" y="2455"/>
                    <a:ext cx="45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prstDash val="lg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2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2313" y="2455"/>
                    <a:ext cx="227" cy="567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prstDash val="lgDash"/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1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3052763" y="4357688"/>
                  <a:ext cx="675762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8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defRPr sz="8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defRPr sz="8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defRPr sz="8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defRPr sz="8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eaLnBrk="1" hangingPunct="1"/>
                  <a:r>
                    <a:rPr lang="en-GB" sz="1600" dirty="0" err="1">
                      <a:latin typeface="+mn-lt"/>
                    </a:rPr>
                    <a:t>Odraz</a:t>
                  </a:r>
                  <a:endParaRPr lang="en-GB" sz="1600" dirty="0">
                    <a:latin typeface="+mn-lt"/>
                  </a:endParaRPr>
                </a:p>
              </p:txBody>
            </p:sp>
            <p:sp>
              <p:nvSpPr>
                <p:cNvPr id="12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4724400" y="4397375"/>
                  <a:ext cx="1072986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8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defRPr sz="8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defRPr sz="8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defRPr sz="8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defRPr sz="8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eaLnBrk="1" hangingPunct="1"/>
                  <a:r>
                    <a:rPr lang="en-GB" sz="1600" dirty="0">
                      <a:latin typeface="+mn-lt"/>
                    </a:rPr>
                    <a:t>Lom </a:t>
                  </a:r>
                  <a:r>
                    <a:rPr lang="en-GB" sz="1600" dirty="0" err="1">
                      <a:latin typeface="+mn-lt"/>
                    </a:rPr>
                    <a:t>světla</a:t>
                  </a:r>
                  <a:endParaRPr lang="en-GB" sz="1600" dirty="0">
                    <a:latin typeface="+mn-lt"/>
                  </a:endParaRPr>
                </a:p>
              </p:txBody>
            </p:sp>
            <p:sp>
              <p:nvSpPr>
                <p:cNvPr id="13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4289425" y="1436271"/>
                  <a:ext cx="2178097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8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defRPr sz="8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defRPr sz="8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defRPr sz="8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defRPr sz="8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eaLnBrk="1" hangingPunct="1"/>
                  <a:r>
                    <a:rPr lang="en-GB" sz="1600" b="1" dirty="0">
                      <a:latin typeface="+mn-lt"/>
                    </a:rPr>
                    <a:t>Fraunhofer</a:t>
                  </a:r>
                  <a:r>
                    <a:rPr lang="cs-CZ" sz="1600" b="1" dirty="0">
                      <a:latin typeface="+mn-lt"/>
                    </a:rPr>
                    <a:t>ova</a:t>
                  </a:r>
                  <a:r>
                    <a:rPr lang="en-GB" sz="1600" b="1" dirty="0">
                      <a:latin typeface="+mn-lt"/>
                    </a:rPr>
                    <a:t> </a:t>
                  </a:r>
                  <a:r>
                    <a:rPr lang="en-GB" sz="1600" b="1" dirty="0" err="1">
                      <a:latin typeface="+mn-lt"/>
                    </a:rPr>
                    <a:t>Dif</a:t>
                  </a:r>
                  <a:r>
                    <a:rPr lang="cs-CZ" sz="1600" b="1" dirty="0" err="1">
                      <a:latin typeface="+mn-lt"/>
                    </a:rPr>
                    <a:t>rakce</a:t>
                  </a:r>
                  <a:endParaRPr lang="en-GB" sz="1600" b="1" dirty="0">
                    <a:latin typeface="+mn-lt"/>
                  </a:endParaRPr>
                </a:p>
              </p:txBody>
            </p:sp>
            <p:grpSp>
              <p:nvGrpSpPr>
                <p:cNvPr id="14" name="Group 60"/>
                <p:cNvGrpSpPr>
                  <a:grpSpLocks/>
                </p:cNvGrpSpPr>
                <p:nvPr/>
              </p:nvGrpSpPr>
              <p:grpSpPr bwMode="auto">
                <a:xfrm>
                  <a:off x="2871788" y="2241550"/>
                  <a:ext cx="1439862" cy="1441450"/>
                  <a:chOff x="1837" y="1547"/>
                  <a:chExt cx="907" cy="908"/>
                </a:xfrm>
              </p:grpSpPr>
              <p:sp>
                <p:nvSpPr>
                  <p:cNvPr id="78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1837" y="1547"/>
                    <a:ext cx="907" cy="908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  <a:scene3d>
                    <a:camera prst="orthographicFront"/>
                    <a:lightRig rig="threePt" dir="t"/>
                  </a:scene3d>
                  <a:sp3d prstMaterial="powder">
                    <a:bevelT w="590550" h="317500"/>
                    <a:bevelB/>
                  </a:sp3d>
                </p:spPr>
                <p:txBody>
                  <a:bodyPr wrap="none" anchor="ctr"/>
                  <a:lstStyle/>
                  <a:p>
                    <a:endParaRPr lang="en-US" sz="2000"/>
                  </a:p>
                </p:txBody>
              </p:sp>
              <p:sp>
                <p:nvSpPr>
                  <p:cNvPr id="79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2291" y="1547"/>
                    <a:ext cx="0" cy="90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 type="triangle" w="med" len="med"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0" name="Text Box 3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260" y="1885"/>
                        <a:ext cx="208" cy="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 eaLnBrk="0" hangingPunct="0">
                          <a:defRPr sz="800">
                            <a:solidFill>
                              <a:schemeClr val="tx1"/>
                            </a:solidFill>
                            <a:latin typeface="Arial Narrow" pitchFamily="34" charset="0"/>
                          </a:defRPr>
                        </a:lvl1pPr>
                        <a:lvl2pPr marL="742950" indent="-285750" eaLnBrk="0" hangingPunct="0">
                          <a:defRPr sz="800">
                            <a:solidFill>
                              <a:schemeClr val="tx1"/>
                            </a:solidFill>
                            <a:latin typeface="Arial Narrow" pitchFamily="34" charset="0"/>
                          </a:defRPr>
                        </a:lvl2pPr>
                        <a:lvl3pPr marL="1143000" indent="-228600" eaLnBrk="0" hangingPunct="0">
                          <a:defRPr sz="800">
                            <a:solidFill>
                              <a:schemeClr val="tx1"/>
                            </a:solidFill>
                            <a:latin typeface="Arial Narrow" pitchFamily="34" charset="0"/>
                          </a:defRPr>
                        </a:lvl3pPr>
                        <a:lvl4pPr marL="1600200" indent="-228600" eaLnBrk="0" hangingPunct="0">
                          <a:defRPr sz="800">
                            <a:solidFill>
                              <a:schemeClr val="tx1"/>
                            </a:solidFill>
                            <a:latin typeface="Arial Narrow" pitchFamily="34" charset="0"/>
                          </a:defRPr>
                        </a:lvl4pPr>
                        <a:lvl5pPr marL="2057400" indent="-228600" eaLnBrk="0" hangingPunct="0">
                          <a:defRPr sz="800">
                            <a:solidFill>
                              <a:schemeClr val="tx1"/>
                            </a:solidFill>
                            <a:latin typeface="Arial Narrow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800">
                            <a:solidFill>
                              <a:schemeClr val="tx1"/>
                            </a:solidFill>
                            <a:latin typeface="Arial Narrow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800">
                            <a:solidFill>
                              <a:schemeClr val="tx1"/>
                            </a:solidFill>
                            <a:latin typeface="Arial Narrow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800">
                            <a:solidFill>
                              <a:schemeClr val="tx1"/>
                            </a:solidFill>
                            <a:latin typeface="Arial Narrow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800">
                            <a:solidFill>
                              <a:schemeClr val="tx1"/>
                            </a:solidFill>
                            <a:latin typeface="Arial Narrow" pitchFamily="34" charset="0"/>
                          </a:defRPr>
                        </a:lvl9pPr>
                      </a:lstStyle>
                      <a:p>
                        <a:pPr eaLnBrk="1" hangingPunct="1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de-DE" sz="1600" i="0" smtClean="0">
                                  <a:latin typeface="Cambria Math"/>
                                </a:rPr>
                                <m:t>x</m:t>
                              </m:r>
                            </m:oMath>
                          </m:oMathPara>
                        </a14:m>
                        <a:endParaRPr lang="de-DE" sz="1600">
                          <a:latin typeface="+mn-lt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80" name="Text Box 38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 bwMode="auto">
                      <a:xfrm>
                        <a:off x="2260" y="1885"/>
                        <a:ext cx="208" cy="213"/>
                      </a:xfrm>
                      <a:prstGeom prst="rect">
                        <a:avLst/>
                      </a:prstGeom>
                      <a:blipFill rotWithShape="1">
                        <a:blip r:embed="rId4"/>
                        <a:stretch>
                          <a:fillRect/>
                        </a:stretch>
                      </a:blipFill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r>
                          <a:rPr lang="de-DE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15" name="Group 54"/>
                <p:cNvGrpSpPr>
                  <a:grpSpLocks/>
                </p:cNvGrpSpPr>
                <p:nvPr/>
              </p:nvGrpSpPr>
              <p:grpSpPr bwMode="auto">
                <a:xfrm>
                  <a:off x="1214438" y="1774825"/>
                  <a:ext cx="973137" cy="2351088"/>
                  <a:chOff x="793" y="1253"/>
                  <a:chExt cx="613" cy="1481"/>
                </a:xfrm>
              </p:grpSpPr>
              <p:grpSp>
                <p:nvGrpSpPr>
                  <p:cNvPr id="64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793" y="1253"/>
                    <a:ext cx="292" cy="1481"/>
                    <a:chOff x="792" y="1316"/>
                    <a:chExt cx="292" cy="1599"/>
                  </a:xfrm>
                </p:grpSpPr>
                <p:sp>
                  <p:nvSpPr>
                    <p:cNvPr id="74" name="Line 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84" y="1316"/>
                      <a:ext cx="0" cy="159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5" name="Line 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90" y="1321"/>
                      <a:ext cx="0" cy="159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6" name="Line 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94" y="1321"/>
                      <a:ext cx="0" cy="159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7" name="Line 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2" y="1321"/>
                      <a:ext cx="0" cy="159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65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1112" y="2002"/>
                    <a:ext cx="294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6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1111" y="2160"/>
                    <a:ext cx="294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7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1111" y="1842"/>
                    <a:ext cx="294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8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1111" y="1684"/>
                    <a:ext cx="294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9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1111" y="1525"/>
                    <a:ext cx="294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0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1111" y="2319"/>
                    <a:ext cx="294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1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1111" y="2478"/>
                    <a:ext cx="294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2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1111" y="1366"/>
                    <a:ext cx="294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3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1111" y="2636"/>
                    <a:ext cx="294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7" name="Line 33"/>
                <p:cNvSpPr>
                  <a:spLocks noChangeShapeType="1"/>
                </p:cNvSpPr>
                <p:nvPr/>
              </p:nvSpPr>
              <p:spPr bwMode="auto">
                <a:xfrm>
                  <a:off x="3590925" y="2243138"/>
                  <a:ext cx="1439863" cy="0"/>
                </a:xfrm>
                <a:prstGeom prst="line">
                  <a:avLst/>
                </a:prstGeom>
                <a:noFill/>
                <a:ln w="6350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18" name="Group 57"/>
                <p:cNvGrpSpPr>
                  <a:grpSpLocks/>
                </p:cNvGrpSpPr>
                <p:nvPr/>
              </p:nvGrpSpPr>
              <p:grpSpPr bwMode="auto">
                <a:xfrm>
                  <a:off x="2403475" y="3178175"/>
                  <a:ext cx="2628900" cy="1223963"/>
                  <a:chOff x="1542" y="2137"/>
                  <a:chExt cx="1656" cy="771"/>
                </a:xfrm>
              </p:grpSpPr>
              <p:sp>
                <p:nvSpPr>
                  <p:cNvPr id="61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1542" y="2137"/>
                    <a:ext cx="318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prstDash val="lg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2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1860" y="2137"/>
                    <a:ext cx="703" cy="227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prstDash val="lg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3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2563" y="2364"/>
                    <a:ext cx="635" cy="544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prstDash val="lgDash"/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9" name="Group 65"/>
                <p:cNvGrpSpPr>
                  <a:grpSpLocks/>
                </p:cNvGrpSpPr>
                <p:nvPr/>
              </p:nvGrpSpPr>
              <p:grpSpPr bwMode="auto">
                <a:xfrm>
                  <a:off x="1287471" y="1233488"/>
                  <a:ext cx="346077" cy="409575"/>
                  <a:chOff x="851" y="904"/>
                  <a:chExt cx="218" cy="258"/>
                </a:xfrm>
              </p:grpSpPr>
              <p:sp>
                <p:nvSpPr>
                  <p:cNvPr id="59" name="Line 63"/>
                  <p:cNvSpPr>
                    <a:spLocks noChangeShapeType="1"/>
                  </p:cNvSpPr>
                  <p:nvPr/>
                </p:nvSpPr>
                <p:spPr bwMode="auto">
                  <a:xfrm>
                    <a:off x="884" y="1162"/>
                    <a:ext cx="11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 type="triangle" w="med" len="med"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0" name="Text Box 6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51" y="904"/>
                        <a:ext cx="218" cy="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 eaLnBrk="0" hangingPunct="0">
                          <a:defRPr sz="800">
                            <a:solidFill>
                              <a:schemeClr val="tx1"/>
                            </a:solidFill>
                            <a:latin typeface="Arial Narrow" pitchFamily="34" charset="0"/>
                          </a:defRPr>
                        </a:lvl1pPr>
                        <a:lvl2pPr marL="742950" indent="-285750" eaLnBrk="0" hangingPunct="0">
                          <a:defRPr sz="800">
                            <a:solidFill>
                              <a:schemeClr val="tx1"/>
                            </a:solidFill>
                            <a:latin typeface="Arial Narrow" pitchFamily="34" charset="0"/>
                          </a:defRPr>
                        </a:lvl2pPr>
                        <a:lvl3pPr marL="1143000" indent="-228600" eaLnBrk="0" hangingPunct="0">
                          <a:defRPr sz="800">
                            <a:solidFill>
                              <a:schemeClr val="tx1"/>
                            </a:solidFill>
                            <a:latin typeface="Arial Narrow" pitchFamily="34" charset="0"/>
                          </a:defRPr>
                        </a:lvl3pPr>
                        <a:lvl4pPr marL="1600200" indent="-228600" eaLnBrk="0" hangingPunct="0">
                          <a:defRPr sz="800">
                            <a:solidFill>
                              <a:schemeClr val="tx1"/>
                            </a:solidFill>
                            <a:latin typeface="Arial Narrow" pitchFamily="34" charset="0"/>
                          </a:defRPr>
                        </a:lvl4pPr>
                        <a:lvl5pPr marL="2057400" indent="-228600" eaLnBrk="0" hangingPunct="0">
                          <a:defRPr sz="800">
                            <a:solidFill>
                              <a:schemeClr val="tx1"/>
                            </a:solidFill>
                            <a:latin typeface="Arial Narrow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800">
                            <a:solidFill>
                              <a:schemeClr val="tx1"/>
                            </a:solidFill>
                            <a:latin typeface="Arial Narrow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800">
                            <a:solidFill>
                              <a:schemeClr val="tx1"/>
                            </a:solidFill>
                            <a:latin typeface="Arial Narrow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800">
                            <a:solidFill>
                              <a:schemeClr val="tx1"/>
                            </a:solidFill>
                            <a:latin typeface="Arial Narrow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800">
                            <a:solidFill>
                              <a:schemeClr val="tx1"/>
                            </a:solidFill>
                            <a:latin typeface="Arial Narrow" pitchFamily="34" charset="0"/>
                          </a:defRPr>
                        </a:lvl9pPr>
                      </a:lstStyle>
                      <a:p>
                        <a:pPr eaLnBrk="1" hangingPunct="1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de-DE" sz="1600" i="1" smtClean="0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oMath>
                          </m:oMathPara>
                        </a14:m>
                        <a:endParaRPr lang="de-DE" sz="1600">
                          <a:latin typeface="Symbol" pitchFamily="18" charset="2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60" name="Text Box 64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 bwMode="auto">
                      <a:xfrm>
                        <a:off x="851" y="904"/>
                        <a:ext cx="218" cy="213"/>
                      </a:xfrm>
                      <a:prstGeom prst="rect">
                        <a:avLst/>
                      </a:prstGeom>
                      <a:blipFill rotWithShape="1">
                        <a:blip r:embed="rId5"/>
                        <a:stretch>
                          <a:fillRect/>
                        </a:stretch>
                      </a:blipFill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r>
                          <a:rPr lang="de-DE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sp>
              <p:nvSpPr>
                <p:cNvPr id="20" name="Line 24"/>
                <p:cNvSpPr>
                  <a:spLocks noChangeShapeType="1"/>
                </p:cNvSpPr>
                <p:nvPr/>
              </p:nvSpPr>
              <p:spPr bwMode="auto">
                <a:xfrm>
                  <a:off x="2403475" y="2997200"/>
                  <a:ext cx="469900" cy="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" name="Line 25"/>
                <p:cNvSpPr>
                  <a:spLocks noChangeShapeType="1"/>
                </p:cNvSpPr>
                <p:nvPr/>
              </p:nvSpPr>
              <p:spPr bwMode="auto">
                <a:xfrm>
                  <a:off x="2873375" y="2997200"/>
                  <a:ext cx="322263" cy="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" name="Text Box 95"/>
                <p:cNvSpPr txBox="1">
                  <a:spLocks noChangeArrowheads="1"/>
                </p:cNvSpPr>
                <p:nvPr/>
              </p:nvSpPr>
              <p:spPr bwMode="auto">
                <a:xfrm>
                  <a:off x="2365375" y="2735263"/>
                  <a:ext cx="924612" cy="24622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8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defRPr sz="8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defRPr sz="8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defRPr sz="8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defRPr sz="8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eaLnBrk="1" hangingPunct="1"/>
                  <a:r>
                    <a:rPr lang="en-GB" sz="1600" dirty="0">
                      <a:latin typeface="+mn-lt"/>
                    </a:rPr>
                    <a:t>Absorption</a:t>
                  </a:r>
                </a:p>
              </p:txBody>
            </p:sp>
            <p:sp>
              <p:nvSpPr>
                <p:cNvPr id="23" name="Freeform 96"/>
                <p:cNvSpPr>
                  <a:spLocks/>
                </p:cNvSpPr>
                <p:nvPr/>
              </p:nvSpPr>
              <p:spPr bwMode="auto">
                <a:xfrm rot="2700000">
                  <a:off x="3119438" y="3073400"/>
                  <a:ext cx="215900" cy="107950"/>
                </a:xfrm>
                <a:custGeom>
                  <a:avLst/>
                  <a:gdLst>
                    <a:gd name="T0" fmla="*/ 0 w 182"/>
                    <a:gd name="T1" fmla="*/ 0 h 91"/>
                    <a:gd name="T2" fmla="*/ 2147483647 w 182"/>
                    <a:gd name="T3" fmla="*/ 2147483647 h 91"/>
                    <a:gd name="T4" fmla="*/ 2147483647 w 182"/>
                    <a:gd name="T5" fmla="*/ 2147483647 h 91"/>
                    <a:gd name="T6" fmla="*/ 2147483647 w 182"/>
                    <a:gd name="T7" fmla="*/ 2147483647 h 91"/>
                    <a:gd name="T8" fmla="*/ 2147483647 w 182"/>
                    <a:gd name="T9" fmla="*/ 2147483647 h 91"/>
                    <a:gd name="T10" fmla="*/ 2147483647 w 182"/>
                    <a:gd name="T11" fmla="*/ 2147483647 h 91"/>
                    <a:gd name="T12" fmla="*/ 2147483647 w 182"/>
                    <a:gd name="T13" fmla="*/ 2147483647 h 9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82" h="91">
                      <a:moveTo>
                        <a:pt x="0" y="0"/>
                      </a:moveTo>
                      <a:cubicBezTo>
                        <a:pt x="6" y="21"/>
                        <a:pt x="12" y="42"/>
                        <a:pt x="23" y="46"/>
                      </a:cubicBezTo>
                      <a:cubicBezTo>
                        <a:pt x="34" y="50"/>
                        <a:pt x="57" y="19"/>
                        <a:pt x="68" y="23"/>
                      </a:cubicBezTo>
                      <a:cubicBezTo>
                        <a:pt x="79" y="27"/>
                        <a:pt x="80" y="61"/>
                        <a:pt x="91" y="68"/>
                      </a:cubicBezTo>
                      <a:cubicBezTo>
                        <a:pt x="102" y="75"/>
                        <a:pt x="121" y="64"/>
                        <a:pt x="136" y="68"/>
                      </a:cubicBezTo>
                      <a:cubicBezTo>
                        <a:pt x="151" y="72"/>
                        <a:pt x="182" y="91"/>
                        <a:pt x="182" y="91"/>
                      </a:cubicBezTo>
                      <a:cubicBezTo>
                        <a:pt x="182" y="91"/>
                        <a:pt x="159" y="79"/>
                        <a:pt x="136" y="68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96969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endParaRPr lang="de-DE"/>
                </a:p>
              </p:txBody>
            </p:sp>
            <p:sp>
              <p:nvSpPr>
                <p:cNvPr id="24" name="Freeform 97"/>
                <p:cNvSpPr>
                  <a:spLocks/>
                </p:cNvSpPr>
                <p:nvPr/>
              </p:nvSpPr>
              <p:spPr bwMode="auto">
                <a:xfrm rot="18900000">
                  <a:off x="3175000" y="2887663"/>
                  <a:ext cx="215900" cy="107950"/>
                </a:xfrm>
                <a:custGeom>
                  <a:avLst/>
                  <a:gdLst>
                    <a:gd name="T0" fmla="*/ 0 w 182"/>
                    <a:gd name="T1" fmla="*/ 0 h 91"/>
                    <a:gd name="T2" fmla="*/ 2147483647 w 182"/>
                    <a:gd name="T3" fmla="*/ 2147483647 h 91"/>
                    <a:gd name="T4" fmla="*/ 2147483647 w 182"/>
                    <a:gd name="T5" fmla="*/ 2147483647 h 91"/>
                    <a:gd name="T6" fmla="*/ 2147483647 w 182"/>
                    <a:gd name="T7" fmla="*/ 2147483647 h 91"/>
                    <a:gd name="T8" fmla="*/ 2147483647 w 182"/>
                    <a:gd name="T9" fmla="*/ 2147483647 h 91"/>
                    <a:gd name="T10" fmla="*/ 2147483647 w 182"/>
                    <a:gd name="T11" fmla="*/ 2147483647 h 91"/>
                    <a:gd name="T12" fmla="*/ 2147483647 w 182"/>
                    <a:gd name="T13" fmla="*/ 2147483647 h 9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82" h="91">
                      <a:moveTo>
                        <a:pt x="0" y="0"/>
                      </a:moveTo>
                      <a:cubicBezTo>
                        <a:pt x="6" y="21"/>
                        <a:pt x="12" y="42"/>
                        <a:pt x="23" y="46"/>
                      </a:cubicBezTo>
                      <a:cubicBezTo>
                        <a:pt x="34" y="50"/>
                        <a:pt x="57" y="19"/>
                        <a:pt x="68" y="23"/>
                      </a:cubicBezTo>
                      <a:cubicBezTo>
                        <a:pt x="79" y="27"/>
                        <a:pt x="80" y="61"/>
                        <a:pt x="91" y="68"/>
                      </a:cubicBezTo>
                      <a:cubicBezTo>
                        <a:pt x="102" y="75"/>
                        <a:pt x="121" y="64"/>
                        <a:pt x="136" y="68"/>
                      </a:cubicBezTo>
                      <a:cubicBezTo>
                        <a:pt x="151" y="72"/>
                        <a:pt x="182" y="91"/>
                        <a:pt x="182" y="91"/>
                      </a:cubicBezTo>
                      <a:cubicBezTo>
                        <a:pt x="182" y="91"/>
                        <a:pt x="159" y="79"/>
                        <a:pt x="136" y="68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96969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endParaRPr lang="de-DE"/>
                </a:p>
              </p:txBody>
            </p:sp>
            <p:sp>
              <p:nvSpPr>
                <p:cNvPr id="25" name="Freeform 98"/>
                <p:cNvSpPr>
                  <a:spLocks/>
                </p:cNvSpPr>
                <p:nvPr/>
              </p:nvSpPr>
              <p:spPr bwMode="auto">
                <a:xfrm>
                  <a:off x="3195638" y="2997200"/>
                  <a:ext cx="215900" cy="107950"/>
                </a:xfrm>
                <a:custGeom>
                  <a:avLst/>
                  <a:gdLst>
                    <a:gd name="T0" fmla="*/ 0 w 182"/>
                    <a:gd name="T1" fmla="*/ 0 h 91"/>
                    <a:gd name="T2" fmla="*/ 2147483647 w 182"/>
                    <a:gd name="T3" fmla="*/ 2147483647 h 91"/>
                    <a:gd name="T4" fmla="*/ 2147483647 w 182"/>
                    <a:gd name="T5" fmla="*/ 2147483647 h 91"/>
                    <a:gd name="T6" fmla="*/ 2147483647 w 182"/>
                    <a:gd name="T7" fmla="*/ 2147483647 h 91"/>
                    <a:gd name="T8" fmla="*/ 2147483647 w 182"/>
                    <a:gd name="T9" fmla="*/ 2147483647 h 91"/>
                    <a:gd name="T10" fmla="*/ 2147483647 w 182"/>
                    <a:gd name="T11" fmla="*/ 2147483647 h 91"/>
                    <a:gd name="T12" fmla="*/ 2147483647 w 182"/>
                    <a:gd name="T13" fmla="*/ 2147483647 h 9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82" h="91">
                      <a:moveTo>
                        <a:pt x="0" y="0"/>
                      </a:moveTo>
                      <a:cubicBezTo>
                        <a:pt x="6" y="21"/>
                        <a:pt x="12" y="42"/>
                        <a:pt x="23" y="46"/>
                      </a:cubicBezTo>
                      <a:cubicBezTo>
                        <a:pt x="34" y="50"/>
                        <a:pt x="57" y="19"/>
                        <a:pt x="68" y="23"/>
                      </a:cubicBezTo>
                      <a:cubicBezTo>
                        <a:pt x="79" y="27"/>
                        <a:pt x="80" y="61"/>
                        <a:pt x="91" y="68"/>
                      </a:cubicBezTo>
                      <a:cubicBezTo>
                        <a:pt x="102" y="75"/>
                        <a:pt x="121" y="64"/>
                        <a:pt x="136" y="68"/>
                      </a:cubicBezTo>
                      <a:cubicBezTo>
                        <a:pt x="151" y="72"/>
                        <a:pt x="182" y="91"/>
                        <a:pt x="182" y="91"/>
                      </a:cubicBezTo>
                      <a:cubicBezTo>
                        <a:pt x="182" y="91"/>
                        <a:pt x="159" y="79"/>
                        <a:pt x="136" y="68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96969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endParaRPr lang="de-DE"/>
                </a:p>
              </p:txBody>
            </p:sp>
            <p:sp>
              <p:nvSpPr>
                <p:cNvPr id="26" name="Freeform 99"/>
                <p:cNvSpPr>
                  <a:spLocks/>
                </p:cNvSpPr>
                <p:nvPr/>
              </p:nvSpPr>
              <p:spPr bwMode="auto">
                <a:xfrm rot="16200000">
                  <a:off x="3127375" y="2819400"/>
                  <a:ext cx="215900" cy="107950"/>
                </a:xfrm>
                <a:custGeom>
                  <a:avLst/>
                  <a:gdLst>
                    <a:gd name="T0" fmla="*/ 0 w 182"/>
                    <a:gd name="T1" fmla="*/ 0 h 91"/>
                    <a:gd name="T2" fmla="*/ 2147483647 w 182"/>
                    <a:gd name="T3" fmla="*/ 2147483647 h 91"/>
                    <a:gd name="T4" fmla="*/ 2147483647 w 182"/>
                    <a:gd name="T5" fmla="*/ 2147483647 h 91"/>
                    <a:gd name="T6" fmla="*/ 2147483647 w 182"/>
                    <a:gd name="T7" fmla="*/ 2147483647 h 91"/>
                    <a:gd name="T8" fmla="*/ 2147483647 w 182"/>
                    <a:gd name="T9" fmla="*/ 2147483647 h 91"/>
                    <a:gd name="T10" fmla="*/ 2147483647 w 182"/>
                    <a:gd name="T11" fmla="*/ 2147483647 h 91"/>
                    <a:gd name="T12" fmla="*/ 2147483647 w 182"/>
                    <a:gd name="T13" fmla="*/ 2147483647 h 9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82" h="91">
                      <a:moveTo>
                        <a:pt x="0" y="0"/>
                      </a:moveTo>
                      <a:cubicBezTo>
                        <a:pt x="6" y="21"/>
                        <a:pt x="12" y="42"/>
                        <a:pt x="23" y="46"/>
                      </a:cubicBezTo>
                      <a:cubicBezTo>
                        <a:pt x="34" y="50"/>
                        <a:pt x="57" y="19"/>
                        <a:pt x="68" y="23"/>
                      </a:cubicBezTo>
                      <a:cubicBezTo>
                        <a:pt x="79" y="27"/>
                        <a:pt x="80" y="61"/>
                        <a:pt x="91" y="68"/>
                      </a:cubicBezTo>
                      <a:cubicBezTo>
                        <a:pt x="102" y="75"/>
                        <a:pt x="121" y="64"/>
                        <a:pt x="136" y="68"/>
                      </a:cubicBezTo>
                      <a:cubicBezTo>
                        <a:pt x="151" y="72"/>
                        <a:pt x="182" y="91"/>
                        <a:pt x="182" y="91"/>
                      </a:cubicBezTo>
                      <a:cubicBezTo>
                        <a:pt x="182" y="91"/>
                        <a:pt x="159" y="79"/>
                        <a:pt x="136" y="68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96969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endParaRPr lang="de-DE"/>
                </a:p>
              </p:txBody>
            </p:sp>
            <p:grpSp>
              <p:nvGrpSpPr>
                <p:cNvPr id="28" name="Group 114"/>
                <p:cNvGrpSpPr>
                  <a:grpSpLocks/>
                </p:cNvGrpSpPr>
                <p:nvPr/>
              </p:nvGrpSpPr>
              <p:grpSpPr bwMode="auto">
                <a:xfrm>
                  <a:off x="2403475" y="1908175"/>
                  <a:ext cx="3097213" cy="730250"/>
                  <a:chOff x="1514" y="1202"/>
                  <a:chExt cx="1951" cy="460"/>
                </a:xfrm>
              </p:grpSpPr>
              <p:sp>
                <p:nvSpPr>
                  <p:cNvPr id="46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1514" y="1412"/>
                    <a:ext cx="79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7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2285" y="1412"/>
                    <a:ext cx="953" cy="113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8" name="Freeform 52"/>
                  <p:cNvSpPr>
                    <a:spLocks/>
                  </p:cNvSpPr>
                  <p:nvPr/>
                </p:nvSpPr>
                <p:spPr bwMode="auto">
                  <a:xfrm>
                    <a:off x="3017" y="1416"/>
                    <a:ext cx="21" cy="83"/>
                  </a:xfrm>
                  <a:custGeom>
                    <a:avLst/>
                    <a:gdLst>
                      <a:gd name="T0" fmla="*/ 12 w 21"/>
                      <a:gd name="T1" fmla="*/ 0 h 83"/>
                      <a:gd name="T2" fmla="*/ 9 w 21"/>
                      <a:gd name="T3" fmla="*/ 66 h 83"/>
                      <a:gd name="T4" fmla="*/ 0 w 21"/>
                      <a:gd name="T5" fmla="*/ 83 h 83"/>
                      <a:gd name="T6" fmla="*/ 0 60000 65536"/>
                      <a:gd name="T7" fmla="*/ 0 60000 65536"/>
                      <a:gd name="T8" fmla="*/ 0 60000 65536"/>
                      <a:gd name="T9" fmla="*/ 0 w 21"/>
                      <a:gd name="T10" fmla="*/ 0 h 83"/>
                      <a:gd name="T11" fmla="*/ 21 w 21"/>
                      <a:gd name="T12" fmla="*/ 83 h 8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" h="83">
                        <a:moveTo>
                          <a:pt x="12" y="0"/>
                        </a:moveTo>
                        <a:cubicBezTo>
                          <a:pt x="19" y="18"/>
                          <a:pt x="21" y="50"/>
                          <a:pt x="9" y="66"/>
                        </a:cubicBezTo>
                        <a:cubicBezTo>
                          <a:pt x="8" y="73"/>
                          <a:pt x="5" y="78"/>
                          <a:pt x="0" y="83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9" name="Text Box 5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887" y="1379"/>
                        <a:ext cx="201" cy="1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 eaLnBrk="0" hangingPunct="0">
                          <a:defRPr sz="800">
                            <a:solidFill>
                              <a:schemeClr val="tx1"/>
                            </a:solidFill>
                            <a:latin typeface="Arial Narrow" pitchFamily="34" charset="0"/>
                          </a:defRPr>
                        </a:lvl1pPr>
                        <a:lvl2pPr marL="742950" indent="-285750" eaLnBrk="0" hangingPunct="0">
                          <a:defRPr sz="800">
                            <a:solidFill>
                              <a:schemeClr val="tx1"/>
                            </a:solidFill>
                            <a:latin typeface="Arial Narrow" pitchFamily="34" charset="0"/>
                          </a:defRPr>
                        </a:lvl2pPr>
                        <a:lvl3pPr marL="1143000" indent="-228600" eaLnBrk="0" hangingPunct="0">
                          <a:defRPr sz="800">
                            <a:solidFill>
                              <a:schemeClr val="tx1"/>
                            </a:solidFill>
                            <a:latin typeface="Arial Narrow" pitchFamily="34" charset="0"/>
                          </a:defRPr>
                        </a:lvl3pPr>
                        <a:lvl4pPr marL="1600200" indent="-228600" eaLnBrk="0" hangingPunct="0">
                          <a:defRPr sz="800">
                            <a:solidFill>
                              <a:schemeClr val="tx1"/>
                            </a:solidFill>
                            <a:latin typeface="Arial Narrow" pitchFamily="34" charset="0"/>
                          </a:defRPr>
                        </a:lvl4pPr>
                        <a:lvl5pPr marL="2057400" indent="-228600" eaLnBrk="0" hangingPunct="0">
                          <a:defRPr sz="800">
                            <a:solidFill>
                              <a:schemeClr val="tx1"/>
                            </a:solidFill>
                            <a:latin typeface="Arial Narrow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800">
                            <a:solidFill>
                              <a:schemeClr val="tx1"/>
                            </a:solidFill>
                            <a:latin typeface="Arial Narrow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800">
                            <a:solidFill>
                              <a:schemeClr val="tx1"/>
                            </a:solidFill>
                            <a:latin typeface="Arial Narrow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800">
                            <a:solidFill>
                              <a:schemeClr val="tx1"/>
                            </a:solidFill>
                            <a:latin typeface="Arial Narrow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800">
                            <a:solidFill>
                              <a:schemeClr val="tx1"/>
                            </a:solidFill>
                            <a:latin typeface="Arial Narrow" pitchFamily="34" charset="0"/>
                          </a:defRPr>
                        </a:lvl9pPr>
                      </a:lstStyle>
                      <a:p>
                        <a:pPr eaLnBrk="1" hangingPunct="1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i="1" smtClean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 smtClean="0">
                                      <a:latin typeface="Cambria Math"/>
                                      <a:ea typeface="Cambria Math"/>
                                      <a:sym typeface="Symbol" pitchFamily="18" charset="2"/>
                                    </a:rPr>
                                    <m:t>Θ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  <a:sym typeface="Symbol" pitchFamily="18" charset="2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de-DE">
                          <a:latin typeface="+mj-lt"/>
                          <a:sym typeface="Symbol" pitchFamily="18" charset="2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49" name="Text Box 53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 bwMode="auto">
                      <a:xfrm>
                        <a:off x="2887" y="1379"/>
                        <a:ext cx="201" cy="136"/>
                      </a:xfrm>
                      <a:prstGeom prst="rect">
                        <a:avLst/>
                      </a:prstGeom>
                      <a:blipFill rotWithShape="1">
                        <a:blip r:embed="rId6"/>
                        <a:stretch>
                          <a:fillRect/>
                        </a:stretch>
                      </a:blipFill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r>
                          <a:rPr lang="de-DE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50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2308" y="1412"/>
                    <a:ext cx="681" cy="181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1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2308" y="1412"/>
                    <a:ext cx="522" cy="25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2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2308" y="1412"/>
                    <a:ext cx="1157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3" name="Line 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08" y="1316"/>
                    <a:ext cx="936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4" name="Line 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08" y="1259"/>
                    <a:ext cx="596" cy="152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5" name="Line 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08" y="1202"/>
                    <a:ext cx="482" cy="21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6" name="Freeform 52"/>
                  <p:cNvSpPr>
                    <a:spLocks/>
                  </p:cNvSpPr>
                  <p:nvPr/>
                </p:nvSpPr>
                <p:spPr bwMode="auto">
                  <a:xfrm>
                    <a:off x="2732" y="1412"/>
                    <a:ext cx="22" cy="196"/>
                  </a:xfrm>
                  <a:custGeom>
                    <a:avLst/>
                    <a:gdLst>
                      <a:gd name="T0" fmla="*/ 15 w 21"/>
                      <a:gd name="T1" fmla="*/ 0 h 83"/>
                      <a:gd name="T2" fmla="*/ 9 w 21"/>
                      <a:gd name="T3" fmla="*/ 869 h 83"/>
                      <a:gd name="T4" fmla="*/ 0 w 21"/>
                      <a:gd name="T5" fmla="*/ 1093 h 83"/>
                      <a:gd name="T6" fmla="*/ 0 60000 65536"/>
                      <a:gd name="T7" fmla="*/ 0 60000 65536"/>
                      <a:gd name="T8" fmla="*/ 0 60000 65536"/>
                      <a:gd name="T9" fmla="*/ 0 w 21"/>
                      <a:gd name="T10" fmla="*/ 0 h 83"/>
                      <a:gd name="T11" fmla="*/ 21 w 21"/>
                      <a:gd name="T12" fmla="*/ 83 h 8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" h="83">
                        <a:moveTo>
                          <a:pt x="12" y="0"/>
                        </a:moveTo>
                        <a:cubicBezTo>
                          <a:pt x="19" y="18"/>
                          <a:pt x="21" y="50"/>
                          <a:pt x="9" y="66"/>
                        </a:cubicBezTo>
                        <a:cubicBezTo>
                          <a:pt x="8" y="73"/>
                          <a:pt x="5" y="78"/>
                          <a:pt x="0" y="83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" name="Freeform 52"/>
                  <p:cNvSpPr>
                    <a:spLocks/>
                  </p:cNvSpPr>
                  <p:nvPr/>
                </p:nvSpPr>
                <p:spPr bwMode="auto">
                  <a:xfrm>
                    <a:off x="2891" y="1412"/>
                    <a:ext cx="22" cy="151"/>
                  </a:xfrm>
                  <a:custGeom>
                    <a:avLst/>
                    <a:gdLst>
                      <a:gd name="T0" fmla="*/ 15 w 21"/>
                      <a:gd name="T1" fmla="*/ 0 h 83"/>
                      <a:gd name="T2" fmla="*/ 9 w 21"/>
                      <a:gd name="T3" fmla="*/ 397 h 83"/>
                      <a:gd name="T4" fmla="*/ 0 w 21"/>
                      <a:gd name="T5" fmla="*/ 500 h 83"/>
                      <a:gd name="T6" fmla="*/ 0 60000 65536"/>
                      <a:gd name="T7" fmla="*/ 0 60000 65536"/>
                      <a:gd name="T8" fmla="*/ 0 60000 65536"/>
                      <a:gd name="T9" fmla="*/ 0 w 21"/>
                      <a:gd name="T10" fmla="*/ 0 h 83"/>
                      <a:gd name="T11" fmla="*/ 21 w 21"/>
                      <a:gd name="T12" fmla="*/ 83 h 8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" h="83">
                        <a:moveTo>
                          <a:pt x="12" y="0"/>
                        </a:moveTo>
                        <a:cubicBezTo>
                          <a:pt x="19" y="18"/>
                          <a:pt x="21" y="50"/>
                          <a:pt x="9" y="66"/>
                        </a:cubicBezTo>
                        <a:cubicBezTo>
                          <a:pt x="8" y="73"/>
                          <a:pt x="5" y="78"/>
                          <a:pt x="0" y="83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8" name="Rectangle 10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52" y="1510"/>
                        <a:ext cx="86" cy="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w="9525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lIns="0" tIns="0" rIns="0" bIns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sz="800" i="1" smtClean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800" i="1">
                                      <a:latin typeface="Cambria Math"/>
                                      <a:ea typeface="Cambria Math"/>
                                      <a:sym typeface="Symbol" pitchFamily="18" charset="2"/>
                                    </a:rPr>
                                    <m:t>Θ</m:t>
                                  </m:r>
                                </m:e>
                                <m:sub>
                                  <m:r>
                                    <a:rPr lang="de-DE" sz="800" b="0" i="1" smtClean="0">
                                      <a:latin typeface="Cambria Math"/>
                                      <a:sym typeface="Symbol" pitchFamily="18" charset="2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de-DE" sz="800">
                          <a:latin typeface="+mj-lt"/>
                          <a:sym typeface="Symbol" pitchFamily="18" charset="2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58" name="Rectangle 108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 bwMode="auto">
                      <a:xfrm>
                        <a:off x="2652" y="1510"/>
                        <a:ext cx="86" cy="78"/>
                      </a:xfrm>
                      <a:prstGeom prst="rect">
                        <a:avLst/>
                      </a:prstGeom>
                      <a:blipFill rotWithShape="1">
                        <a:blip r:embed="rId7"/>
                        <a:stretch>
                          <a:fillRect l="-18182" r="-9091" b="-19048"/>
                        </a:stretch>
                      </a:blipFill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r>
                          <a:rPr lang="de-DE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5" name="Text Box 5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755" y="1441"/>
                        <a:ext cx="201" cy="1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 eaLnBrk="0" hangingPunct="0">
                          <a:defRPr sz="800">
                            <a:solidFill>
                              <a:schemeClr val="tx1"/>
                            </a:solidFill>
                            <a:latin typeface="Arial Narrow" pitchFamily="34" charset="0"/>
                          </a:defRPr>
                        </a:lvl1pPr>
                        <a:lvl2pPr marL="742950" indent="-285750" eaLnBrk="0" hangingPunct="0">
                          <a:defRPr sz="800">
                            <a:solidFill>
                              <a:schemeClr val="tx1"/>
                            </a:solidFill>
                            <a:latin typeface="Arial Narrow" pitchFamily="34" charset="0"/>
                          </a:defRPr>
                        </a:lvl2pPr>
                        <a:lvl3pPr marL="1143000" indent="-228600" eaLnBrk="0" hangingPunct="0">
                          <a:defRPr sz="800">
                            <a:solidFill>
                              <a:schemeClr val="tx1"/>
                            </a:solidFill>
                            <a:latin typeface="Arial Narrow" pitchFamily="34" charset="0"/>
                          </a:defRPr>
                        </a:lvl3pPr>
                        <a:lvl4pPr marL="1600200" indent="-228600" eaLnBrk="0" hangingPunct="0">
                          <a:defRPr sz="800">
                            <a:solidFill>
                              <a:schemeClr val="tx1"/>
                            </a:solidFill>
                            <a:latin typeface="Arial Narrow" pitchFamily="34" charset="0"/>
                          </a:defRPr>
                        </a:lvl4pPr>
                        <a:lvl5pPr marL="2057400" indent="-228600" eaLnBrk="0" hangingPunct="0">
                          <a:defRPr sz="800">
                            <a:solidFill>
                              <a:schemeClr val="tx1"/>
                            </a:solidFill>
                            <a:latin typeface="Arial Narrow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800">
                            <a:solidFill>
                              <a:schemeClr val="tx1"/>
                            </a:solidFill>
                            <a:latin typeface="Arial Narrow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800">
                            <a:solidFill>
                              <a:schemeClr val="tx1"/>
                            </a:solidFill>
                            <a:latin typeface="Arial Narrow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800">
                            <a:solidFill>
                              <a:schemeClr val="tx1"/>
                            </a:solidFill>
                            <a:latin typeface="Arial Narrow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800">
                            <a:solidFill>
                              <a:schemeClr val="tx1"/>
                            </a:solidFill>
                            <a:latin typeface="Arial Narrow" pitchFamily="34" charset="0"/>
                          </a:defRPr>
                        </a:lvl9pPr>
                      </a:lstStyle>
                      <a:p>
                        <a:pPr eaLnBrk="1" hangingPunct="1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i="1" smtClean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/>
                                      <a:ea typeface="Cambria Math"/>
                                      <a:sym typeface="Symbol" pitchFamily="18" charset="2"/>
                                    </a:rPr>
                                    <m:t>Θ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  <a:sym typeface="Symbol" pitchFamily="18" charset="2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de-DE">
                          <a:latin typeface="+mj-lt"/>
                          <a:sym typeface="Symbol" pitchFamily="18" charset="2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45" name="Text Box 53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 bwMode="auto">
                      <a:xfrm>
                        <a:off x="2755" y="1441"/>
                        <a:ext cx="201" cy="136"/>
                      </a:xfrm>
                      <a:prstGeom prst="rect">
                        <a:avLst/>
                      </a:prstGeom>
                      <a:blipFill rotWithShape="1">
                        <a:blip r:embed="rId8"/>
                        <a:stretch>
                          <a:fillRect/>
                        </a:stretch>
                      </a:blipFill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r>
                          <a:rPr lang="de-DE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30" name="Group 115"/>
                <p:cNvGrpSpPr>
                  <a:grpSpLocks/>
                </p:cNvGrpSpPr>
                <p:nvPr/>
              </p:nvGrpSpPr>
              <p:grpSpPr bwMode="auto">
                <a:xfrm>
                  <a:off x="2427288" y="3367088"/>
                  <a:ext cx="3097212" cy="730250"/>
                  <a:chOff x="1514" y="1202"/>
                  <a:chExt cx="1951" cy="460"/>
                </a:xfrm>
              </p:grpSpPr>
              <p:sp>
                <p:nvSpPr>
                  <p:cNvPr id="32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1514" y="1412"/>
                    <a:ext cx="79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3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2285" y="1412"/>
                    <a:ext cx="953" cy="113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" name="Freeform 52"/>
                  <p:cNvSpPr>
                    <a:spLocks/>
                  </p:cNvSpPr>
                  <p:nvPr/>
                </p:nvSpPr>
                <p:spPr bwMode="auto">
                  <a:xfrm>
                    <a:off x="3017" y="1416"/>
                    <a:ext cx="21" cy="83"/>
                  </a:xfrm>
                  <a:custGeom>
                    <a:avLst/>
                    <a:gdLst>
                      <a:gd name="T0" fmla="*/ 12 w 21"/>
                      <a:gd name="T1" fmla="*/ 0 h 83"/>
                      <a:gd name="T2" fmla="*/ 9 w 21"/>
                      <a:gd name="T3" fmla="*/ 66 h 83"/>
                      <a:gd name="T4" fmla="*/ 0 w 21"/>
                      <a:gd name="T5" fmla="*/ 83 h 83"/>
                      <a:gd name="T6" fmla="*/ 0 60000 65536"/>
                      <a:gd name="T7" fmla="*/ 0 60000 65536"/>
                      <a:gd name="T8" fmla="*/ 0 60000 65536"/>
                      <a:gd name="T9" fmla="*/ 0 w 21"/>
                      <a:gd name="T10" fmla="*/ 0 h 83"/>
                      <a:gd name="T11" fmla="*/ 21 w 21"/>
                      <a:gd name="T12" fmla="*/ 83 h 8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" h="83">
                        <a:moveTo>
                          <a:pt x="12" y="0"/>
                        </a:moveTo>
                        <a:cubicBezTo>
                          <a:pt x="19" y="18"/>
                          <a:pt x="21" y="50"/>
                          <a:pt x="9" y="66"/>
                        </a:cubicBezTo>
                        <a:cubicBezTo>
                          <a:pt x="8" y="73"/>
                          <a:pt x="5" y="78"/>
                          <a:pt x="0" y="83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2308" y="1412"/>
                    <a:ext cx="681" cy="181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7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2308" y="1412"/>
                    <a:ext cx="522" cy="25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8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2308" y="1412"/>
                    <a:ext cx="1157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9" name="Line 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08" y="1316"/>
                    <a:ext cx="936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0" name="Line 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08" y="1259"/>
                    <a:ext cx="596" cy="152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" name="Line 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08" y="1202"/>
                    <a:ext cx="482" cy="21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2" name="Freeform 52"/>
                  <p:cNvSpPr>
                    <a:spLocks/>
                  </p:cNvSpPr>
                  <p:nvPr/>
                </p:nvSpPr>
                <p:spPr bwMode="auto">
                  <a:xfrm>
                    <a:off x="2732" y="1412"/>
                    <a:ext cx="22" cy="196"/>
                  </a:xfrm>
                  <a:custGeom>
                    <a:avLst/>
                    <a:gdLst>
                      <a:gd name="T0" fmla="*/ 15 w 21"/>
                      <a:gd name="T1" fmla="*/ 0 h 83"/>
                      <a:gd name="T2" fmla="*/ 9 w 21"/>
                      <a:gd name="T3" fmla="*/ 869 h 83"/>
                      <a:gd name="T4" fmla="*/ 0 w 21"/>
                      <a:gd name="T5" fmla="*/ 1093 h 83"/>
                      <a:gd name="T6" fmla="*/ 0 60000 65536"/>
                      <a:gd name="T7" fmla="*/ 0 60000 65536"/>
                      <a:gd name="T8" fmla="*/ 0 60000 65536"/>
                      <a:gd name="T9" fmla="*/ 0 w 21"/>
                      <a:gd name="T10" fmla="*/ 0 h 83"/>
                      <a:gd name="T11" fmla="*/ 21 w 21"/>
                      <a:gd name="T12" fmla="*/ 83 h 8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" h="83">
                        <a:moveTo>
                          <a:pt x="12" y="0"/>
                        </a:moveTo>
                        <a:cubicBezTo>
                          <a:pt x="19" y="18"/>
                          <a:pt x="21" y="50"/>
                          <a:pt x="9" y="66"/>
                        </a:cubicBezTo>
                        <a:cubicBezTo>
                          <a:pt x="8" y="73"/>
                          <a:pt x="5" y="78"/>
                          <a:pt x="0" y="83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3" name="Freeform 52"/>
                  <p:cNvSpPr>
                    <a:spLocks/>
                  </p:cNvSpPr>
                  <p:nvPr/>
                </p:nvSpPr>
                <p:spPr bwMode="auto">
                  <a:xfrm>
                    <a:off x="2891" y="1412"/>
                    <a:ext cx="22" cy="151"/>
                  </a:xfrm>
                  <a:custGeom>
                    <a:avLst/>
                    <a:gdLst>
                      <a:gd name="T0" fmla="*/ 15 w 21"/>
                      <a:gd name="T1" fmla="*/ 0 h 83"/>
                      <a:gd name="T2" fmla="*/ 9 w 21"/>
                      <a:gd name="T3" fmla="*/ 397 h 83"/>
                      <a:gd name="T4" fmla="*/ 0 w 21"/>
                      <a:gd name="T5" fmla="*/ 500 h 83"/>
                      <a:gd name="T6" fmla="*/ 0 60000 65536"/>
                      <a:gd name="T7" fmla="*/ 0 60000 65536"/>
                      <a:gd name="T8" fmla="*/ 0 60000 65536"/>
                      <a:gd name="T9" fmla="*/ 0 w 21"/>
                      <a:gd name="T10" fmla="*/ 0 h 83"/>
                      <a:gd name="T11" fmla="*/ 21 w 21"/>
                      <a:gd name="T12" fmla="*/ 83 h 8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" h="83">
                        <a:moveTo>
                          <a:pt x="12" y="0"/>
                        </a:moveTo>
                        <a:cubicBezTo>
                          <a:pt x="19" y="18"/>
                          <a:pt x="21" y="50"/>
                          <a:pt x="9" y="66"/>
                        </a:cubicBezTo>
                        <a:cubicBezTo>
                          <a:pt x="8" y="73"/>
                          <a:pt x="5" y="78"/>
                          <a:pt x="0" y="83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</p:grpSp>
          <p:grpSp>
            <p:nvGrpSpPr>
              <p:cNvPr id="90" name="Gruppieren 89"/>
              <p:cNvGrpSpPr/>
              <p:nvPr/>
            </p:nvGrpSpPr>
            <p:grpSpPr>
              <a:xfrm>
                <a:off x="5729417" y="2564904"/>
                <a:ext cx="3287487" cy="1969855"/>
                <a:chOff x="5729417" y="2564904"/>
                <a:chExt cx="3287487" cy="196985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" name="Textfeld 4"/>
                    <p:cNvSpPr txBox="1"/>
                    <p:nvPr/>
                  </p:nvSpPr>
                  <p:spPr>
                    <a:xfrm>
                      <a:off x="5729417" y="3211320"/>
                      <a:ext cx="3287487" cy="132343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269875" indent="-269875">
                        <a:tabLst>
                          <a:tab pos="269875" algn="l"/>
                        </a:tabLst>
                      </a:pPr>
                      <a14:m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GB" sz="1600" i="0" smtClean="0">
                              <a:latin typeface="Cambria Math"/>
                              <a:ea typeface="Cambria Math"/>
                            </a:rPr>
                            <m:t>Θ</m:t>
                          </m:r>
                        </m:oMath>
                      </a14:m>
                      <a:r>
                        <a:rPr lang="en-GB" sz="1600" dirty="0">
                          <a:latin typeface="Calibri"/>
                        </a:rPr>
                        <a:t>	</a:t>
                      </a:r>
                      <a:r>
                        <a:rPr lang="en-GB" sz="1600" dirty="0"/>
                        <a:t>Difrakční úhel nepřímo úměrný velikosti částic "x"</a:t>
                      </a:r>
                      <a:endParaRPr lang="cs-CZ" sz="1600" b="0" i="0" dirty="0">
                        <a:latin typeface="Cambria Math"/>
                        <a:ea typeface="Cambria Math" panose="02040503050406030204" pitchFamily="18" charset="0"/>
                      </a:endParaRPr>
                    </a:p>
                    <a:p>
                      <a:pPr marL="269875" indent="-269875">
                        <a:tabLst>
                          <a:tab pos="269875" algn="l"/>
                        </a:tabLst>
                      </a:pPr>
                      <a14:m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GB" sz="1600" b="0" i="0" smtClean="0">
                              <a:latin typeface="Cambria Math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a14:m>
                      <a:r>
                        <a:rPr lang="en-GB" sz="1600" dirty="0"/>
                        <a:t>	Pořadové číslo difrakčního úhlu</a:t>
                      </a:r>
                      <a:endParaRPr lang="cs-CZ" sz="1600" i="1" dirty="0">
                        <a:latin typeface="Cambria Math"/>
                        <a:ea typeface="Cambria Math"/>
                      </a:endParaRPr>
                    </a:p>
                    <a:p>
                      <a:pPr marL="269875" indent="-269875">
                        <a:tabLst>
                          <a:tab pos="269875" algn="l"/>
                        </a:tabLst>
                      </a:pPr>
                      <a14:m>
                        <m:oMath xmlns:m="http://schemas.openxmlformats.org/officeDocument/2006/math">
                          <m:r>
                            <a:rPr lang="en-GB" sz="160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oMath>
                      </a14:m>
                      <a:r>
                        <a:rPr lang="en-GB" sz="1600" dirty="0"/>
                        <a:t>	Vlnová délka světla</a:t>
                      </a:r>
                      <a:endParaRPr lang="cs-CZ" sz="1600" i="0" dirty="0">
                        <a:latin typeface="Cambria Math"/>
                      </a:endParaRPr>
                    </a:p>
                    <a:p>
                      <a:pPr marL="269875" indent="-269875">
                        <a:tabLst>
                          <a:tab pos="269875" algn="l"/>
                        </a:tabLst>
                      </a:pPr>
                      <a14:m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GB" sz="1600" i="0" smtClean="0">
                              <a:latin typeface="Cambria Math"/>
                            </a:rPr>
                            <m:t>x</m:t>
                          </m:r>
                        </m:oMath>
                      </a14:m>
                      <a:r>
                        <a:rPr lang="en-GB" sz="1600" dirty="0"/>
                        <a:t>	 </a:t>
                      </a:r>
                      <a:r>
                        <a:rPr lang="en-GB" sz="1600" dirty="0" err="1"/>
                        <a:t>Velikost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částic</a:t>
                      </a:r>
                      <a:endParaRPr lang="en-GB" sz="1600" dirty="0"/>
                    </a:p>
                  </p:txBody>
                </p:sp>
              </mc:Choice>
              <mc:Fallback xmlns="">
                <p:sp>
                  <p:nvSpPr>
                    <p:cNvPr id="5" name="Textfeld 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729417" y="3211320"/>
                      <a:ext cx="3287487" cy="1323439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t="-1382" b="-506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cs-CZ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Textfeld 26"/>
                    <p:cNvSpPr txBox="1"/>
                    <p:nvPr/>
                  </p:nvSpPr>
                  <p:spPr>
                    <a:xfrm>
                      <a:off x="5868144" y="2564904"/>
                      <a:ext cx="1408783" cy="55996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func>
                              <m:funcPr>
                                <m:ctrlPr>
                                  <a:rPr lang="de-DE" sz="16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de-DE" sz="1600" b="0" i="0" smtClean="0">
                                    <a:latin typeface="Cambria Math"/>
                                    <a:ea typeface="Cambria Math"/>
                                  </a:rPr>
                                  <m:t>sin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1600" b="0" i="1" smtClean="0">
                                        <a:latin typeface="Cambria Math"/>
                                        <a:ea typeface="Cambria Math"/>
                                      </a:rPr>
                                      <m:t>Θ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de-DE" sz="1600" b="0" i="0" smtClean="0">
                                        <a:latin typeface="Cambria Math"/>
                                        <a:ea typeface="Cambria Math"/>
                                      </a:rPr>
                                      <m:t>n</m:t>
                                    </m:r>
                                  </m:sub>
                                </m:sSub>
                              </m:e>
                            </m:func>
                            <m:r>
                              <a:rPr lang="de-DE" sz="1600" i="1" smtClean="0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de-DE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de-DE" sz="1600" b="0" i="0" smtClean="0">
                                    <a:latin typeface="Cambria Math"/>
                                  </a:rPr>
                                  <m:t>n</m:t>
                                </m:r>
                                <m:r>
                                  <a:rPr lang="de-DE" sz="1600" b="0" i="1" smtClean="0"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r>
                                  <a:rPr lang="de-DE" sz="1600" b="0" i="1" smtClean="0">
                                    <a:latin typeface="Cambria Math"/>
                                    <a:ea typeface="Cambria Math"/>
                                  </a:rPr>
                                  <m:t>𝜆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de-DE" sz="1600" b="0" i="0" smtClean="0">
                                    <a:latin typeface="Cambria Math"/>
                                  </a:rPr>
                                  <m:t>x</m:t>
                                </m:r>
                              </m:den>
                            </m:f>
                          </m:oMath>
                        </m:oMathPara>
                      </a14:m>
                      <a:endParaRPr lang="de-DE" sz="1600">
                        <a:latin typeface="Calibri" panose="020F050202020403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7" name="Textfeld 2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68144" y="2564904"/>
                      <a:ext cx="1408783" cy="559961"/>
                    </a:xfrm>
                    <a:prstGeom prst="rect">
                      <a:avLst/>
                    </a:prstGeom>
                    <a:blipFill rotWithShape="1"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4790173" y="4396616"/>
                  <a:ext cx="319088" cy="2159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8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defRPr sz="8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defRPr sz="8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defRPr sz="8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defRPr sz="8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 smtClean="0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Θ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  <a:sym typeface="Symbol" pitchFamily="18" charset="2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de-DE">
                    <a:latin typeface="+mj-lt"/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92" name="Text 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790173" y="4396616"/>
                  <a:ext cx="319088" cy="21590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Rectangle 108"/>
                <p:cNvSpPr>
                  <a:spLocks noChangeArrowheads="1"/>
                </p:cNvSpPr>
                <p:nvPr/>
              </p:nvSpPr>
              <p:spPr bwMode="auto">
                <a:xfrm>
                  <a:off x="4417110" y="4604578"/>
                  <a:ext cx="136525" cy="1238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80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800" i="1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Θ</m:t>
                            </m:r>
                          </m:e>
                          <m:sub>
                            <m:r>
                              <a:rPr lang="de-DE" sz="800" b="0" i="1" smtClean="0">
                                <a:latin typeface="Cambria Math"/>
                                <a:sym typeface="Symbol" pitchFamily="18" charset="2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de-DE" sz="800">
                    <a:latin typeface="+mj-lt"/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93" name="Rectangle 10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17110" y="4604578"/>
                  <a:ext cx="136525" cy="12382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18182" r="-9091" b="-19048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4580623" y="4495041"/>
                  <a:ext cx="319088" cy="2159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8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defRPr sz="8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defRPr sz="8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defRPr sz="8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defRPr sz="8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Θ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  <a:sym typeface="Symbol" pitchFamily="18" charset="2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de-DE">
                    <a:latin typeface="+mj-lt"/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94" name="Text 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80623" y="4495041"/>
                  <a:ext cx="319088" cy="21590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4" name="Text Box 28"/>
          <p:cNvSpPr txBox="1">
            <a:spLocks noChangeArrowheads="1"/>
          </p:cNvSpPr>
          <p:nvPr/>
        </p:nvSpPr>
        <p:spPr bwMode="auto">
          <a:xfrm>
            <a:off x="1860077" y="5747822"/>
            <a:ext cx="457490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 b="1" dirty="0">
                <a:latin typeface="+mn-lt"/>
              </a:rPr>
              <a:t>Mie</a:t>
            </a:r>
            <a:r>
              <a:rPr lang="cs-CZ" sz="1600" b="1" dirty="0">
                <a:latin typeface="+mn-lt"/>
              </a:rPr>
              <a:t>ho </a:t>
            </a:r>
            <a:r>
              <a:rPr lang="cs-CZ" sz="1600" b="1" dirty="0" err="1">
                <a:latin typeface="+mn-lt"/>
              </a:rPr>
              <a:t>Scaterace</a:t>
            </a:r>
            <a:r>
              <a:rPr lang="en-GB" sz="1600" dirty="0">
                <a:latin typeface="+mn-lt"/>
              </a:rPr>
              <a:t> | </a:t>
            </a:r>
            <a:r>
              <a:rPr lang="en-GB" sz="1600" dirty="0" err="1">
                <a:latin typeface="+mn-lt"/>
              </a:rPr>
              <a:t>difrakce</a:t>
            </a:r>
            <a:r>
              <a:rPr lang="en-GB" sz="1600" dirty="0">
                <a:latin typeface="+mn-lt"/>
              </a:rPr>
              <a:t> + </a:t>
            </a:r>
            <a:r>
              <a:rPr lang="en-GB" sz="1600" dirty="0" err="1">
                <a:latin typeface="+mn-lt"/>
              </a:rPr>
              <a:t>odraz</a:t>
            </a:r>
            <a:r>
              <a:rPr lang="en-GB" sz="1600" dirty="0">
                <a:latin typeface="+mn-lt"/>
              </a:rPr>
              <a:t> + </a:t>
            </a:r>
            <a:r>
              <a:rPr lang="en-GB" sz="1600" dirty="0" err="1">
                <a:latin typeface="+mn-lt"/>
              </a:rPr>
              <a:t>lom</a:t>
            </a:r>
            <a:r>
              <a:rPr lang="en-GB" sz="1600" dirty="0">
                <a:latin typeface="+mn-lt"/>
              </a:rPr>
              <a:t> + </a:t>
            </a:r>
            <a:r>
              <a:rPr lang="en-GB" sz="1600" dirty="0" err="1">
                <a:latin typeface="+mn-lt"/>
              </a:rPr>
              <a:t>absorpce</a:t>
            </a:r>
            <a:endParaRPr lang="en-GB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44935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114178" y="1484313"/>
            <a:ext cx="8902700" cy="460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4" name="Gruppieren 23"/>
          <p:cNvGrpSpPr/>
          <p:nvPr/>
        </p:nvGrpSpPr>
        <p:grpSpPr>
          <a:xfrm>
            <a:off x="2658944" y="3423893"/>
            <a:ext cx="5769846" cy="195515"/>
            <a:chOff x="2658944" y="2921578"/>
            <a:chExt cx="5769846" cy="195515"/>
          </a:xfrm>
        </p:grpSpPr>
        <p:sp>
          <p:nvSpPr>
            <p:cNvPr id="5" name="Rechteck 4"/>
            <p:cNvSpPr/>
            <p:nvPr/>
          </p:nvSpPr>
          <p:spPr>
            <a:xfrm>
              <a:off x="2658944" y="2921578"/>
              <a:ext cx="3773104" cy="195515"/>
            </a:xfrm>
            <a:prstGeom prst="rect">
              <a:avLst/>
            </a:prstGeom>
            <a:solidFill>
              <a:srgbClr val="C00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Gleichschenkliges Dreieck 5"/>
            <p:cNvSpPr/>
            <p:nvPr/>
          </p:nvSpPr>
          <p:spPr>
            <a:xfrm rot="5400000">
              <a:off x="7333219" y="2020964"/>
              <a:ext cx="194400" cy="1996742"/>
            </a:xfrm>
            <a:prstGeom prst="triangle">
              <a:avLst>
                <a:gd name="adj" fmla="val 50000"/>
              </a:avLst>
            </a:prstGeom>
            <a:solidFill>
              <a:srgbClr val="C00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" name="Gruppieren 20"/>
          <p:cNvGrpSpPr/>
          <p:nvPr/>
        </p:nvGrpSpPr>
        <p:grpSpPr>
          <a:xfrm>
            <a:off x="4255164" y="2687685"/>
            <a:ext cx="642310" cy="1667930"/>
            <a:chOff x="4151752" y="2852936"/>
            <a:chExt cx="849134" cy="2205006"/>
          </a:xfrm>
        </p:grpSpPr>
        <p:grpSp>
          <p:nvGrpSpPr>
            <p:cNvPr id="4" name="Gruppieren 3"/>
            <p:cNvGrpSpPr/>
            <p:nvPr/>
          </p:nvGrpSpPr>
          <p:grpSpPr>
            <a:xfrm>
              <a:off x="4425800" y="2852936"/>
              <a:ext cx="315866" cy="1841582"/>
              <a:chOff x="4425800" y="2852936"/>
              <a:chExt cx="315866" cy="1841582"/>
            </a:xfrm>
          </p:grpSpPr>
          <p:sp>
            <p:nvSpPr>
              <p:cNvPr id="11" name="Oval 20"/>
              <p:cNvSpPr>
                <a:spLocks noChangeAspect="1" noChangeArrowheads="1"/>
              </p:cNvSpPr>
              <p:nvPr/>
            </p:nvSpPr>
            <p:spPr bwMode="auto">
              <a:xfrm>
                <a:off x="4608135" y="3625530"/>
                <a:ext cx="107881" cy="10800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powder">
                <a:bevelT w="590550" h="317500"/>
                <a:bevelB/>
              </a:sp3d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2" name="Oval 20"/>
              <p:cNvSpPr>
                <a:spLocks noChangeAspect="1" noChangeArrowheads="1"/>
              </p:cNvSpPr>
              <p:nvPr/>
            </p:nvSpPr>
            <p:spPr bwMode="auto">
              <a:xfrm>
                <a:off x="4454509" y="4550518"/>
                <a:ext cx="143841" cy="14400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powder">
                <a:bevelT w="590550" h="317500"/>
                <a:bevelB/>
              </a:sp3d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3" name="Oval 20"/>
              <p:cNvSpPr>
                <a:spLocks noChangeAspect="1" noChangeArrowheads="1"/>
              </p:cNvSpPr>
              <p:nvPr/>
            </p:nvSpPr>
            <p:spPr bwMode="auto">
              <a:xfrm>
                <a:off x="4551448" y="4313838"/>
                <a:ext cx="143841" cy="14400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powder">
                <a:bevelT w="590550" h="317500"/>
                <a:bevelB/>
              </a:sp3d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4" name="Oval 20"/>
              <p:cNvSpPr>
                <a:spLocks noChangeAspect="1" noChangeArrowheads="1"/>
              </p:cNvSpPr>
              <p:nvPr/>
            </p:nvSpPr>
            <p:spPr bwMode="auto">
              <a:xfrm>
                <a:off x="4425800" y="4101605"/>
                <a:ext cx="107881" cy="10800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powder">
                <a:bevelT w="590550" h="317500"/>
                <a:bevelB/>
              </a:sp3d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5" name="Oval 20"/>
              <p:cNvSpPr>
                <a:spLocks noChangeAspect="1" noChangeArrowheads="1"/>
              </p:cNvSpPr>
              <p:nvPr/>
            </p:nvSpPr>
            <p:spPr bwMode="auto">
              <a:xfrm>
                <a:off x="4494458" y="3875045"/>
                <a:ext cx="179801" cy="18000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powder">
                <a:bevelT w="590550" h="317500"/>
                <a:bevelB/>
              </a:sp3d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6" name="Oval 20"/>
              <p:cNvSpPr>
                <a:spLocks noChangeAspect="1" noChangeArrowheads="1"/>
              </p:cNvSpPr>
              <p:nvPr/>
            </p:nvSpPr>
            <p:spPr bwMode="auto">
              <a:xfrm>
                <a:off x="4597825" y="3268823"/>
                <a:ext cx="143841" cy="14400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powder">
                <a:bevelT w="590550" h="317500"/>
                <a:bevelB/>
              </a:sp3d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7" name="Oval 20"/>
              <p:cNvSpPr>
                <a:spLocks noChangeAspect="1" noChangeArrowheads="1"/>
              </p:cNvSpPr>
              <p:nvPr/>
            </p:nvSpPr>
            <p:spPr bwMode="auto">
              <a:xfrm>
                <a:off x="4427984" y="3445498"/>
                <a:ext cx="143841" cy="14400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powder">
                <a:bevelT w="590550" h="317500"/>
                <a:bevelB/>
              </a:sp3d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8" name="Oval 20"/>
              <p:cNvSpPr>
                <a:spLocks noChangeAspect="1" noChangeArrowheads="1"/>
              </p:cNvSpPr>
              <p:nvPr/>
            </p:nvSpPr>
            <p:spPr bwMode="auto">
              <a:xfrm>
                <a:off x="4494997" y="3121474"/>
                <a:ext cx="107881" cy="10800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powder">
                <a:bevelT w="590550" h="317500"/>
                <a:bevelB/>
              </a:sp3d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9" name="Oval 20"/>
              <p:cNvSpPr>
                <a:spLocks noChangeAspect="1" noChangeArrowheads="1"/>
              </p:cNvSpPr>
              <p:nvPr/>
            </p:nvSpPr>
            <p:spPr bwMode="auto">
              <a:xfrm>
                <a:off x="4554172" y="2852936"/>
                <a:ext cx="179801" cy="18000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powder">
                <a:bevelT w="590550" h="317500"/>
                <a:bevelB/>
              </a:sp3d>
            </p:spPr>
            <p:txBody>
              <a:bodyPr wrap="none" anchor="ctr"/>
              <a:lstStyle/>
              <a:p>
                <a:endParaRPr lang="en-US" sz="2000"/>
              </a:p>
            </p:txBody>
          </p:sp>
        </p:grpSp>
        <p:grpSp>
          <p:nvGrpSpPr>
            <p:cNvPr id="38" name="Gruppieren 37"/>
            <p:cNvGrpSpPr/>
            <p:nvPr/>
          </p:nvGrpSpPr>
          <p:grpSpPr>
            <a:xfrm rot="10800000">
              <a:off x="4151752" y="3140969"/>
              <a:ext cx="315866" cy="1841582"/>
              <a:chOff x="4425800" y="2852936"/>
              <a:chExt cx="315866" cy="1841582"/>
            </a:xfrm>
          </p:grpSpPr>
          <p:sp>
            <p:nvSpPr>
              <p:cNvPr id="39" name="Oval 20"/>
              <p:cNvSpPr>
                <a:spLocks noChangeAspect="1" noChangeArrowheads="1"/>
              </p:cNvSpPr>
              <p:nvPr/>
            </p:nvSpPr>
            <p:spPr bwMode="auto">
              <a:xfrm>
                <a:off x="4608135" y="3625530"/>
                <a:ext cx="107881" cy="10800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powder">
                <a:bevelT w="590550" h="317500"/>
                <a:bevelB/>
              </a:sp3d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40" name="Oval 20"/>
              <p:cNvSpPr>
                <a:spLocks noChangeAspect="1" noChangeArrowheads="1"/>
              </p:cNvSpPr>
              <p:nvPr/>
            </p:nvSpPr>
            <p:spPr bwMode="auto">
              <a:xfrm>
                <a:off x="4454509" y="4550518"/>
                <a:ext cx="143841" cy="14400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powder">
                <a:bevelT w="590550" h="317500"/>
                <a:bevelB/>
              </a:sp3d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41" name="Oval 20"/>
              <p:cNvSpPr>
                <a:spLocks noChangeAspect="1" noChangeArrowheads="1"/>
              </p:cNvSpPr>
              <p:nvPr/>
            </p:nvSpPr>
            <p:spPr bwMode="auto">
              <a:xfrm>
                <a:off x="4551448" y="4313838"/>
                <a:ext cx="143841" cy="14400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powder">
                <a:bevelT w="590550" h="317500"/>
                <a:bevelB/>
              </a:sp3d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42" name="Oval 20"/>
              <p:cNvSpPr>
                <a:spLocks noChangeAspect="1" noChangeArrowheads="1"/>
              </p:cNvSpPr>
              <p:nvPr/>
            </p:nvSpPr>
            <p:spPr bwMode="auto">
              <a:xfrm>
                <a:off x="4425800" y="4101605"/>
                <a:ext cx="107881" cy="10800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powder">
                <a:bevelT w="590550" h="317500"/>
                <a:bevelB/>
              </a:sp3d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43" name="Oval 20"/>
              <p:cNvSpPr>
                <a:spLocks noChangeAspect="1" noChangeArrowheads="1"/>
              </p:cNvSpPr>
              <p:nvPr/>
            </p:nvSpPr>
            <p:spPr bwMode="auto">
              <a:xfrm>
                <a:off x="4494458" y="3875045"/>
                <a:ext cx="179801" cy="18000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powder">
                <a:bevelT w="590550" h="317500"/>
                <a:bevelB/>
              </a:sp3d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44" name="Oval 20"/>
              <p:cNvSpPr>
                <a:spLocks noChangeAspect="1" noChangeArrowheads="1"/>
              </p:cNvSpPr>
              <p:nvPr/>
            </p:nvSpPr>
            <p:spPr bwMode="auto">
              <a:xfrm>
                <a:off x="4597825" y="3268823"/>
                <a:ext cx="143841" cy="14400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powder">
                <a:bevelT w="590550" h="317500"/>
                <a:bevelB/>
              </a:sp3d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45" name="Oval 20"/>
              <p:cNvSpPr>
                <a:spLocks noChangeAspect="1" noChangeArrowheads="1"/>
              </p:cNvSpPr>
              <p:nvPr/>
            </p:nvSpPr>
            <p:spPr bwMode="auto">
              <a:xfrm>
                <a:off x="4427984" y="3445498"/>
                <a:ext cx="143841" cy="14400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powder">
                <a:bevelT w="590550" h="317500"/>
                <a:bevelB/>
              </a:sp3d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46" name="Oval 20"/>
              <p:cNvSpPr>
                <a:spLocks noChangeAspect="1" noChangeArrowheads="1"/>
              </p:cNvSpPr>
              <p:nvPr/>
            </p:nvSpPr>
            <p:spPr bwMode="auto">
              <a:xfrm>
                <a:off x="4494997" y="3121474"/>
                <a:ext cx="107881" cy="10800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powder">
                <a:bevelT w="590550" h="317500"/>
                <a:bevelB/>
              </a:sp3d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47" name="Oval 20"/>
              <p:cNvSpPr>
                <a:spLocks noChangeAspect="1" noChangeArrowheads="1"/>
              </p:cNvSpPr>
              <p:nvPr/>
            </p:nvSpPr>
            <p:spPr bwMode="auto">
              <a:xfrm>
                <a:off x="4554172" y="2852936"/>
                <a:ext cx="179801" cy="18000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powder">
                <a:bevelT w="590550" h="317500"/>
                <a:bevelB/>
              </a:sp3d>
            </p:spPr>
            <p:txBody>
              <a:bodyPr wrap="none" anchor="ctr"/>
              <a:lstStyle/>
              <a:p>
                <a:endParaRPr lang="en-US" sz="2000"/>
              </a:p>
            </p:txBody>
          </p:sp>
        </p:grpSp>
        <p:grpSp>
          <p:nvGrpSpPr>
            <p:cNvPr id="48" name="Gruppieren 47"/>
            <p:cNvGrpSpPr/>
            <p:nvPr/>
          </p:nvGrpSpPr>
          <p:grpSpPr>
            <a:xfrm rot="10800000">
              <a:off x="4685020" y="3216360"/>
              <a:ext cx="315866" cy="1841582"/>
              <a:chOff x="4425800" y="2852936"/>
              <a:chExt cx="315866" cy="1841582"/>
            </a:xfrm>
          </p:grpSpPr>
          <p:sp>
            <p:nvSpPr>
              <p:cNvPr id="49" name="Oval 20"/>
              <p:cNvSpPr>
                <a:spLocks noChangeAspect="1" noChangeArrowheads="1"/>
              </p:cNvSpPr>
              <p:nvPr/>
            </p:nvSpPr>
            <p:spPr bwMode="auto">
              <a:xfrm>
                <a:off x="4608135" y="3625530"/>
                <a:ext cx="107881" cy="10800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powder">
                <a:bevelT w="590550" h="317500"/>
                <a:bevelB/>
              </a:sp3d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50" name="Oval 20"/>
              <p:cNvSpPr>
                <a:spLocks noChangeAspect="1" noChangeArrowheads="1"/>
              </p:cNvSpPr>
              <p:nvPr/>
            </p:nvSpPr>
            <p:spPr bwMode="auto">
              <a:xfrm>
                <a:off x="4454509" y="4550518"/>
                <a:ext cx="143841" cy="14400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powder">
                <a:bevelT w="590550" h="317500"/>
                <a:bevelB/>
              </a:sp3d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51" name="Oval 20"/>
              <p:cNvSpPr>
                <a:spLocks noChangeAspect="1" noChangeArrowheads="1"/>
              </p:cNvSpPr>
              <p:nvPr/>
            </p:nvSpPr>
            <p:spPr bwMode="auto">
              <a:xfrm>
                <a:off x="4551448" y="4313838"/>
                <a:ext cx="143841" cy="14400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powder">
                <a:bevelT w="590550" h="317500"/>
                <a:bevelB/>
              </a:sp3d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52" name="Oval 20"/>
              <p:cNvSpPr>
                <a:spLocks noChangeAspect="1" noChangeArrowheads="1"/>
              </p:cNvSpPr>
              <p:nvPr/>
            </p:nvSpPr>
            <p:spPr bwMode="auto">
              <a:xfrm>
                <a:off x="4425800" y="4101605"/>
                <a:ext cx="107881" cy="10800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powder">
                <a:bevelT w="590550" h="317500"/>
                <a:bevelB/>
              </a:sp3d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53" name="Oval 20"/>
              <p:cNvSpPr>
                <a:spLocks noChangeAspect="1" noChangeArrowheads="1"/>
              </p:cNvSpPr>
              <p:nvPr/>
            </p:nvSpPr>
            <p:spPr bwMode="auto">
              <a:xfrm>
                <a:off x="4494458" y="3875045"/>
                <a:ext cx="179801" cy="18000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powder">
                <a:bevelT w="590550" h="317500"/>
                <a:bevelB/>
              </a:sp3d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54" name="Oval 20"/>
              <p:cNvSpPr>
                <a:spLocks noChangeAspect="1" noChangeArrowheads="1"/>
              </p:cNvSpPr>
              <p:nvPr/>
            </p:nvSpPr>
            <p:spPr bwMode="auto">
              <a:xfrm>
                <a:off x="4597825" y="3268823"/>
                <a:ext cx="143841" cy="14400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powder">
                <a:bevelT w="590550" h="317500"/>
                <a:bevelB/>
              </a:sp3d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55" name="Oval 20"/>
              <p:cNvSpPr>
                <a:spLocks noChangeAspect="1" noChangeArrowheads="1"/>
              </p:cNvSpPr>
              <p:nvPr/>
            </p:nvSpPr>
            <p:spPr bwMode="auto">
              <a:xfrm>
                <a:off x="4427984" y="3445498"/>
                <a:ext cx="143841" cy="14400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powder">
                <a:bevelT w="590550" h="317500"/>
                <a:bevelB/>
              </a:sp3d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56" name="Oval 20"/>
              <p:cNvSpPr>
                <a:spLocks noChangeAspect="1" noChangeArrowheads="1"/>
              </p:cNvSpPr>
              <p:nvPr/>
            </p:nvSpPr>
            <p:spPr bwMode="auto">
              <a:xfrm>
                <a:off x="4494997" y="3121474"/>
                <a:ext cx="107881" cy="10800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powder">
                <a:bevelT w="590550" h="317500"/>
                <a:bevelB/>
              </a:sp3d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57" name="Oval 20"/>
              <p:cNvSpPr>
                <a:spLocks noChangeAspect="1" noChangeArrowheads="1"/>
              </p:cNvSpPr>
              <p:nvPr/>
            </p:nvSpPr>
            <p:spPr bwMode="auto">
              <a:xfrm>
                <a:off x="4554172" y="2852936"/>
                <a:ext cx="179801" cy="18000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powder">
                <a:bevelT w="590550" h="317500"/>
                <a:bevelB/>
              </a:sp3d>
            </p:spPr>
            <p:txBody>
              <a:bodyPr wrap="none" anchor="ctr"/>
              <a:lstStyle/>
              <a:p>
                <a:endParaRPr lang="en-US" sz="2000"/>
              </a:p>
            </p:txBody>
          </p:sp>
        </p:grpSp>
      </p:grpSp>
      <p:grpSp>
        <p:nvGrpSpPr>
          <p:cNvPr id="23" name="Gruppieren 22"/>
          <p:cNvGrpSpPr/>
          <p:nvPr/>
        </p:nvGrpSpPr>
        <p:grpSpPr>
          <a:xfrm>
            <a:off x="4211960" y="2835034"/>
            <a:ext cx="4166644" cy="1376678"/>
            <a:chOff x="4211960" y="2332719"/>
            <a:chExt cx="4166644" cy="1376678"/>
          </a:xfrm>
          <a:solidFill>
            <a:srgbClr val="C00000">
              <a:alpha val="20000"/>
            </a:srgbClr>
          </a:solidFill>
        </p:grpSpPr>
        <p:sp>
          <p:nvSpPr>
            <p:cNvPr id="22" name="Trapezoid 21"/>
            <p:cNvSpPr/>
            <p:nvPr/>
          </p:nvSpPr>
          <p:spPr>
            <a:xfrm rot="16200000">
              <a:off x="4742492" y="1911013"/>
              <a:ext cx="1159024" cy="2220088"/>
            </a:xfrm>
            <a:prstGeom prst="trapezoid">
              <a:avLst>
                <a:gd name="adj" fmla="val 4168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1" name="Trapezoid 60"/>
            <p:cNvSpPr/>
            <p:nvPr/>
          </p:nvSpPr>
          <p:spPr>
            <a:xfrm rot="16200000">
              <a:off x="6716987" y="2047780"/>
              <a:ext cx="1376678" cy="1946556"/>
            </a:xfrm>
            <a:prstGeom prst="trapezoid">
              <a:avLst>
                <a:gd name="adj" fmla="val 80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accent1"/>
                </a:solidFill>
              </a:rPr>
              <a:t>Senzor</a:t>
            </a:r>
            <a:br>
              <a:rPr lang="en-GB" b="1" dirty="0">
                <a:solidFill>
                  <a:schemeClr val="accent1"/>
                </a:solidFill>
              </a:rPr>
            </a:br>
            <a:r>
              <a:rPr lang="en-GB" sz="3200" dirty="0">
                <a:solidFill>
                  <a:schemeClr val="tx2"/>
                </a:solidFill>
              </a:rPr>
              <a:t>Optic</a:t>
            </a:r>
            <a:r>
              <a:rPr lang="cs-CZ" sz="3200" dirty="0" err="1">
                <a:solidFill>
                  <a:schemeClr val="tx2"/>
                </a:solidFill>
              </a:rPr>
              <a:t>ká</a:t>
            </a:r>
            <a:r>
              <a:rPr lang="cs-CZ" sz="3200" dirty="0">
                <a:solidFill>
                  <a:schemeClr val="tx2"/>
                </a:solidFill>
              </a:rPr>
              <a:t> sestava</a:t>
            </a:r>
            <a:endParaRPr lang="en-GB" sz="3200" dirty="0"/>
          </a:p>
        </p:txBody>
      </p:sp>
      <p:sp>
        <p:nvSpPr>
          <p:cNvPr id="7" name="Text Box 33"/>
          <p:cNvSpPr txBox="1">
            <a:spLocks noChangeArrowheads="1"/>
          </p:cNvSpPr>
          <p:nvPr/>
        </p:nvSpPr>
        <p:spPr bwMode="auto">
          <a:xfrm>
            <a:off x="203263" y="5804678"/>
            <a:ext cx="5439804" cy="28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000" tIns="36000" rIns="72000" bIns="36000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tabLst>
                <a:tab pos="177800" algn="l"/>
              </a:tabLst>
            </a:pPr>
            <a:r>
              <a:rPr lang="en-GB" sz="1400" dirty="0">
                <a:solidFill>
                  <a:schemeClr val="tx2"/>
                </a:solidFill>
                <a:latin typeface="+mn-lt"/>
              </a:rPr>
              <a:t>*	ISO 13320, § 5, fig. 2 for particle size from 0.1 µm to approx. 3.0 mm</a:t>
            </a: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 flipV="1">
            <a:off x="611560" y="3521650"/>
            <a:ext cx="8136904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grpSp>
        <p:nvGrpSpPr>
          <p:cNvPr id="73" name="Gruppieren 72"/>
          <p:cNvGrpSpPr/>
          <p:nvPr/>
        </p:nvGrpSpPr>
        <p:grpSpPr>
          <a:xfrm>
            <a:off x="858744" y="3089602"/>
            <a:ext cx="1800200" cy="864096"/>
            <a:chOff x="858744" y="3089602"/>
            <a:chExt cx="1800200" cy="864096"/>
          </a:xfrm>
        </p:grpSpPr>
        <p:sp>
          <p:nvSpPr>
            <p:cNvPr id="3" name="Rechteck 2"/>
            <p:cNvSpPr/>
            <p:nvPr/>
          </p:nvSpPr>
          <p:spPr>
            <a:xfrm>
              <a:off x="858744" y="3089602"/>
              <a:ext cx="1152128" cy="8640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echteck 9"/>
            <p:cNvSpPr/>
            <p:nvPr/>
          </p:nvSpPr>
          <p:spPr>
            <a:xfrm>
              <a:off x="2010872" y="3306097"/>
              <a:ext cx="648072" cy="43110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59" name="Oval 11"/>
          <p:cNvSpPr>
            <a:spLocks noChangeArrowheads="1"/>
          </p:cNvSpPr>
          <p:nvPr/>
        </p:nvSpPr>
        <p:spPr bwMode="auto">
          <a:xfrm>
            <a:off x="6300192" y="2609199"/>
            <a:ext cx="263712" cy="1824902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2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77800"/>
          </a:sp3d>
        </p:spPr>
        <p:txBody>
          <a:bodyPr/>
          <a:lstStyle/>
          <a:p>
            <a:endParaRPr lang="de-DE"/>
          </a:p>
        </p:txBody>
      </p:sp>
      <p:sp>
        <p:nvSpPr>
          <p:cNvPr id="60" name="Rechteck 59"/>
          <p:cNvSpPr/>
          <p:nvPr/>
        </p:nvSpPr>
        <p:spPr>
          <a:xfrm>
            <a:off x="8378604" y="2609199"/>
            <a:ext cx="71748" cy="182490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Textfeld 24"/>
          <p:cNvSpPr txBox="1"/>
          <p:nvPr/>
        </p:nvSpPr>
        <p:spPr>
          <a:xfrm>
            <a:off x="673885" y="4101971"/>
            <a:ext cx="1518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Laser</a:t>
            </a:r>
            <a:r>
              <a:rPr lang="cs-CZ" dirty="0" err="1"/>
              <a:t>ový</a:t>
            </a:r>
            <a:r>
              <a:rPr lang="cs-CZ" dirty="0"/>
              <a:t> zdroj</a:t>
            </a:r>
            <a:endParaRPr lang="en-GB" dirty="0"/>
          </a:p>
        </p:txBody>
      </p:sp>
      <p:sp>
        <p:nvSpPr>
          <p:cNvPr id="62" name="Textfeld 61"/>
          <p:cNvSpPr txBox="1"/>
          <p:nvPr/>
        </p:nvSpPr>
        <p:spPr>
          <a:xfrm>
            <a:off x="1746609" y="2285331"/>
            <a:ext cx="1176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/>
              <a:t>Paprskový</a:t>
            </a:r>
            <a:r>
              <a:rPr lang="en-GB" dirty="0"/>
              <a:t> </a:t>
            </a:r>
          </a:p>
          <a:p>
            <a:pPr algn="ctr"/>
            <a:r>
              <a:rPr lang="en-GB" dirty="0"/>
              <a:t>expander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3985565" y="1772816"/>
            <a:ext cx="988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Disper</a:t>
            </a:r>
            <a:r>
              <a:rPr lang="cs-CZ" dirty="0"/>
              <a:t>ze</a:t>
            </a:r>
          </a:p>
        </p:txBody>
      </p:sp>
      <p:sp>
        <p:nvSpPr>
          <p:cNvPr id="64" name="Textfeld 63"/>
          <p:cNvSpPr txBox="1"/>
          <p:nvPr/>
        </p:nvSpPr>
        <p:spPr>
          <a:xfrm>
            <a:off x="3904984" y="4546869"/>
            <a:ext cx="1319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</a:t>
            </a:r>
            <a:r>
              <a:rPr lang="cs-CZ" dirty="0" err="1"/>
              <a:t>roud</a:t>
            </a:r>
            <a:r>
              <a:rPr lang="cs-CZ" dirty="0"/>
              <a:t> částic</a:t>
            </a:r>
            <a:endParaRPr lang="en-GB" dirty="0"/>
          </a:p>
        </p:txBody>
      </p:sp>
      <p:sp>
        <p:nvSpPr>
          <p:cNvPr id="66" name="Textfeld 65"/>
          <p:cNvSpPr txBox="1"/>
          <p:nvPr/>
        </p:nvSpPr>
        <p:spPr>
          <a:xfrm>
            <a:off x="5978911" y="1772816"/>
            <a:ext cx="906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Optic</a:t>
            </a:r>
            <a:r>
              <a:rPr lang="cs-CZ" dirty="0" err="1"/>
              <a:t>ký</a:t>
            </a:r>
            <a:br>
              <a:rPr lang="en-GB" dirty="0"/>
            </a:br>
            <a:r>
              <a:rPr lang="en-GB" dirty="0" err="1"/>
              <a:t>modul</a:t>
            </a:r>
            <a:endParaRPr lang="en-GB" dirty="0"/>
          </a:p>
        </p:txBody>
      </p:sp>
      <p:sp>
        <p:nvSpPr>
          <p:cNvPr id="67" name="Textfeld 66"/>
          <p:cNvSpPr txBox="1"/>
          <p:nvPr/>
        </p:nvSpPr>
        <p:spPr>
          <a:xfrm>
            <a:off x="7908921" y="1772816"/>
            <a:ext cx="1011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Dete</a:t>
            </a:r>
            <a:r>
              <a:rPr lang="cs-CZ" dirty="0"/>
              <a:t>k</a:t>
            </a:r>
            <a:r>
              <a:rPr lang="en-GB" dirty="0"/>
              <a:t>tor</a:t>
            </a:r>
          </a:p>
        </p:txBody>
      </p:sp>
      <p:cxnSp>
        <p:nvCxnSpPr>
          <p:cNvPr id="68" name="Gerade Verbindung mit Pfeil 67"/>
          <p:cNvCxnSpPr/>
          <p:nvPr/>
        </p:nvCxnSpPr>
        <p:spPr>
          <a:xfrm flipH="1">
            <a:off x="4580324" y="2419147"/>
            <a:ext cx="2076" cy="2106557"/>
          </a:xfrm>
          <a:prstGeom prst="straightConnector1">
            <a:avLst/>
          </a:prstGeom>
          <a:ln w="15875">
            <a:solidFill>
              <a:schemeClr val="accent1"/>
            </a:solidFill>
            <a:prstDash val="sysDash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Gruppieren 73"/>
          <p:cNvGrpSpPr/>
          <p:nvPr/>
        </p:nvGrpSpPr>
        <p:grpSpPr>
          <a:xfrm>
            <a:off x="2700352" y="2609198"/>
            <a:ext cx="3548152" cy="3041017"/>
            <a:chOff x="2700352" y="2609198"/>
            <a:chExt cx="3548152" cy="3041017"/>
          </a:xfrm>
        </p:grpSpPr>
        <p:grpSp>
          <p:nvGrpSpPr>
            <p:cNvPr id="31" name="Gruppieren 30"/>
            <p:cNvGrpSpPr/>
            <p:nvPr/>
          </p:nvGrpSpPr>
          <p:grpSpPr>
            <a:xfrm>
              <a:off x="3474908" y="5003884"/>
              <a:ext cx="2232247" cy="646331"/>
              <a:chOff x="3474908" y="4620648"/>
              <a:chExt cx="2232247" cy="646331"/>
            </a:xfrm>
          </p:grpSpPr>
          <p:sp>
            <p:nvSpPr>
              <p:cNvPr id="65" name="Textfeld 64"/>
              <p:cNvSpPr txBox="1"/>
              <p:nvPr/>
            </p:nvSpPr>
            <p:spPr>
              <a:xfrm>
                <a:off x="3995936" y="4620648"/>
                <a:ext cx="12637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dirty="0"/>
                  <a:t>Zóna měření</a:t>
                </a:r>
                <a:endParaRPr lang="en-GB" dirty="0"/>
              </a:p>
            </p:txBody>
          </p:sp>
          <p:cxnSp>
            <p:nvCxnSpPr>
              <p:cNvPr id="28" name="Gerade Verbindung mit Pfeil 27"/>
              <p:cNvCxnSpPr>
                <a:stCxn id="65" idx="3"/>
              </p:cNvCxnSpPr>
              <p:nvPr/>
            </p:nvCxnSpPr>
            <p:spPr>
              <a:xfrm>
                <a:off x="5259712" y="4943814"/>
                <a:ext cx="447443" cy="0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Gerade Verbindung mit Pfeil 29"/>
              <p:cNvCxnSpPr>
                <a:stCxn id="65" idx="1"/>
              </p:cNvCxnSpPr>
              <p:nvPr/>
            </p:nvCxnSpPr>
            <p:spPr>
              <a:xfrm flipH="1">
                <a:off x="3474908" y="4943814"/>
                <a:ext cx="521028" cy="0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1" name="Line 6"/>
            <p:cNvSpPr>
              <a:spLocks noChangeShapeType="1"/>
            </p:cNvSpPr>
            <p:nvPr/>
          </p:nvSpPr>
          <p:spPr bwMode="auto">
            <a:xfrm flipV="1">
              <a:off x="6248504" y="2609198"/>
              <a:ext cx="0" cy="2739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72" name="Line 6"/>
            <p:cNvSpPr>
              <a:spLocks noChangeShapeType="1"/>
            </p:cNvSpPr>
            <p:nvPr/>
          </p:nvSpPr>
          <p:spPr bwMode="auto">
            <a:xfrm flipV="1">
              <a:off x="2700352" y="3089601"/>
              <a:ext cx="0" cy="22588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67173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25" grpId="0"/>
      <p:bldP spid="62" grpId="0"/>
      <p:bldP spid="26" grpId="0"/>
      <p:bldP spid="64" grpId="0"/>
      <p:bldP spid="66" grpId="0"/>
      <p:bldP spid="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accent1"/>
                </a:solidFill>
              </a:rPr>
              <a:t>Disperzní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cs-CZ" b="1" dirty="0">
                <a:solidFill>
                  <a:schemeClr val="accent1"/>
                </a:solidFill>
              </a:rPr>
              <a:t>zařízení</a:t>
            </a:r>
            <a:br>
              <a:rPr lang="cs-CZ" b="1" dirty="0">
                <a:solidFill>
                  <a:schemeClr val="accent1"/>
                </a:solidFill>
              </a:rPr>
            </a:br>
            <a:r>
              <a:rPr lang="en-US" b="1" dirty="0" err="1">
                <a:solidFill>
                  <a:schemeClr val="accent1"/>
                </a:solidFill>
              </a:rPr>
              <a:t>Reprodukovatelný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efekt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disperze</a:t>
            </a:r>
            <a:endParaRPr lang="de-DE" dirty="0"/>
          </a:p>
        </p:txBody>
      </p:sp>
      <p:grpSp>
        <p:nvGrpSpPr>
          <p:cNvPr id="58" name="Gruppieren 57"/>
          <p:cNvGrpSpPr/>
          <p:nvPr/>
        </p:nvGrpSpPr>
        <p:grpSpPr>
          <a:xfrm>
            <a:off x="35496" y="2719045"/>
            <a:ext cx="8995792" cy="1572382"/>
            <a:chOff x="408415" y="2998366"/>
            <a:chExt cx="8995792" cy="1572382"/>
          </a:xfrm>
        </p:grpSpPr>
        <p:sp>
          <p:nvSpPr>
            <p:cNvPr id="59" name="Rechteck 58"/>
            <p:cNvSpPr/>
            <p:nvPr/>
          </p:nvSpPr>
          <p:spPr>
            <a:xfrm>
              <a:off x="1179672" y="2998366"/>
              <a:ext cx="1885846" cy="157238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66" name="Rechteck 65"/>
            <p:cNvSpPr/>
            <p:nvPr/>
          </p:nvSpPr>
          <p:spPr>
            <a:xfrm>
              <a:off x="2316547" y="3257193"/>
              <a:ext cx="1167379" cy="105472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67" name="Freihandform 66"/>
            <p:cNvSpPr/>
            <p:nvPr/>
          </p:nvSpPr>
          <p:spPr>
            <a:xfrm>
              <a:off x="3349138" y="3570041"/>
              <a:ext cx="5106179" cy="429032"/>
            </a:xfrm>
            <a:custGeom>
              <a:avLst/>
              <a:gdLst>
                <a:gd name="connsiteX0" fmla="*/ 0 w 5113706"/>
                <a:gd name="connsiteY0" fmla="*/ 0 h 429032"/>
                <a:gd name="connsiteX1" fmla="*/ 4103966 w 5113706"/>
                <a:gd name="connsiteY1" fmla="*/ 0 h 429032"/>
                <a:gd name="connsiteX2" fmla="*/ 5113706 w 5113706"/>
                <a:gd name="connsiteY2" fmla="*/ 82340 h 429032"/>
                <a:gd name="connsiteX3" fmla="*/ 5113706 w 5113706"/>
                <a:gd name="connsiteY3" fmla="*/ 355360 h 429032"/>
                <a:gd name="connsiteX4" fmla="*/ 4103966 w 5113706"/>
                <a:gd name="connsiteY4" fmla="*/ 429032 h 429032"/>
                <a:gd name="connsiteX5" fmla="*/ 0 w 5113706"/>
                <a:gd name="connsiteY5" fmla="*/ 429032 h 429032"/>
                <a:gd name="connsiteX6" fmla="*/ 0 w 5113706"/>
                <a:gd name="connsiteY6" fmla="*/ 0 h 429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13706" h="429032">
                  <a:moveTo>
                    <a:pt x="0" y="0"/>
                  </a:moveTo>
                  <a:lnTo>
                    <a:pt x="4103966" y="0"/>
                  </a:lnTo>
                  <a:lnTo>
                    <a:pt x="5113706" y="82340"/>
                  </a:lnTo>
                  <a:lnTo>
                    <a:pt x="5113706" y="355360"/>
                  </a:lnTo>
                  <a:lnTo>
                    <a:pt x="4103966" y="429032"/>
                  </a:lnTo>
                  <a:lnTo>
                    <a:pt x="0" y="4290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68" name="Freihandform 67"/>
            <p:cNvSpPr/>
            <p:nvPr/>
          </p:nvSpPr>
          <p:spPr>
            <a:xfrm>
              <a:off x="1405276" y="3479035"/>
              <a:ext cx="1798465" cy="611044"/>
            </a:xfrm>
            <a:custGeom>
              <a:avLst/>
              <a:gdLst>
                <a:gd name="connsiteX0" fmla="*/ 43337 w 1798465"/>
                <a:gd name="connsiteY0" fmla="*/ 0 h 611044"/>
                <a:gd name="connsiteX1" fmla="*/ 910067 w 1798465"/>
                <a:gd name="connsiteY1" fmla="*/ 0 h 611044"/>
                <a:gd name="connsiteX2" fmla="*/ 910067 w 1798465"/>
                <a:gd name="connsiteY2" fmla="*/ 30335 h 611044"/>
                <a:gd name="connsiteX3" fmla="*/ 1798465 w 1798465"/>
                <a:gd name="connsiteY3" fmla="*/ 273020 h 611044"/>
                <a:gd name="connsiteX4" fmla="*/ 1798465 w 1798465"/>
                <a:gd name="connsiteY4" fmla="*/ 346692 h 611044"/>
                <a:gd name="connsiteX5" fmla="*/ 910067 w 1798465"/>
                <a:gd name="connsiteY5" fmla="*/ 585042 h 611044"/>
                <a:gd name="connsiteX6" fmla="*/ 910067 w 1798465"/>
                <a:gd name="connsiteY6" fmla="*/ 611044 h 611044"/>
                <a:gd name="connsiteX7" fmla="*/ 47670 w 1798465"/>
                <a:gd name="connsiteY7" fmla="*/ 611044 h 611044"/>
                <a:gd name="connsiteX8" fmla="*/ 0 w 1798465"/>
                <a:gd name="connsiteY8" fmla="*/ 572041 h 611044"/>
                <a:gd name="connsiteX9" fmla="*/ 0 w 1798465"/>
                <a:gd name="connsiteY9" fmla="*/ 47670 h 611044"/>
                <a:gd name="connsiteX10" fmla="*/ 43337 w 1798465"/>
                <a:gd name="connsiteY10" fmla="*/ 0 h 61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98465" h="611044">
                  <a:moveTo>
                    <a:pt x="43337" y="0"/>
                  </a:moveTo>
                  <a:lnTo>
                    <a:pt x="910067" y="0"/>
                  </a:lnTo>
                  <a:lnTo>
                    <a:pt x="910067" y="30335"/>
                  </a:lnTo>
                  <a:lnTo>
                    <a:pt x="1798465" y="273020"/>
                  </a:lnTo>
                  <a:lnTo>
                    <a:pt x="1798465" y="346692"/>
                  </a:lnTo>
                  <a:lnTo>
                    <a:pt x="910067" y="585042"/>
                  </a:lnTo>
                  <a:lnTo>
                    <a:pt x="910067" y="611044"/>
                  </a:lnTo>
                  <a:lnTo>
                    <a:pt x="47670" y="611044"/>
                  </a:lnTo>
                  <a:lnTo>
                    <a:pt x="0" y="572041"/>
                  </a:lnTo>
                  <a:lnTo>
                    <a:pt x="0" y="47670"/>
                  </a:lnTo>
                  <a:lnTo>
                    <a:pt x="43337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69" name="Rechteck 68"/>
            <p:cNvSpPr/>
            <p:nvPr/>
          </p:nvSpPr>
          <p:spPr>
            <a:xfrm>
              <a:off x="984727" y="3745702"/>
              <a:ext cx="2232000" cy="7771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grpSp>
          <p:nvGrpSpPr>
            <p:cNvPr id="80" name="Gruppieren 79"/>
            <p:cNvGrpSpPr/>
            <p:nvPr/>
          </p:nvGrpSpPr>
          <p:grpSpPr>
            <a:xfrm>
              <a:off x="2873334" y="3099083"/>
              <a:ext cx="610594" cy="1370948"/>
              <a:chOff x="3231673" y="3096267"/>
              <a:chExt cx="610594" cy="1370948"/>
            </a:xfrm>
            <a:solidFill>
              <a:schemeClr val="bg2"/>
            </a:solidFill>
          </p:grpSpPr>
          <p:sp>
            <p:nvSpPr>
              <p:cNvPr id="101" name="Freihandform 100"/>
              <p:cNvSpPr/>
              <p:nvPr/>
            </p:nvSpPr>
            <p:spPr>
              <a:xfrm>
                <a:off x="3231674" y="3096267"/>
                <a:ext cx="610593" cy="643356"/>
              </a:xfrm>
              <a:custGeom>
                <a:avLst/>
                <a:gdLst>
                  <a:gd name="connsiteX0" fmla="*/ 476561 w 610593"/>
                  <a:gd name="connsiteY0" fmla="*/ 643356 h 643356"/>
                  <a:gd name="connsiteX1" fmla="*/ 476561 w 610593"/>
                  <a:gd name="connsiteY1" fmla="*/ 470603 h 643356"/>
                  <a:gd name="connsiteX2" fmla="*/ 610593 w 610593"/>
                  <a:gd name="connsiteY2" fmla="*/ 470603 h 643356"/>
                  <a:gd name="connsiteX3" fmla="*/ 610593 w 610593"/>
                  <a:gd name="connsiteY3" fmla="*/ 0 h 643356"/>
                  <a:gd name="connsiteX4" fmla="*/ 291893 w 610593"/>
                  <a:gd name="connsiteY4" fmla="*/ 0 h 643356"/>
                  <a:gd name="connsiteX5" fmla="*/ 291893 w 610593"/>
                  <a:gd name="connsiteY5" fmla="*/ 157860 h 643356"/>
                  <a:gd name="connsiteX6" fmla="*/ 0 w 610593"/>
                  <a:gd name="connsiteY6" fmla="*/ 157860 h 643356"/>
                  <a:gd name="connsiteX7" fmla="*/ 476561 w 610593"/>
                  <a:gd name="connsiteY7" fmla="*/ 643356 h 643356"/>
                  <a:gd name="connsiteX0" fmla="*/ 476561 w 610593"/>
                  <a:gd name="connsiteY0" fmla="*/ 643356 h 643356"/>
                  <a:gd name="connsiteX1" fmla="*/ 476561 w 610593"/>
                  <a:gd name="connsiteY1" fmla="*/ 470603 h 643356"/>
                  <a:gd name="connsiteX2" fmla="*/ 610593 w 610593"/>
                  <a:gd name="connsiteY2" fmla="*/ 470603 h 643356"/>
                  <a:gd name="connsiteX3" fmla="*/ 610593 w 610593"/>
                  <a:gd name="connsiteY3" fmla="*/ 0 h 643356"/>
                  <a:gd name="connsiteX4" fmla="*/ 291893 w 610593"/>
                  <a:gd name="connsiteY4" fmla="*/ 0 h 643356"/>
                  <a:gd name="connsiteX5" fmla="*/ 291893 w 610593"/>
                  <a:gd name="connsiteY5" fmla="*/ 157860 h 643356"/>
                  <a:gd name="connsiteX6" fmla="*/ 0 w 610593"/>
                  <a:gd name="connsiteY6" fmla="*/ 157860 h 643356"/>
                  <a:gd name="connsiteX7" fmla="*/ 345506 w 610593"/>
                  <a:gd name="connsiteY7" fmla="*/ 610593 h 643356"/>
                  <a:gd name="connsiteX8" fmla="*/ 476561 w 610593"/>
                  <a:gd name="connsiteY8" fmla="*/ 643356 h 643356"/>
                  <a:gd name="connsiteX0" fmla="*/ 476561 w 610593"/>
                  <a:gd name="connsiteY0" fmla="*/ 643356 h 643356"/>
                  <a:gd name="connsiteX1" fmla="*/ 476561 w 610593"/>
                  <a:gd name="connsiteY1" fmla="*/ 470603 h 643356"/>
                  <a:gd name="connsiteX2" fmla="*/ 610593 w 610593"/>
                  <a:gd name="connsiteY2" fmla="*/ 470603 h 643356"/>
                  <a:gd name="connsiteX3" fmla="*/ 610593 w 610593"/>
                  <a:gd name="connsiteY3" fmla="*/ 0 h 643356"/>
                  <a:gd name="connsiteX4" fmla="*/ 291893 w 610593"/>
                  <a:gd name="connsiteY4" fmla="*/ 0 h 643356"/>
                  <a:gd name="connsiteX5" fmla="*/ 291893 w 610593"/>
                  <a:gd name="connsiteY5" fmla="*/ 157860 h 643356"/>
                  <a:gd name="connsiteX6" fmla="*/ 0 w 610593"/>
                  <a:gd name="connsiteY6" fmla="*/ 157860 h 643356"/>
                  <a:gd name="connsiteX7" fmla="*/ 345506 w 610593"/>
                  <a:gd name="connsiteY7" fmla="*/ 610593 h 643356"/>
                  <a:gd name="connsiteX8" fmla="*/ 476561 w 610593"/>
                  <a:gd name="connsiteY8" fmla="*/ 643356 h 643356"/>
                  <a:gd name="connsiteX0" fmla="*/ 476561 w 610593"/>
                  <a:gd name="connsiteY0" fmla="*/ 643356 h 643356"/>
                  <a:gd name="connsiteX1" fmla="*/ 476561 w 610593"/>
                  <a:gd name="connsiteY1" fmla="*/ 470603 h 643356"/>
                  <a:gd name="connsiteX2" fmla="*/ 610593 w 610593"/>
                  <a:gd name="connsiteY2" fmla="*/ 470603 h 643356"/>
                  <a:gd name="connsiteX3" fmla="*/ 610593 w 610593"/>
                  <a:gd name="connsiteY3" fmla="*/ 0 h 643356"/>
                  <a:gd name="connsiteX4" fmla="*/ 291893 w 610593"/>
                  <a:gd name="connsiteY4" fmla="*/ 0 h 643356"/>
                  <a:gd name="connsiteX5" fmla="*/ 291893 w 610593"/>
                  <a:gd name="connsiteY5" fmla="*/ 157860 h 643356"/>
                  <a:gd name="connsiteX6" fmla="*/ 0 w 610593"/>
                  <a:gd name="connsiteY6" fmla="*/ 157860 h 643356"/>
                  <a:gd name="connsiteX7" fmla="*/ 345506 w 610593"/>
                  <a:gd name="connsiteY7" fmla="*/ 610593 h 643356"/>
                  <a:gd name="connsiteX8" fmla="*/ 476561 w 610593"/>
                  <a:gd name="connsiteY8" fmla="*/ 643356 h 643356"/>
                  <a:gd name="connsiteX0" fmla="*/ 476561 w 610593"/>
                  <a:gd name="connsiteY0" fmla="*/ 643356 h 643356"/>
                  <a:gd name="connsiteX1" fmla="*/ 476561 w 610593"/>
                  <a:gd name="connsiteY1" fmla="*/ 470603 h 643356"/>
                  <a:gd name="connsiteX2" fmla="*/ 610593 w 610593"/>
                  <a:gd name="connsiteY2" fmla="*/ 470603 h 643356"/>
                  <a:gd name="connsiteX3" fmla="*/ 610593 w 610593"/>
                  <a:gd name="connsiteY3" fmla="*/ 0 h 643356"/>
                  <a:gd name="connsiteX4" fmla="*/ 291893 w 610593"/>
                  <a:gd name="connsiteY4" fmla="*/ 0 h 643356"/>
                  <a:gd name="connsiteX5" fmla="*/ 291893 w 610593"/>
                  <a:gd name="connsiteY5" fmla="*/ 157860 h 643356"/>
                  <a:gd name="connsiteX6" fmla="*/ 0 w 610593"/>
                  <a:gd name="connsiteY6" fmla="*/ 157860 h 643356"/>
                  <a:gd name="connsiteX7" fmla="*/ 345506 w 610593"/>
                  <a:gd name="connsiteY7" fmla="*/ 610593 h 643356"/>
                  <a:gd name="connsiteX8" fmla="*/ 476561 w 610593"/>
                  <a:gd name="connsiteY8" fmla="*/ 643356 h 643356"/>
                  <a:gd name="connsiteX0" fmla="*/ 476561 w 610593"/>
                  <a:gd name="connsiteY0" fmla="*/ 643356 h 643356"/>
                  <a:gd name="connsiteX1" fmla="*/ 476561 w 610593"/>
                  <a:gd name="connsiteY1" fmla="*/ 470603 h 643356"/>
                  <a:gd name="connsiteX2" fmla="*/ 610593 w 610593"/>
                  <a:gd name="connsiteY2" fmla="*/ 470603 h 643356"/>
                  <a:gd name="connsiteX3" fmla="*/ 610593 w 610593"/>
                  <a:gd name="connsiteY3" fmla="*/ 0 h 643356"/>
                  <a:gd name="connsiteX4" fmla="*/ 291893 w 610593"/>
                  <a:gd name="connsiteY4" fmla="*/ 0 h 643356"/>
                  <a:gd name="connsiteX5" fmla="*/ 291893 w 610593"/>
                  <a:gd name="connsiteY5" fmla="*/ 157860 h 643356"/>
                  <a:gd name="connsiteX6" fmla="*/ 0 w 610593"/>
                  <a:gd name="connsiteY6" fmla="*/ 157860 h 643356"/>
                  <a:gd name="connsiteX7" fmla="*/ 345506 w 610593"/>
                  <a:gd name="connsiteY7" fmla="*/ 610593 h 643356"/>
                  <a:gd name="connsiteX8" fmla="*/ 476561 w 610593"/>
                  <a:gd name="connsiteY8" fmla="*/ 643356 h 643356"/>
                  <a:gd name="connsiteX0" fmla="*/ 476561 w 610593"/>
                  <a:gd name="connsiteY0" fmla="*/ 643356 h 643356"/>
                  <a:gd name="connsiteX1" fmla="*/ 476561 w 610593"/>
                  <a:gd name="connsiteY1" fmla="*/ 470603 h 643356"/>
                  <a:gd name="connsiteX2" fmla="*/ 610593 w 610593"/>
                  <a:gd name="connsiteY2" fmla="*/ 470603 h 643356"/>
                  <a:gd name="connsiteX3" fmla="*/ 610593 w 610593"/>
                  <a:gd name="connsiteY3" fmla="*/ 0 h 643356"/>
                  <a:gd name="connsiteX4" fmla="*/ 291893 w 610593"/>
                  <a:gd name="connsiteY4" fmla="*/ 0 h 643356"/>
                  <a:gd name="connsiteX5" fmla="*/ 291893 w 610593"/>
                  <a:gd name="connsiteY5" fmla="*/ 157860 h 643356"/>
                  <a:gd name="connsiteX6" fmla="*/ 0 w 610593"/>
                  <a:gd name="connsiteY6" fmla="*/ 157860 h 643356"/>
                  <a:gd name="connsiteX7" fmla="*/ 345506 w 610593"/>
                  <a:gd name="connsiteY7" fmla="*/ 610593 h 643356"/>
                  <a:gd name="connsiteX8" fmla="*/ 476561 w 610593"/>
                  <a:gd name="connsiteY8" fmla="*/ 643356 h 643356"/>
                  <a:gd name="connsiteX0" fmla="*/ 476561 w 610593"/>
                  <a:gd name="connsiteY0" fmla="*/ 643356 h 643356"/>
                  <a:gd name="connsiteX1" fmla="*/ 476561 w 610593"/>
                  <a:gd name="connsiteY1" fmla="*/ 470603 h 643356"/>
                  <a:gd name="connsiteX2" fmla="*/ 610593 w 610593"/>
                  <a:gd name="connsiteY2" fmla="*/ 470603 h 643356"/>
                  <a:gd name="connsiteX3" fmla="*/ 610593 w 610593"/>
                  <a:gd name="connsiteY3" fmla="*/ 0 h 643356"/>
                  <a:gd name="connsiteX4" fmla="*/ 291893 w 610593"/>
                  <a:gd name="connsiteY4" fmla="*/ 0 h 643356"/>
                  <a:gd name="connsiteX5" fmla="*/ 291893 w 610593"/>
                  <a:gd name="connsiteY5" fmla="*/ 157860 h 643356"/>
                  <a:gd name="connsiteX6" fmla="*/ 0 w 610593"/>
                  <a:gd name="connsiteY6" fmla="*/ 157860 h 643356"/>
                  <a:gd name="connsiteX7" fmla="*/ 277000 w 610593"/>
                  <a:gd name="connsiteY7" fmla="*/ 542087 h 643356"/>
                  <a:gd name="connsiteX8" fmla="*/ 476561 w 610593"/>
                  <a:gd name="connsiteY8" fmla="*/ 643356 h 643356"/>
                  <a:gd name="connsiteX0" fmla="*/ 476561 w 610593"/>
                  <a:gd name="connsiteY0" fmla="*/ 643356 h 643356"/>
                  <a:gd name="connsiteX1" fmla="*/ 476561 w 610593"/>
                  <a:gd name="connsiteY1" fmla="*/ 470603 h 643356"/>
                  <a:gd name="connsiteX2" fmla="*/ 610593 w 610593"/>
                  <a:gd name="connsiteY2" fmla="*/ 470603 h 643356"/>
                  <a:gd name="connsiteX3" fmla="*/ 610593 w 610593"/>
                  <a:gd name="connsiteY3" fmla="*/ 0 h 643356"/>
                  <a:gd name="connsiteX4" fmla="*/ 291893 w 610593"/>
                  <a:gd name="connsiteY4" fmla="*/ 0 h 643356"/>
                  <a:gd name="connsiteX5" fmla="*/ 291893 w 610593"/>
                  <a:gd name="connsiteY5" fmla="*/ 157860 h 643356"/>
                  <a:gd name="connsiteX6" fmla="*/ 0 w 610593"/>
                  <a:gd name="connsiteY6" fmla="*/ 157860 h 643356"/>
                  <a:gd name="connsiteX7" fmla="*/ 277000 w 610593"/>
                  <a:gd name="connsiteY7" fmla="*/ 542087 h 643356"/>
                  <a:gd name="connsiteX8" fmla="*/ 476561 w 610593"/>
                  <a:gd name="connsiteY8" fmla="*/ 643356 h 643356"/>
                  <a:gd name="connsiteX0" fmla="*/ 476561 w 610593"/>
                  <a:gd name="connsiteY0" fmla="*/ 643356 h 643356"/>
                  <a:gd name="connsiteX1" fmla="*/ 476561 w 610593"/>
                  <a:gd name="connsiteY1" fmla="*/ 470603 h 643356"/>
                  <a:gd name="connsiteX2" fmla="*/ 610593 w 610593"/>
                  <a:gd name="connsiteY2" fmla="*/ 470603 h 643356"/>
                  <a:gd name="connsiteX3" fmla="*/ 610593 w 610593"/>
                  <a:gd name="connsiteY3" fmla="*/ 0 h 643356"/>
                  <a:gd name="connsiteX4" fmla="*/ 291893 w 610593"/>
                  <a:gd name="connsiteY4" fmla="*/ 0 h 643356"/>
                  <a:gd name="connsiteX5" fmla="*/ 291893 w 610593"/>
                  <a:gd name="connsiteY5" fmla="*/ 157860 h 643356"/>
                  <a:gd name="connsiteX6" fmla="*/ 0 w 610593"/>
                  <a:gd name="connsiteY6" fmla="*/ 157860 h 643356"/>
                  <a:gd name="connsiteX7" fmla="*/ 277000 w 610593"/>
                  <a:gd name="connsiteY7" fmla="*/ 542087 h 643356"/>
                  <a:gd name="connsiteX8" fmla="*/ 476561 w 610593"/>
                  <a:gd name="connsiteY8" fmla="*/ 643356 h 643356"/>
                  <a:gd name="connsiteX0" fmla="*/ 476561 w 610593"/>
                  <a:gd name="connsiteY0" fmla="*/ 643356 h 643356"/>
                  <a:gd name="connsiteX1" fmla="*/ 476561 w 610593"/>
                  <a:gd name="connsiteY1" fmla="*/ 470603 h 643356"/>
                  <a:gd name="connsiteX2" fmla="*/ 610593 w 610593"/>
                  <a:gd name="connsiteY2" fmla="*/ 470603 h 643356"/>
                  <a:gd name="connsiteX3" fmla="*/ 610593 w 610593"/>
                  <a:gd name="connsiteY3" fmla="*/ 0 h 643356"/>
                  <a:gd name="connsiteX4" fmla="*/ 291893 w 610593"/>
                  <a:gd name="connsiteY4" fmla="*/ 0 h 643356"/>
                  <a:gd name="connsiteX5" fmla="*/ 291893 w 610593"/>
                  <a:gd name="connsiteY5" fmla="*/ 157860 h 643356"/>
                  <a:gd name="connsiteX6" fmla="*/ 0 w 610593"/>
                  <a:gd name="connsiteY6" fmla="*/ 157860 h 643356"/>
                  <a:gd name="connsiteX7" fmla="*/ 277000 w 610593"/>
                  <a:gd name="connsiteY7" fmla="*/ 542087 h 643356"/>
                  <a:gd name="connsiteX8" fmla="*/ 476561 w 610593"/>
                  <a:gd name="connsiteY8" fmla="*/ 643356 h 643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0593" h="643356">
                    <a:moveTo>
                      <a:pt x="476561" y="643356"/>
                    </a:moveTo>
                    <a:lnTo>
                      <a:pt x="476561" y="470603"/>
                    </a:lnTo>
                    <a:lnTo>
                      <a:pt x="610593" y="470603"/>
                    </a:lnTo>
                    <a:lnTo>
                      <a:pt x="610593" y="0"/>
                    </a:lnTo>
                    <a:lnTo>
                      <a:pt x="291893" y="0"/>
                    </a:lnTo>
                    <a:lnTo>
                      <a:pt x="291893" y="157860"/>
                    </a:lnTo>
                    <a:lnTo>
                      <a:pt x="0" y="157860"/>
                    </a:lnTo>
                    <a:cubicBezTo>
                      <a:pt x="122118" y="354442"/>
                      <a:pt x="128075" y="369334"/>
                      <a:pt x="277000" y="542087"/>
                    </a:cubicBezTo>
                    <a:cubicBezTo>
                      <a:pt x="377277" y="630449"/>
                      <a:pt x="432876" y="632435"/>
                      <a:pt x="476561" y="64335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2" name="Freihandform 101"/>
              <p:cNvSpPr/>
              <p:nvPr/>
            </p:nvSpPr>
            <p:spPr>
              <a:xfrm flipV="1">
                <a:off x="3231673" y="3823859"/>
                <a:ext cx="610593" cy="643356"/>
              </a:xfrm>
              <a:custGeom>
                <a:avLst/>
                <a:gdLst>
                  <a:gd name="connsiteX0" fmla="*/ 476561 w 610593"/>
                  <a:gd name="connsiteY0" fmla="*/ 643356 h 643356"/>
                  <a:gd name="connsiteX1" fmla="*/ 476561 w 610593"/>
                  <a:gd name="connsiteY1" fmla="*/ 470603 h 643356"/>
                  <a:gd name="connsiteX2" fmla="*/ 610593 w 610593"/>
                  <a:gd name="connsiteY2" fmla="*/ 470603 h 643356"/>
                  <a:gd name="connsiteX3" fmla="*/ 610593 w 610593"/>
                  <a:gd name="connsiteY3" fmla="*/ 0 h 643356"/>
                  <a:gd name="connsiteX4" fmla="*/ 291893 w 610593"/>
                  <a:gd name="connsiteY4" fmla="*/ 0 h 643356"/>
                  <a:gd name="connsiteX5" fmla="*/ 291893 w 610593"/>
                  <a:gd name="connsiteY5" fmla="*/ 157860 h 643356"/>
                  <a:gd name="connsiteX6" fmla="*/ 0 w 610593"/>
                  <a:gd name="connsiteY6" fmla="*/ 157860 h 643356"/>
                  <a:gd name="connsiteX7" fmla="*/ 476561 w 610593"/>
                  <a:gd name="connsiteY7" fmla="*/ 643356 h 643356"/>
                  <a:gd name="connsiteX0" fmla="*/ 476561 w 610593"/>
                  <a:gd name="connsiteY0" fmla="*/ 643356 h 643356"/>
                  <a:gd name="connsiteX1" fmla="*/ 476561 w 610593"/>
                  <a:gd name="connsiteY1" fmla="*/ 470603 h 643356"/>
                  <a:gd name="connsiteX2" fmla="*/ 610593 w 610593"/>
                  <a:gd name="connsiteY2" fmla="*/ 470603 h 643356"/>
                  <a:gd name="connsiteX3" fmla="*/ 610593 w 610593"/>
                  <a:gd name="connsiteY3" fmla="*/ 0 h 643356"/>
                  <a:gd name="connsiteX4" fmla="*/ 291893 w 610593"/>
                  <a:gd name="connsiteY4" fmla="*/ 0 h 643356"/>
                  <a:gd name="connsiteX5" fmla="*/ 291893 w 610593"/>
                  <a:gd name="connsiteY5" fmla="*/ 157860 h 643356"/>
                  <a:gd name="connsiteX6" fmla="*/ 0 w 610593"/>
                  <a:gd name="connsiteY6" fmla="*/ 157860 h 643356"/>
                  <a:gd name="connsiteX7" fmla="*/ 345506 w 610593"/>
                  <a:gd name="connsiteY7" fmla="*/ 610593 h 643356"/>
                  <a:gd name="connsiteX8" fmla="*/ 476561 w 610593"/>
                  <a:gd name="connsiteY8" fmla="*/ 643356 h 643356"/>
                  <a:gd name="connsiteX0" fmla="*/ 476561 w 610593"/>
                  <a:gd name="connsiteY0" fmla="*/ 643356 h 643356"/>
                  <a:gd name="connsiteX1" fmla="*/ 476561 w 610593"/>
                  <a:gd name="connsiteY1" fmla="*/ 470603 h 643356"/>
                  <a:gd name="connsiteX2" fmla="*/ 610593 w 610593"/>
                  <a:gd name="connsiteY2" fmla="*/ 470603 h 643356"/>
                  <a:gd name="connsiteX3" fmla="*/ 610593 w 610593"/>
                  <a:gd name="connsiteY3" fmla="*/ 0 h 643356"/>
                  <a:gd name="connsiteX4" fmla="*/ 291893 w 610593"/>
                  <a:gd name="connsiteY4" fmla="*/ 0 h 643356"/>
                  <a:gd name="connsiteX5" fmla="*/ 291893 w 610593"/>
                  <a:gd name="connsiteY5" fmla="*/ 157860 h 643356"/>
                  <a:gd name="connsiteX6" fmla="*/ 0 w 610593"/>
                  <a:gd name="connsiteY6" fmla="*/ 157860 h 643356"/>
                  <a:gd name="connsiteX7" fmla="*/ 345506 w 610593"/>
                  <a:gd name="connsiteY7" fmla="*/ 610593 h 643356"/>
                  <a:gd name="connsiteX8" fmla="*/ 476561 w 610593"/>
                  <a:gd name="connsiteY8" fmla="*/ 643356 h 643356"/>
                  <a:gd name="connsiteX0" fmla="*/ 476561 w 610593"/>
                  <a:gd name="connsiteY0" fmla="*/ 643356 h 643356"/>
                  <a:gd name="connsiteX1" fmla="*/ 476561 w 610593"/>
                  <a:gd name="connsiteY1" fmla="*/ 470603 h 643356"/>
                  <a:gd name="connsiteX2" fmla="*/ 610593 w 610593"/>
                  <a:gd name="connsiteY2" fmla="*/ 470603 h 643356"/>
                  <a:gd name="connsiteX3" fmla="*/ 610593 w 610593"/>
                  <a:gd name="connsiteY3" fmla="*/ 0 h 643356"/>
                  <a:gd name="connsiteX4" fmla="*/ 291893 w 610593"/>
                  <a:gd name="connsiteY4" fmla="*/ 0 h 643356"/>
                  <a:gd name="connsiteX5" fmla="*/ 291893 w 610593"/>
                  <a:gd name="connsiteY5" fmla="*/ 157860 h 643356"/>
                  <a:gd name="connsiteX6" fmla="*/ 0 w 610593"/>
                  <a:gd name="connsiteY6" fmla="*/ 157860 h 643356"/>
                  <a:gd name="connsiteX7" fmla="*/ 345506 w 610593"/>
                  <a:gd name="connsiteY7" fmla="*/ 610593 h 643356"/>
                  <a:gd name="connsiteX8" fmla="*/ 476561 w 610593"/>
                  <a:gd name="connsiteY8" fmla="*/ 643356 h 643356"/>
                  <a:gd name="connsiteX0" fmla="*/ 476561 w 610593"/>
                  <a:gd name="connsiteY0" fmla="*/ 643356 h 643356"/>
                  <a:gd name="connsiteX1" fmla="*/ 476561 w 610593"/>
                  <a:gd name="connsiteY1" fmla="*/ 470603 h 643356"/>
                  <a:gd name="connsiteX2" fmla="*/ 610593 w 610593"/>
                  <a:gd name="connsiteY2" fmla="*/ 470603 h 643356"/>
                  <a:gd name="connsiteX3" fmla="*/ 610593 w 610593"/>
                  <a:gd name="connsiteY3" fmla="*/ 0 h 643356"/>
                  <a:gd name="connsiteX4" fmla="*/ 291893 w 610593"/>
                  <a:gd name="connsiteY4" fmla="*/ 0 h 643356"/>
                  <a:gd name="connsiteX5" fmla="*/ 291893 w 610593"/>
                  <a:gd name="connsiteY5" fmla="*/ 157860 h 643356"/>
                  <a:gd name="connsiteX6" fmla="*/ 0 w 610593"/>
                  <a:gd name="connsiteY6" fmla="*/ 157860 h 643356"/>
                  <a:gd name="connsiteX7" fmla="*/ 345506 w 610593"/>
                  <a:gd name="connsiteY7" fmla="*/ 610593 h 643356"/>
                  <a:gd name="connsiteX8" fmla="*/ 476561 w 610593"/>
                  <a:gd name="connsiteY8" fmla="*/ 643356 h 643356"/>
                  <a:gd name="connsiteX0" fmla="*/ 476561 w 610593"/>
                  <a:gd name="connsiteY0" fmla="*/ 643356 h 643356"/>
                  <a:gd name="connsiteX1" fmla="*/ 476561 w 610593"/>
                  <a:gd name="connsiteY1" fmla="*/ 470603 h 643356"/>
                  <a:gd name="connsiteX2" fmla="*/ 610593 w 610593"/>
                  <a:gd name="connsiteY2" fmla="*/ 470603 h 643356"/>
                  <a:gd name="connsiteX3" fmla="*/ 610593 w 610593"/>
                  <a:gd name="connsiteY3" fmla="*/ 0 h 643356"/>
                  <a:gd name="connsiteX4" fmla="*/ 291893 w 610593"/>
                  <a:gd name="connsiteY4" fmla="*/ 0 h 643356"/>
                  <a:gd name="connsiteX5" fmla="*/ 291893 w 610593"/>
                  <a:gd name="connsiteY5" fmla="*/ 157860 h 643356"/>
                  <a:gd name="connsiteX6" fmla="*/ 0 w 610593"/>
                  <a:gd name="connsiteY6" fmla="*/ 157860 h 643356"/>
                  <a:gd name="connsiteX7" fmla="*/ 345506 w 610593"/>
                  <a:gd name="connsiteY7" fmla="*/ 610593 h 643356"/>
                  <a:gd name="connsiteX8" fmla="*/ 476561 w 610593"/>
                  <a:gd name="connsiteY8" fmla="*/ 643356 h 643356"/>
                  <a:gd name="connsiteX0" fmla="*/ 476561 w 610593"/>
                  <a:gd name="connsiteY0" fmla="*/ 643356 h 643356"/>
                  <a:gd name="connsiteX1" fmla="*/ 476561 w 610593"/>
                  <a:gd name="connsiteY1" fmla="*/ 470603 h 643356"/>
                  <a:gd name="connsiteX2" fmla="*/ 610593 w 610593"/>
                  <a:gd name="connsiteY2" fmla="*/ 470603 h 643356"/>
                  <a:gd name="connsiteX3" fmla="*/ 610593 w 610593"/>
                  <a:gd name="connsiteY3" fmla="*/ 0 h 643356"/>
                  <a:gd name="connsiteX4" fmla="*/ 291893 w 610593"/>
                  <a:gd name="connsiteY4" fmla="*/ 0 h 643356"/>
                  <a:gd name="connsiteX5" fmla="*/ 291893 w 610593"/>
                  <a:gd name="connsiteY5" fmla="*/ 157860 h 643356"/>
                  <a:gd name="connsiteX6" fmla="*/ 0 w 610593"/>
                  <a:gd name="connsiteY6" fmla="*/ 157860 h 643356"/>
                  <a:gd name="connsiteX7" fmla="*/ 345506 w 610593"/>
                  <a:gd name="connsiteY7" fmla="*/ 610593 h 643356"/>
                  <a:gd name="connsiteX8" fmla="*/ 476561 w 610593"/>
                  <a:gd name="connsiteY8" fmla="*/ 643356 h 643356"/>
                  <a:gd name="connsiteX0" fmla="*/ 476561 w 610593"/>
                  <a:gd name="connsiteY0" fmla="*/ 643356 h 643356"/>
                  <a:gd name="connsiteX1" fmla="*/ 476561 w 610593"/>
                  <a:gd name="connsiteY1" fmla="*/ 470603 h 643356"/>
                  <a:gd name="connsiteX2" fmla="*/ 610593 w 610593"/>
                  <a:gd name="connsiteY2" fmla="*/ 470603 h 643356"/>
                  <a:gd name="connsiteX3" fmla="*/ 610593 w 610593"/>
                  <a:gd name="connsiteY3" fmla="*/ 0 h 643356"/>
                  <a:gd name="connsiteX4" fmla="*/ 291893 w 610593"/>
                  <a:gd name="connsiteY4" fmla="*/ 0 h 643356"/>
                  <a:gd name="connsiteX5" fmla="*/ 291893 w 610593"/>
                  <a:gd name="connsiteY5" fmla="*/ 157860 h 643356"/>
                  <a:gd name="connsiteX6" fmla="*/ 0 w 610593"/>
                  <a:gd name="connsiteY6" fmla="*/ 157860 h 643356"/>
                  <a:gd name="connsiteX7" fmla="*/ 277000 w 610593"/>
                  <a:gd name="connsiteY7" fmla="*/ 542087 h 643356"/>
                  <a:gd name="connsiteX8" fmla="*/ 476561 w 610593"/>
                  <a:gd name="connsiteY8" fmla="*/ 643356 h 643356"/>
                  <a:gd name="connsiteX0" fmla="*/ 476561 w 610593"/>
                  <a:gd name="connsiteY0" fmla="*/ 643356 h 643356"/>
                  <a:gd name="connsiteX1" fmla="*/ 476561 w 610593"/>
                  <a:gd name="connsiteY1" fmla="*/ 470603 h 643356"/>
                  <a:gd name="connsiteX2" fmla="*/ 610593 w 610593"/>
                  <a:gd name="connsiteY2" fmla="*/ 470603 h 643356"/>
                  <a:gd name="connsiteX3" fmla="*/ 610593 w 610593"/>
                  <a:gd name="connsiteY3" fmla="*/ 0 h 643356"/>
                  <a:gd name="connsiteX4" fmla="*/ 291893 w 610593"/>
                  <a:gd name="connsiteY4" fmla="*/ 0 h 643356"/>
                  <a:gd name="connsiteX5" fmla="*/ 291893 w 610593"/>
                  <a:gd name="connsiteY5" fmla="*/ 157860 h 643356"/>
                  <a:gd name="connsiteX6" fmla="*/ 0 w 610593"/>
                  <a:gd name="connsiteY6" fmla="*/ 157860 h 643356"/>
                  <a:gd name="connsiteX7" fmla="*/ 277000 w 610593"/>
                  <a:gd name="connsiteY7" fmla="*/ 542087 h 643356"/>
                  <a:gd name="connsiteX8" fmla="*/ 476561 w 610593"/>
                  <a:gd name="connsiteY8" fmla="*/ 643356 h 643356"/>
                  <a:gd name="connsiteX0" fmla="*/ 476561 w 610593"/>
                  <a:gd name="connsiteY0" fmla="*/ 643356 h 643356"/>
                  <a:gd name="connsiteX1" fmla="*/ 476561 w 610593"/>
                  <a:gd name="connsiteY1" fmla="*/ 470603 h 643356"/>
                  <a:gd name="connsiteX2" fmla="*/ 610593 w 610593"/>
                  <a:gd name="connsiteY2" fmla="*/ 470603 h 643356"/>
                  <a:gd name="connsiteX3" fmla="*/ 610593 w 610593"/>
                  <a:gd name="connsiteY3" fmla="*/ 0 h 643356"/>
                  <a:gd name="connsiteX4" fmla="*/ 291893 w 610593"/>
                  <a:gd name="connsiteY4" fmla="*/ 0 h 643356"/>
                  <a:gd name="connsiteX5" fmla="*/ 291893 w 610593"/>
                  <a:gd name="connsiteY5" fmla="*/ 157860 h 643356"/>
                  <a:gd name="connsiteX6" fmla="*/ 0 w 610593"/>
                  <a:gd name="connsiteY6" fmla="*/ 157860 h 643356"/>
                  <a:gd name="connsiteX7" fmla="*/ 277000 w 610593"/>
                  <a:gd name="connsiteY7" fmla="*/ 542087 h 643356"/>
                  <a:gd name="connsiteX8" fmla="*/ 476561 w 610593"/>
                  <a:gd name="connsiteY8" fmla="*/ 643356 h 643356"/>
                  <a:gd name="connsiteX0" fmla="*/ 476561 w 610593"/>
                  <a:gd name="connsiteY0" fmla="*/ 643356 h 643356"/>
                  <a:gd name="connsiteX1" fmla="*/ 476561 w 610593"/>
                  <a:gd name="connsiteY1" fmla="*/ 470603 h 643356"/>
                  <a:gd name="connsiteX2" fmla="*/ 610593 w 610593"/>
                  <a:gd name="connsiteY2" fmla="*/ 470603 h 643356"/>
                  <a:gd name="connsiteX3" fmla="*/ 610593 w 610593"/>
                  <a:gd name="connsiteY3" fmla="*/ 0 h 643356"/>
                  <a:gd name="connsiteX4" fmla="*/ 291893 w 610593"/>
                  <a:gd name="connsiteY4" fmla="*/ 0 h 643356"/>
                  <a:gd name="connsiteX5" fmla="*/ 291893 w 610593"/>
                  <a:gd name="connsiteY5" fmla="*/ 157860 h 643356"/>
                  <a:gd name="connsiteX6" fmla="*/ 0 w 610593"/>
                  <a:gd name="connsiteY6" fmla="*/ 157860 h 643356"/>
                  <a:gd name="connsiteX7" fmla="*/ 277000 w 610593"/>
                  <a:gd name="connsiteY7" fmla="*/ 542087 h 643356"/>
                  <a:gd name="connsiteX8" fmla="*/ 476561 w 610593"/>
                  <a:gd name="connsiteY8" fmla="*/ 643356 h 643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0593" h="643356">
                    <a:moveTo>
                      <a:pt x="476561" y="643356"/>
                    </a:moveTo>
                    <a:lnTo>
                      <a:pt x="476561" y="470603"/>
                    </a:lnTo>
                    <a:lnTo>
                      <a:pt x="610593" y="470603"/>
                    </a:lnTo>
                    <a:lnTo>
                      <a:pt x="610593" y="0"/>
                    </a:lnTo>
                    <a:lnTo>
                      <a:pt x="291893" y="0"/>
                    </a:lnTo>
                    <a:lnTo>
                      <a:pt x="291893" y="157860"/>
                    </a:lnTo>
                    <a:lnTo>
                      <a:pt x="0" y="157860"/>
                    </a:lnTo>
                    <a:cubicBezTo>
                      <a:pt x="122118" y="354442"/>
                      <a:pt x="128075" y="369334"/>
                      <a:pt x="277000" y="542087"/>
                    </a:cubicBezTo>
                    <a:cubicBezTo>
                      <a:pt x="377277" y="630449"/>
                      <a:pt x="432876" y="632435"/>
                      <a:pt x="476561" y="64335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86" name="Freihandform 85"/>
            <p:cNvSpPr/>
            <p:nvPr/>
          </p:nvSpPr>
          <p:spPr>
            <a:xfrm>
              <a:off x="3349138" y="3689217"/>
              <a:ext cx="5106235" cy="190680"/>
            </a:xfrm>
            <a:custGeom>
              <a:avLst/>
              <a:gdLst>
                <a:gd name="connsiteX0" fmla="*/ 0 w 5118040"/>
                <a:gd name="connsiteY0" fmla="*/ 56337 h 190680"/>
                <a:gd name="connsiteX1" fmla="*/ 1880804 w 5118040"/>
                <a:gd name="connsiteY1" fmla="*/ 56337 h 190680"/>
                <a:gd name="connsiteX2" fmla="*/ 3098559 w 5118040"/>
                <a:gd name="connsiteY2" fmla="*/ 0 h 190680"/>
                <a:gd name="connsiteX3" fmla="*/ 5118040 w 5118040"/>
                <a:gd name="connsiteY3" fmla="*/ 0 h 190680"/>
                <a:gd name="connsiteX4" fmla="*/ 5118040 w 5118040"/>
                <a:gd name="connsiteY4" fmla="*/ 190680 h 190680"/>
                <a:gd name="connsiteX5" fmla="*/ 3098559 w 5118040"/>
                <a:gd name="connsiteY5" fmla="*/ 190680 h 190680"/>
                <a:gd name="connsiteX6" fmla="*/ 1880804 w 5118040"/>
                <a:gd name="connsiteY6" fmla="*/ 130009 h 190680"/>
                <a:gd name="connsiteX7" fmla="*/ 4334 w 5118040"/>
                <a:gd name="connsiteY7" fmla="*/ 130009 h 190680"/>
                <a:gd name="connsiteX8" fmla="*/ 0 w 5118040"/>
                <a:gd name="connsiteY8" fmla="*/ 56337 h 190680"/>
                <a:gd name="connsiteX0" fmla="*/ 2816 w 5120856"/>
                <a:gd name="connsiteY0" fmla="*/ 56337 h 190680"/>
                <a:gd name="connsiteX1" fmla="*/ 1883620 w 5120856"/>
                <a:gd name="connsiteY1" fmla="*/ 56337 h 190680"/>
                <a:gd name="connsiteX2" fmla="*/ 3101375 w 5120856"/>
                <a:gd name="connsiteY2" fmla="*/ 0 h 190680"/>
                <a:gd name="connsiteX3" fmla="*/ 5120856 w 5120856"/>
                <a:gd name="connsiteY3" fmla="*/ 0 h 190680"/>
                <a:gd name="connsiteX4" fmla="*/ 5120856 w 5120856"/>
                <a:gd name="connsiteY4" fmla="*/ 190680 h 190680"/>
                <a:gd name="connsiteX5" fmla="*/ 3101375 w 5120856"/>
                <a:gd name="connsiteY5" fmla="*/ 190680 h 190680"/>
                <a:gd name="connsiteX6" fmla="*/ 1883620 w 5120856"/>
                <a:gd name="connsiteY6" fmla="*/ 130009 h 190680"/>
                <a:gd name="connsiteX7" fmla="*/ 0 w 5120856"/>
                <a:gd name="connsiteY7" fmla="*/ 130009 h 190680"/>
                <a:gd name="connsiteX8" fmla="*/ 2816 w 5120856"/>
                <a:gd name="connsiteY8" fmla="*/ 56337 h 190680"/>
                <a:gd name="connsiteX0" fmla="*/ 428 w 5120856"/>
                <a:gd name="connsiteY0" fmla="*/ 58719 h 190680"/>
                <a:gd name="connsiteX1" fmla="*/ 1883620 w 5120856"/>
                <a:gd name="connsiteY1" fmla="*/ 56337 h 190680"/>
                <a:gd name="connsiteX2" fmla="*/ 3101375 w 5120856"/>
                <a:gd name="connsiteY2" fmla="*/ 0 h 190680"/>
                <a:gd name="connsiteX3" fmla="*/ 5120856 w 5120856"/>
                <a:gd name="connsiteY3" fmla="*/ 0 h 190680"/>
                <a:gd name="connsiteX4" fmla="*/ 5120856 w 5120856"/>
                <a:gd name="connsiteY4" fmla="*/ 190680 h 190680"/>
                <a:gd name="connsiteX5" fmla="*/ 3101375 w 5120856"/>
                <a:gd name="connsiteY5" fmla="*/ 190680 h 190680"/>
                <a:gd name="connsiteX6" fmla="*/ 1883620 w 5120856"/>
                <a:gd name="connsiteY6" fmla="*/ 130009 h 190680"/>
                <a:gd name="connsiteX7" fmla="*/ 0 w 5120856"/>
                <a:gd name="connsiteY7" fmla="*/ 130009 h 190680"/>
                <a:gd name="connsiteX8" fmla="*/ 428 w 5120856"/>
                <a:gd name="connsiteY8" fmla="*/ 58719 h 19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20856" h="190680">
                  <a:moveTo>
                    <a:pt x="428" y="58719"/>
                  </a:moveTo>
                  <a:lnTo>
                    <a:pt x="1883620" y="56337"/>
                  </a:lnTo>
                  <a:lnTo>
                    <a:pt x="3101375" y="0"/>
                  </a:lnTo>
                  <a:lnTo>
                    <a:pt x="5120856" y="0"/>
                  </a:lnTo>
                  <a:lnTo>
                    <a:pt x="5120856" y="190680"/>
                  </a:lnTo>
                  <a:lnTo>
                    <a:pt x="3101375" y="190680"/>
                  </a:lnTo>
                  <a:lnTo>
                    <a:pt x="1883620" y="130009"/>
                  </a:lnTo>
                  <a:lnTo>
                    <a:pt x="0" y="130009"/>
                  </a:lnTo>
                  <a:cubicBezTo>
                    <a:pt x="143" y="106246"/>
                    <a:pt x="285" y="82482"/>
                    <a:pt x="428" y="58719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91" name="Pfeil nach rechts 90"/>
            <p:cNvSpPr/>
            <p:nvPr/>
          </p:nvSpPr>
          <p:spPr>
            <a:xfrm>
              <a:off x="480423" y="3689217"/>
              <a:ext cx="432048" cy="190680"/>
            </a:xfrm>
            <a:prstGeom prst="rightArrow">
              <a:avLst/>
            </a:pr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93" name="Pfeil nach rechts 92"/>
            <p:cNvSpPr/>
            <p:nvPr/>
          </p:nvSpPr>
          <p:spPr>
            <a:xfrm>
              <a:off x="8709431" y="3689217"/>
              <a:ext cx="432048" cy="190680"/>
            </a:xfrm>
            <a:prstGeom prst="rightArrow">
              <a:avLst/>
            </a:pr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cxnSp>
          <p:nvCxnSpPr>
            <p:cNvPr id="99" name="Gerade Verbindung 98"/>
            <p:cNvCxnSpPr/>
            <p:nvPr/>
          </p:nvCxnSpPr>
          <p:spPr>
            <a:xfrm>
              <a:off x="408415" y="3784557"/>
              <a:ext cx="8995792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Gerade Verbindung mit Pfeil 99"/>
            <p:cNvCxnSpPr/>
            <p:nvPr/>
          </p:nvCxnSpPr>
          <p:spPr>
            <a:xfrm>
              <a:off x="1619672" y="3634013"/>
              <a:ext cx="502923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Textfeld 102"/>
          <p:cNvSpPr txBox="1"/>
          <p:nvPr/>
        </p:nvSpPr>
        <p:spPr>
          <a:xfrm>
            <a:off x="118371" y="1833523"/>
            <a:ext cx="12516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Vstup prášku</a:t>
            </a:r>
            <a:endParaRPr lang="en-GB" sz="1600" dirty="0"/>
          </a:p>
        </p:txBody>
      </p:sp>
      <p:sp>
        <p:nvSpPr>
          <p:cNvPr id="104" name="Textfeld 103"/>
          <p:cNvSpPr txBox="1"/>
          <p:nvPr/>
        </p:nvSpPr>
        <p:spPr>
          <a:xfrm>
            <a:off x="5367951" y="2696931"/>
            <a:ext cx="1294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Zóna míchání</a:t>
            </a:r>
            <a:endParaRPr lang="en-GB" sz="1600" dirty="0"/>
          </a:p>
        </p:txBody>
      </p:sp>
      <p:sp>
        <p:nvSpPr>
          <p:cNvPr id="105" name="Textfeld 104"/>
          <p:cNvSpPr txBox="1"/>
          <p:nvPr/>
        </p:nvSpPr>
        <p:spPr>
          <a:xfrm>
            <a:off x="1366613" y="4509120"/>
            <a:ext cx="25494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/>
              <a:t>Adaptabilní</a:t>
            </a:r>
            <a:r>
              <a:rPr lang="en-GB" sz="1600" dirty="0"/>
              <a:t> </a:t>
            </a:r>
            <a:r>
              <a:rPr lang="en-GB" sz="1600" dirty="0" err="1"/>
              <a:t>disperze</a:t>
            </a:r>
            <a:r>
              <a:rPr lang="cs-CZ" sz="1600" dirty="0"/>
              <a:t> </a:t>
            </a:r>
            <a:r>
              <a:rPr lang="en-GB" sz="1600" dirty="0" err="1"/>
              <a:t>energie</a:t>
            </a:r>
            <a:endParaRPr lang="cs-CZ" sz="1600" dirty="0"/>
          </a:p>
          <a:p>
            <a:r>
              <a:rPr lang="en-GB" sz="1600" dirty="0" err="1"/>
              <a:t>prostřednictvím</a:t>
            </a:r>
            <a:r>
              <a:rPr lang="en-GB" sz="1600" dirty="0"/>
              <a:t> </a:t>
            </a:r>
            <a:r>
              <a:rPr lang="en-GB" sz="1600" dirty="0" err="1"/>
              <a:t>primární</a:t>
            </a:r>
            <a:r>
              <a:rPr lang="cs-CZ" sz="1600" dirty="0"/>
              <a:t>ho</a:t>
            </a:r>
            <a:endParaRPr lang="en-GB" sz="1600" dirty="0"/>
          </a:p>
          <a:p>
            <a:r>
              <a:rPr lang="en-GB" sz="1600" dirty="0" err="1"/>
              <a:t>tlak</a:t>
            </a:r>
            <a:r>
              <a:rPr lang="cs-CZ" sz="1600" dirty="0"/>
              <a:t>u</a:t>
            </a:r>
            <a:r>
              <a:rPr lang="en-GB" sz="1600" dirty="0"/>
              <a:t> a </a:t>
            </a:r>
            <a:r>
              <a:rPr lang="en-GB" sz="1600" dirty="0" err="1"/>
              <a:t>prstencová</a:t>
            </a:r>
            <a:r>
              <a:rPr lang="en-GB" sz="1600" dirty="0"/>
              <a:t> </a:t>
            </a:r>
            <a:r>
              <a:rPr lang="en-GB" sz="1600" dirty="0" err="1"/>
              <a:t>mezer</a:t>
            </a:r>
            <a:r>
              <a:rPr lang="cs-CZ" sz="1600" dirty="0"/>
              <a:t>y</a:t>
            </a:r>
            <a:endParaRPr lang="en-GB" sz="1600" dirty="0"/>
          </a:p>
        </p:txBody>
      </p:sp>
      <p:sp>
        <p:nvSpPr>
          <p:cNvPr id="106" name="Textfeld 105"/>
          <p:cNvSpPr txBox="1"/>
          <p:nvPr/>
        </p:nvSpPr>
        <p:spPr>
          <a:xfrm>
            <a:off x="8125398" y="2695897"/>
            <a:ext cx="9058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1600" dirty="0"/>
              <a:t>Volný </a:t>
            </a:r>
          </a:p>
          <a:p>
            <a:pPr algn="r"/>
            <a:r>
              <a:rPr lang="cs-CZ" sz="1600" dirty="0"/>
              <a:t>parsek</a:t>
            </a:r>
          </a:p>
          <a:p>
            <a:pPr algn="r"/>
            <a:r>
              <a:rPr lang="cs-CZ" sz="1600" dirty="0"/>
              <a:t>aerosolu</a:t>
            </a:r>
            <a:endParaRPr lang="en-GB" sz="1600" dirty="0"/>
          </a:p>
        </p:txBody>
      </p:sp>
      <p:sp>
        <p:nvSpPr>
          <p:cNvPr id="107" name="Textfeld 106"/>
          <p:cNvSpPr txBox="1"/>
          <p:nvPr/>
        </p:nvSpPr>
        <p:spPr>
          <a:xfrm>
            <a:off x="3185312" y="2696931"/>
            <a:ext cx="22028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Sekce přímého zrychlení</a:t>
            </a:r>
            <a:endParaRPr lang="en-GB" sz="1600" dirty="0"/>
          </a:p>
        </p:txBody>
      </p:sp>
      <p:grpSp>
        <p:nvGrpSpPr>
          <p:cNvPr id="108" name="Gruppieren 107"/>
          <p:cNvGrpSpPr/>
          <p:nvPr/>
        </p:nvGrpSpPr>
        <p:grpSpPr>
          <a:xfrm>
            <a:off x="814705" y="2544561"/>
            <a:ext cx="7128792" cy="1921351"/>
            <a:chOff x="1187624" y="2823882"/>
            <a:chExt cx="7128792" cy="1921351"/>
          </a:xfrm>
        </p:grpSpPr>
        <p:grpSp>
          <p:nvGrpSpPr>
            <p:cNvPr id="109" name="Gruppieren 108"/>
            <p:cNvGrpSpPr/>
            <p:nvPr/>
          </p:nvGrpSpPr>
          <p:grpSpPr>
            <a:xfrm>
              <a:off x="2348717" y="2823882"/>
              <a:ext cx="5967699" cy="1921351"/>
              <a:chOff x="2348717" y="2823882"/>
              <a:chExt cx="5967699" cy="1921351"/>
            </a:xfrm>
          </p:grpSpPr>
          <p:grpSp>
            <p:nvGrpSpPr>
              <p:cNvPr id="113" name="Gruppieren 112"/>
              <p:cNvGrpSpPr/>
              <p:nvPr/>
            </p:nvGrpSpPr>
            <p:grpSpPr>
              <a:xfrm flipV="1">
                <a:off x="2348717" y="3902348"/>
                <a:ext cx="768425" cy="842885"/>
                <a:chOff x="2348717" y="2859742"/>
                <a:chExt cx="768425" cy="842885"/>
              </a:xfrm>
            </p:grpSpPr>
            <p:sp>
              <p:nvSpPr>
                <p:cNvPr id="129" name="Freihandform 128"/>
                <p:cNvSpPr/>
                <p:nvPr/>
              </p:nvSpPr>
              <p:spPr>
                <a:xfrm>
                  <a:off x="2598708" y="2859742"/>
                  <a:ext cx="518434" cy="842885"/>
                </a:xfrm>
                <a:custGeom>
                  <a:avLst/>
                  <a:gdLst>
                    <a:gd name="connsiteX0" fmla="*/ 1091 w 521044"/>
                    <a:gd name="connsiteY0" fmla="*/ 0 h 806824"/>
                    <a:gd name="connsiteX1" fmla="*/ 81773 w 521044"/>
                    <a:gd name="connsiteY1" fmla="*/ 546847 h 806824"/>
                    <a:gd name="connsiteX2" fmla="*/ 521044 w 521044"/>
                    <a:gd name="connsiteY2" fmla="*/ 806824 h 806824"/>
                    <a:gd name="connsiteX0" fmla="*/ 1091 w 521044"/>
                    <a:gd name="connsiteY0" fmla="*/ 0 h 832582"/>
                    <a:gd name="connsiteX1" fmla="*/ 81773 w 521044"/>
                    <a:gd name="connsiteY1" fmla="*/ 546847 h 832582"/>
                    <a:gd name="connsiteX2" fmla="*/ 521044 w 521044"/>
                    <a:gd name="connsiteY2" fmla="*/ 832582 h 832582"/>
                    <a:gd name="connsiteX0" fmla="*/ 1057 w 518434"/>
                    <a:gd name="connsiteY0" fmla="*/ 0 h 842885"/>
                    <a:gd name="connsiteX1" fmla="*/ 81739 w 518434"/>
                    <a:gd name="connsiteY1" fmla="*/ 546847 h 842885"/>
                    <a:gd name="connsiteX2" fmla="*/ 518434 w 518434"/>
                    <a:gd name="connsiteY2" fmla="*/ 842885 h 842885"/>
                    <a:gd name="connsiteX0" fmla="*/ 1057 w 518434"/>
                    <a:gd name="connsiteY0" fmla="*/ 0 h 842885"/>
                    <a:gd name="connsiteX1" fmla="*/ 81739 w 518434"/>
                    <a:gd name="connsiteY1" fmla="*/ 546847 h 842885"/>
                    <a:gd name="connsiteX2" fmla="*/ 518434 w 518434"/>
                    <a:gd name="connsiteY2" fmla="*/ 842885 h 8428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18434" h="842885">
                      <a:moveTo>
                        <a:pt x="1057" y="0"/>
                      </a:moveTo>
                      <a:cubicBezTo>
                        <a:pt x="-1932" y="206188"/>
                        <a:pt x="-4490" y="406366"/>
                        <a:pt x="81739" y="546847"/>
                      </a:cubicBezTo>
                      <a:cubicBezTo>
                        <a:pt x="167968" y="687328"/>
                        <a:pt x="518434" y="842885"/>
                        <a:pt x="518434" y="842885"/>
                      </a:cubicBezTo>
                    </a:path>
                  </a:pathLst>
                </a:custGeom>
                <a:noFill/>
                <a:ln w="9525">
                  <a:solidFill>
                    <a:schemeClr val="accent5"/>
                  </a:solidFill>
                  <a:tailEnd type="triangle" w="sm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30" name="Freihandform 129"/>
                <p:cNvSpPr/>
                <p:nvPr/>
              </p:nvSpPr>
              <p:spPr>
                <a:xfrm>
                  <a:off x="2348717" y="2859742"/>
                  <a:ext cx="521044" cy="763870"/>
                </a:xfrm>
                <a:custGeom>
                  <a:avLst/>
                  <a:gdLst>
                    <a:gd name="connsiteX0" fmla="*/ 1091 w 521044"/>
                    <a:gd name="connsiteY0" fmla="*/ 0 h 806824"/>
                    <a:gd name="connsiteX1" fmla="*/ 81773 w 521044"/>
                    <a:gd name="connsiteY1" fmla="*/ 546847 h 806824"/>
                    <a:gd name="connsiteX2" fmla="*/ 521044 w 521044"/>
                    <a:gd name="connsiteY2" fmla="*/ 806824 h 806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21044" h="806824">
                      <a:moveTo>
                        <a:pt x="1091" y="0"/>
                      </a:moveTo>
                      <a:cubicBezTo>
                        <a:pt x="-1898" y="206188"/>
                        <a:pt x="-4886" y="412376"/>
                        <a:pt x="81773" y="546847"/>
                      </a:cubicBezTo>
                      <a:cubicBezTo>
                        <a:pt x="168432" y="681318"/>
                        <a:pt x="521044" y="806824"/>
                        <a:pt x="521044" y="806824"/>
                      </a:cubicBezTo>
                    </a:path>
                  </a:pathLst>
                </a:custGeom>
                <a:noFill/>
                <a:ln w="9525">
                  <a:solidFill>
                    <a:schemeClr val="accent5"/>
                  </a:solidFill>
                  <a:tailEnd type="triangle" w="sm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cxnSp>
            <p:nvCxnSpPr>
              <p:cNvPr id="114" name="Gerade Verbindung mit Pfeil 113"/>
              <p:cNvCxnSpPr/>
              <p:nvPr/>
            </p:nvCxnSpPr>
            <p:spPr>
              <a:xfrm>
                <a:off x="2987824" y="3783143"/>
                <a:ext cx="432048" cy="0"/>
              </a:xfrm>
              <a:prstGeom prst="straightConnector1">
                <a:avLst/>
              </a:prstGeom>
              <a:noFill/>
              <a:ln w="9525">
                <a:solidFill>
                  <a:schemeClr val="accent1"/>
                </a:solidFill>
                <a:tailEnd type="triangle" w="sm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5" name="Gerade Verbindung mit Pfeil 114"/>
              <p:cNvCxnSpPr/>
              <p:nvPr/>
            </p:nvCxnSpPr>
            <p:spPr>
              <a:xfrm>
                <a:off x="3887924" y="3783143"/>
                <a:ext cx="432048" cy="0"/>
              </a:xfrm>
              <a:prstGeom prst="straightConnector1">
                <a:avLst/>
              </a:prstGeom>
              <a:noFill/>
              <a:ln w="9525">
                <a:solidFill>
                  <a:schemeClr val="accent3">
                    <a:lumMod val="75000"/>
                  </a:schemeClr>
                </a:solidFill>
                <a:tailEnd type="triangle" w="sm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6" name="Gerade Verbindung mit Pfeil 115"/>
              <p:cNvCxnSpPr/>
              <p:nvPr/>
            </p:nvCxnSpPr>
            <p:spPr>
              <a:xfrm>
                <a:off x="4788024" y="3783143"/>
                <a:ext cx="432048" cy="0"/>
              </a:xfrm>
              <a:prstGeom prst="straightConnector1">
                <a:avLst/>
              </a:prstGeom>
              <a:noFill/>
              <a:ln w="9525">
                <a:solidFill>
                  <a:schemeClr val="accent1"/>
                </a:solidFill>
                <a:tailEnd type="triangle" w="sm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grpSp>
            <p:nvGrpSpPr>
              <p:cNvPr id="117" name="Gruppieren 116"/>
              <p:cNvGrpSpPr/>
              <p:nvPr/>
            </p:nvGrpSpPr>
            <p:grpSpPr>
              <a:xfrm>
                <a:off x="2348717" y="2823882"/>
                <a:ext cx="768425" cy="842885"/>
                <a:chOff x="2348717" y="2859742"/>
                <a:chExt cx="768425" cy="842885"/>
              </a:xfrm>
            </p:grpSpPr>
            <p:sp>
              <p:nvSpPr>
                <p:cNvPr id="127" name="Freihandform 126"/>
                <p:cNvSpPr/>
                <p:nvPr/>
              </p:nvSpPr>
              <p:spPr>
                <a:xfrm>
                  <a:off x="2598708" y="2859742"/>
                  <a:ext cx="518434" cy="842885"/>
                </a:xfrm>
                <a:custGeom>
                  <a:avLst/>
                  <a:gdLst>
                    <a:gd name="connsiteX0" fmla="*/ 1091 w 521044"/>
                    <a:gd name="connsiteY0" fmla="*/ 0 h 806824"/>
                    <a:gd name="connsiteX1" fmla="*/ 81773 w 521044"/>
                    <a:gd name="connsiteY1" fmla="*/ 546847 h 806824"/>
                    <a:gd name="connsiteX2" fmla="*/ 521044 w 521044"/>
                    <a:gd name="connsiteY2" fmla="*/ 806824 h 806824"/>
                    <a:gd name="connsiteX0" fmla="*/ 1091 w 521044"/>
                    <a:gd name="connsiteY0" fmla="*/ 0 h 832582"/>
                    <a:gd name="connsiteX1" fmla="*/ 81773 w 521044"/>
                    <a:gd name="connsiteY1" fmla="*/ 546847 h 832582"/>
                    <a:gd name="connsiteX2" fmla="*/ 521044 w 521044"/>
                    <a:gd name="connsiteY2" fmla="*/ 832582 h 832582"/>
                    <a:gd name="connsiteX0" fmla="*/ 1057 w 518434"/>
                    <a:gd name="connsiteY0" fmla="*/ 0 h 842885"/>
                    <a:gd name="connsiteX1" fmla="*/ 81739 w 518434"/>
                    <a:gd name="connsiteY1" fmla="*/ 546847 h 842885"/>
                    <a:gd name="connsiteX2" fmla="*/ 518434 w 518434"/>
                    <a:gd name="connsiteY2" fmla="*/ 842885 h 842885"/>
                    <a:gd name="connsiteX0" fmla="*/ 1057 w 518434"/>
                    <a:gd name="connsiteY0" fmla="*/ 0 h 842885"/>
                    <a:gd name="connsiteX1" fmla="*/ 81739 w 518434"/>
                    <a:gd name="connsiteY1" fmla="*/ 546847 h 842885"/>
                    <a:gd name="connsiteX2" fmla="*/ 518434 w 518434"/>
                    <a:gd name="connsiteY2" fmla="*/ 842885 h 8428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18434" h="842885">
                      <a:moveTo>
                        <a:pt x="1057" y="0"/>
                      </a:moveTo>
                      <a:cubicBezTo>
                        <a:pt x="-1932" y="206188"/>
                        <a:pt x="-4490" y="406366"/>
                        <a:pt x="81739" y="546847"/>
                      </a:cubicBezTo>
                      <a:cubicBezTo>
                        <a:pt x="167968" y="687328"/>
                        <a:pt x="518434" y="842885"/>
                        <a:pt x="518434" y="842885"/>
                      </a:cubicBezTo>
                    </a:path>
                  </a:pathLst>
                </a:custGeom>
                <a:noFill/>
                <a:ln w="9525">
                  <a:solidFill>
                    <a:schemeClr val="accent5"/>
                  </a:solidFill>
                  <a:tailEnd type="triangle" w="sm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28" name="Freihandform 127"/>
                <p:cNvSpPr/>
                <p:nvPr/>
              </p:nvSpPr>
              <p:spPr>
                <a:xfrm>
                  <a:off x="2348717" y="2859742"/>
                  <a:ext cx="521044" cy="763870"/>
                </a:xfrm>
                <a:custGeom>
                  <a:avLst/>
                  <a:gdLst>
                    <a:gd name="connsiteX0" fmla="*/ 1091 w 521044"/>
                    <a:gd name="connsiteY0" fmla="*/ 0 h 806824"/>
                    <a:gd name="connsiteX1" fmla="*/ 81773 w 521044"/>
                    <a:gd name="connsiteY1" fmla="*/ 546847 h 806824"/>
                    <a:gd name="connsiteX2" fmla="*/ 521044 w 521044"/>
                    <a:gd name="connsiteY2" fmla="*/ 806824 h 806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21044" h="806824">
                      <a:moveTo>
                        <a:pt x="1091" y="0"/>
                      </a:moveTo>
                      <a:cubicBezTo>
                        <a:pt x="-1898" y="206188"/>
                        <a:pt x="-4886" y="412376"/>
                        <a:pt x="81773" y="546847"/>
                      </a:cubicBezTo>
                      <a:cubicBezTo>
                        <a:pt x="168432" y="681318"/>
                        <a:pt x="521044" y="806824"/>
                        <a:pt x="521044" y="806824"/>
                      </a:cubicBezTo>
                    </a:path>
                  </a:pathLst>
                </a:custGeom>
                <a:noFill/>
                <a:ln w="9525">
                  <a:solidFill>
                    <a:schemeClr val="accent5"/>
                  </a:solidFill>
                  <a:tailEnd type="triangle" w="sm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18" name="Gruppieren 117"/>
              <p:cNvGrpSpPr/>
              <p:nvPr/>
            </p:nvGrpSpPr>
            <p:grpSpPr>
              <a:xfrm>
                <a:off x="5796136" y="3727168"/>
                <a:ext cx="665804" cy="110650"/>
                <a:chOff x="5796136" y="3727168"/>
                <a:chExt cx="665804" cy="110650"/>
              </a:xfrm>
            </p:grpSpPr>
            <p:cxnSp>
              <p:nvCxnSpPr>
                <p:cNvPr id="125" name="Gerade Verbindung mit Pfeil 124"/>
                <p:cNvCxnSpPr/>
                <p:nvPr/>
              </p:nvCxnSpPr>
              <p:spPr>
                <a:xfrm flipV="1">
                  <a:off x="5796136" y="3727168"/>
                  <a:ext cx="665804" cy="28170"/>
                </a:xfrm>
                <a:prstGeom prst="straightConnector1">
                  <a:avLst/>
                </a:prstGeom>
                <a:noFill/>
                <a:ln w="9525">
                  <a:solidFill>
                    <a:schemeClr val="accent3">
                      <a:lumMod val="75000"/>
                    </a:schemeClr>
                  </a:solidFill>
                  <a:tailEnd type="triangle" w="sm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26" name="Gerade Verbindung mit Pfeil 125"/>
                <p:cNvCxnSpPr/>
                <p:nvPr/>
              </p:nvCxnSpPr>
              <p:spPr>
                <a:xfrm>
                  <a:off x="5796136" y="3809648"/>
                  <a:ext cx="665804" cy="28170"/>
                </a:xfrm>
                <a:prstGeom prst="straightConnector1">
                  <a:avLst/>
                </a:prstGeom>
                <a:noFill/>
                <a:ln w="9525">
                  <a:solidFill>
                    <a:schemeClr val="accent1"/>
                  </a:solidFill>
                  <a:tailEnd type="triangle" w="sm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119" name="Gruppieren 118"/>
              <p:cNvGrpSpPr/>
              <p:nvPr/>
            </p:nvGrpSpPr>
            <p:grpSpPr>
              <a:xfrm>
                <a:off x="6957130" y="3734655"/>
                <a:ext cx="432048" cy="100753"/>
                <a:chOff x="6732240" y="3734655"/>
                <a:chExt cx="432048" cy="100753"/>
              </a:xfrm>
            </p:grpSpPr>
            <p:cxnSp>
              <p:nvCxnSpPr>
                <p:cNvPr id="123" name="Gerade Verbindung mit Pfeil 122"/>
                <p:cNvCxnSpPr/>
                <p:nvPr/>
              </p:nvCxnSpPr>
              <p:spPr>
                <a:xfrm>
                  <a:off x="6732240" y="3734655"/>
                  <a:ext cx="432048" cy="0"/>
                </a:xfrm>
                <a:prstGeom prst="straightConnector1">
                  <a:avLst/>
                </a:prstGeom>
                <a:noFill/>
                <a:ln w="9525">
                  <a:solidFill>
                    <a:schemeClr val="accent1"/>
                  </a:solidFill>
                  <a:tailEnd type="triangle" w="sm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24" name="Gerade Verbindung mit Pfeil 123"/>
                <p:cNvCxnSpPr/>
                <p:nvPr/>
              </p:nvCxnSpPr>
              <p:spPr>
                <a:xfrm>
                  <a:off x="6732240" y="3835408"/>
                  <a:ext cx="432048" cy="0"/>
                </a:xfrm>
                <a:prstGeom prst="straightConnector1">
                  <a:avLst/>
                </a:prstGeom>
                <a:noFill/>
                <a:ln w="9525">
                  <a:solidFill>
                    <a:schemeClr val="accent3">
                      <a:lumMod val="75000"/>
                    </a:schemeClr>
                  </a:solidFill>
                  <a:tailEnd type="triangle" w="sm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120" name="Gruppieren 119"/>
              <p:cNvGrpSpPr/>
              <p:nvPr/>
            </p:nvGrpSpPr>
            <p:grpSpPr>
              <a:xfrm>
                <a:off x="7884368" y="3732207"/>
                <a:ext cx="432048" cy="100753"/>
                <a:chOff x="7596336" y="3737231"/>
                <a:chExt cx="432048" cy="100753"/>
              </a:xfrm>
            </p:grpSpPr>
            <p:cxnSp>
              <p:nvCxnSpPr>
                <p:cNvPr id="121" name="Gerade Verbindung mit Pfeil 120"/>
                <p:cNvCxnSpPr/>
                <p:nvPr/>
              </p:nvCxnSpPr>
              <p:spPr>
                <a:xfrm>
                  <a:off x="7596336" y="3737231"/>
                  <a:ext cx="432048" cy="0"/>
                </a:xfrm>
                <a:prstGeom prst="straightConnector1">
                  <a:avLst/>
                </a:prstGeom>
                <a:noFill/>
                <a:ln w="9525">
                  <a:solidFill>
                    <a:schemeClr val="accent3">
                      <a:lumMod val="75000"/>
                    </a:schemeClr>
                  </a:solidFill>
                  <a:tailEnd type="triangle" w="sm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22" name="Gerade Verbindung mit Pfeil 121"/>
                <p:cNvCxnSpPr/>
                <p:nvPr/>
              </p:nvCxnSpPr>
              <p:spPr>
                <a:xfrm>
                  <a:off x="7596336" y="3837984"/>
                  <a:ext cx="432048" cy="0"/>
                </a:xfrm>
                <a:prstGeom prst="straightConnector1">
                  <a:avLst/>
                </a:prstGeom>
                <a:noFill/>
                <a:ln w="9525">
                  <a:solidFill>
                    <a:schemeClr val="accent1"/>
                  </a:solidFill>
                  <a:tailEnd type="triangle" w="sm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grpSp>
          <p:nvGrpSpPr>
            <p:cNvPr id="110" name="Gruppieren 109"/>
            <p:cNvGrpSpPr/>
            <p:nvPr/>
          </p:nvGrpSpPr>
          <p:grpSpPr>
            <a:xfrm>
              <a:off x="1187624" y="3783143"/>
              <a:ext cx="1332148" cy="0"/>
              <a:chOff x="1187624" y="3783143"/>
              <a:chExt cx="1332148" cy="0"/>
            </a:xfrm>
          </p:grpSpPr>
          <p:cxnSp>
            <p:nvCxnSpPr>
              <p:cNvPr id="111" name="Gerade Verbindung mit Pfeil 110"/>
              <p:cNvCxnSpPr/>
              <p:nvPr/>
            </p:nvCxnSpPr>
            <p:spPr>
              <a:xfrm>
                <a:off x="2087724" y="3783143"/>
                <a:ext cx="432048" cy="0"/>
              </a:xfrm>
              <a:prstGeom prst="straightConnector1">
                <a:avLst/>
              </a:prstGeom>
              <a:noFill/>
              <a:ln w="9525">
                <a:solidFill>
                  <a:schemeClr val="accent1"/>
                </a:solidFill>
                <a:tailEnd type="triangle" w="sm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2" name="Gerade Verbindung mit Pfeil 111"/>
              <p:cNvCxnSpPr/>
              <p:nvPr/>
            </p:nvCxnSpPr>
            <p:spPr>
              <a:xfrm>
                <a:off x="1187624" y="3783143"/>
                <a:ext cx="432048" cy="0"/>
              </a:xfrm>
              <a:prstGeom prst="straightConnector1">
                <a:avLst/>
              </a:prstGeom>
              <a:noFill/>
              <a:ln w="9525">
                <a:solidFill>
                  <a:schemeClr val="accent1"/>
                </a:solidFill>
                <a:tailEnd type="triangle" w="sm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grpSp>
        <p:nvGrpSpPr>
          <p:cNvPr id="131" name="Gruppieren 130"/>
          <p:cNvGrpSpPr/>
          <p:nvPr/>
        </p:nvGrpSpPr>
        <p:grpSpPr>
          <a:xfrm>
            <a:off x="806753" y="5301208"/>
            <a:ext cx="7280760" cy="720080"/>
            <a:chOff x="1179672" y="4869160"/>
            <a:chExt cx="7280760" cy="720080"/>
          </a:xfrm>
        </p:grpSpPr>
        <p:cxnSp>
          <p:nvCxnSpPr>
            <p:cNvPr id="132" name="Gerade Verbindung mit Pfeil 131"/>
            <p:cNvCxnSpPr/>
            <p:nvPr/>
          </p:nvCxnSpPr>
          <p:spPr>
            <a:xfrm>
              <a:off x="1179672" y="5373216"/>
              <a:ext cx="7274884" cy="0"/>
            </a:xfrm>
            <a:prstGeom prst="straightConnector1">
              <a:avLst/>
            </a:prstGeom>
            <a:ln>
              <a:solidFill>
                <a:schemeClr val="tx2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Gerade Verbindung 132"/>
            <p:cNvCxnSpPr/>
            <p:nvPr/>
          </p:nvCxnSpPr>
          <p:spPr>
            <a:xfrm flipV="1">
              <a:off x="1179672" y="4869160"/>
              <a:ext cx="0" cy="72008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Gerade Verbindung 133"/>
            <p:cNvCxnSpPr/>
            <p:nvPr/>
          </p:nvCxnSpPr>
          <p:spPr>
            <a:xfrm flipV="1">
              <a:off x="8460432" y="4869160"/>
              <a:ext cx="0" cy="72008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Textfeld 134"/>
            <p:cNvSpPr txBox="1"/>
            <p:nvPr/>
          </p:nvSpPr>
          <p:spPr>
            <a:xfrm>
              <a:off x="3996503" y="5034662"/>
              <a:ext cx="21564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 err="1"/>
                <a:t>Délka</a:t>
              </a:r>
              <a:r>
                <a:rPr lang="en-GB" sz="1600" b="1" dirty="0"/>
                <a:t> </a:t>
              </a:r>
              <a:r>
                <a:rPr lang="en-GB" sz="1600" b="1" dirty="0" err="1"/>
                <a:t>pomáhá</a:t>
              </a:r>
              <a:r>
                <a:rPr lang="en-GB" sz="1600" b="1" dirty="0"/>
                <a:t> </a:t>
              </a:r>
              <a:r>
                <a:rPr lang="en-GB" sz="1600" b="1" dirty="0" err="1"/>
                <a:t>rozptylu</a:t>
              </a:r>
              <a:endParaRPr lang="en-GB" sz="1600" b="1" dirty="0"/>
            </a:p>
          </p:txBody>
        </p:sp>
      </p:grpSp>
      <p:sp>
        <p:nvSpPr>
          <p:cNvPr id="136" name="Textfeld 135"/>
          <p:cNvSpPr txBox="1"/>
          <p:nvPr/>
        </p:nvSpPr>
        <p:spPr>
          <a:xfrm>
            <a:off x="1366613" y="1836113"/>
            <a:ext cx="14698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/>
              <a:t>Průtok</a:t>
            </a:r>
            <a:r>
              <a:rPr lang="en-GB" sz="1600" dirty="0"/>
              <a:t> </a:t>
            </a:r>
            <a:r>
              <a:rPr lang="en-GB" sz="1600" dirty="0" err="1"/>
              <a:t>vzduchu</a:t>
            </a:r>
            <a:endParaRPr lang="en-GB" sz="1600" dirty="0"/>
          </a:p>
          <a:p>
            <a:r>
              <a:rPr lang="en-GB" sz="1600" dirty="0" err="1"/>
              <a:t>až</a:t>
            </a:r>
            <a:r>
              <a:rPr lang="en-GB" sz="1600" dirty="0"/>
              <a:t> 200 l/min</a:t>
            </a:r>
          </a:p>
        </p:txBody>
      </p:sp>
      <p:sp>
        <p:nvSpPr>
          <p:cNvPr id="137" name="Textfeld 136"/>
          <p:cNvSpPr txBox="1"/>
          <p:nvPr/>
        </p:nvSpPr>
        <p:spPr>
          <a:xfrm>
            <a:off x="6474531" y="3721387"/>
            <a:ext cx="25519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600" dirty="0"/>
              <a:t>Proud </a:t>
            </a:r>
            <a:r>
              <a:rPr lang="en-GB" sz="1600" dirty="0" err="1"/>
              <a:t>částic</a:t>
            </a:r>
            <a:r>
              <a:rPr lang="en-GB" sz="1600" dirty="0"/>
              <a:t> </a:t>
            </a:r>
            <a:r>
              <a:rPr lang="en-GB" sz="1600" dirty="0" err="1"/>
              <a:t>vmax</a:t>
            </a:r>
            <a:r>
              <a:rPr lang="en-GB" sz="1600" dirty="0"/>
              <a:t> = 100 m/s</a:t>
            </a:r>
          </a:p>
        </p:txBody>
      </p:sp>
      <p:sp>
        <p:nvSpPr>
          <p:cNvPr id="138" name="Textfeld 137"/>
          <p:cNvSpPr txBox="1"/>
          <p:nvPr/>
        </p:nvSpPr>
        <p:spPr>
          <a:xfrm>
            <a:off x="6556408" y="2696931"/>
            <a:ext cx="14577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/>
              <a:t>Tvorba</a:t>
            </a:r>
            <a:r>
              <a:rPr lang="en-GB" sz="1600" dirty="0"/>
              <a:t> </a:t>
            </a:r>
            <a:r>
              <a:rPr lang="en-GB" sz="1600" dirty="0" err="1"/>
              <a:t>paprsku</a:t>
            </a:r>
            <a:endParaRPr lang="en-GB" sz="1600" dirty="0"/>
          </a:p>
        </p:txBody>
      </p:sp>
      <p:sp>
        <p:nvSpPr>
          <p:cNvPr id="139" name="Textfeld 138"/>
          <p:cNvSpPr txBox="1"/>
          <p:nvPr/>
        </p:nvSpPr>
        <p:spPr>
          <a:xfrm>
            <a:off x="3185311" y="3728752"/>
            <a:ext cx="28673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Bez | s </a:t>
            </a:r>
            <a:r>
              <a:rPr lang="en-GB" sz="1600" dirty="0" err="1"/>
              <a:t>přepážkovými</a:t>
            </a:r>
            <a:r>
              <a:rPr lang="en-GB" sz="1600" dirty="0"/>
              <a:t> </a:t>
            </a:r>
            <a:r>
              <a:rPr lang="en-GB" sz="1600" dirty="0" err="1"/>
              <a:t>kaskádami</a:t>
            </a:r>
            <a:endParaRPr lang="en-GB" sz="1600" dirty="0"/>
          </a:p>
        </p:txBody>
      </p:sp>
      <p:sp>
        <p:nvSpPr>
          <p:cNvPr id="140" name="Textfeld 139"/>
          <p:cNvSpPr txBox="1"/>
          <p:nvPr/>
        </p:nvSpPr>
        <p:spPr>
          <a:xfrm>
            <a:off x="4067944" y="1836113"/>
            <a:ext cx="33276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/>
              <a:t>Žádn</a:t>
            </a:r>
            <a:r>
              <a:rPr lang="cs-CZ" sz="1600" dirty="0"/>
              <a:t>é</a:t>
            </a:r>
            <a:r>
              <a:rPr lang="en-GB" sz="1600" dirty="0"/>
              <a:t> </a:t>
            </a:r>
            <a:r>
              <a:rPr lang="en-GB" sz="1600" dirty="0" err="1"/>
              <a:t>nov</a:t>
            </a:r>
            <a:r>
              <a:rPr lang="cs-CZ" sz="1600" dirty="0"/>
              <a:t>é </a:t>
            </a:r>
            <a:r>
              <a:rPr lang="en-GB" sz="1600" dirty="0" err="1"/>
              <a:t>aglomerace</a:t>
            </a:r>
            <a:r>
              <a:rPr lang="en-GB" sz="1600" dirty="0"/>
              <a:t> ani </a:t>
            </a:r>
            <a:r>
              <a:rPr lang="cs-CZ" sz="1600" dirty="0"/>
              <a:t>usazeniny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29051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4" grpId="0"/>
      <p:bldP spid="105" grpId="0"/>
      <p:bldP spid="106" grpId="0"/>
      <p:bldP spid="107" grpId="0"/>
      <p:bldP spid="136" grpId="0"/>
      <p:bldP spid="137" grpId="0"/>
      <p:bldP spid="138" grpId="0"/>
      <p:bldP spid="139" grpId="0"/>
      <p:bldP spid="1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/>
              <a:t>Instalační modely</a:t>
            </a:r>
            <a:br>
              <a:rPr lang="cs-CZ" noProof="0" dirty="0"/>
            </a:br>
            <a:r>
              <a:rPr lang="cs-CZ" noProof="0" dirty="0"/>
              <a:t>Laboratorní měření              Výrobní měření</a:t>
            </a:r>
            <a:endParaRPr lang="en-GB" noProof="0" dirty="0"/>
          </a:p>
        </p:txBody>
      </p:sp>
      <p:sp>
        <p:nvSpPr>
          <p:cNvPr id="11" name="AutoShape 3"/>
          <p:cNvSpPr>
            <a:spLocks noChangeAspect="1" noChangeArrowheads="1" noTextEdit="1"/>
          </p:cNvSpPr>
          <p:nvPr/>
        </p:nvSpPr>
        <p:spPr bwMode="auto">
          <a:xfrm>
            <a:off x="158750" y="1484313"/>
            <a:ext cx="8818563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76" name="Gruppieren 75"/>
          <p:cNvGrpSpPr/>
          <p:nvPr/>
        </p:nvGrpSpPr>
        <p:grpSpPr>
          <a:xfrm>
            <a:off x="109871" y="1490663"/>
            <a:ext cx="4440238" cy="2698749"/>
            <a:chOff x="120650" y="1490663"/>
            <a:chExt cx="4440238" cy="2698749"/>
          </a:xfrm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650" y="1490663"/>
              <a:ext cx="4440238" cy="849312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120650" y="2339975"/>
              <a:ext cx="4440238" cy="184943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>
              <a:off x="4560888" y="1490663"/>
              <a:ext cx="0" cy="849312"/>
            </a:xfrm>
            <a:prstGeom prst="line">
              <a:avLst/>
            </a:prstGeom>
            <a:noFill/>
            <a:ln w="28575" cap="flat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Line 12"/>
            <p:cNvSpPr>
              <a:spLocks noChangeShapeType="1"/>
            </p:cNvSpPr>
            <p:nvPr/>
          </p:nvSpPr>
          <p:spPr bwMode="auto">
            <a:xfrm>
              <a:off x="4560888" y="2339975"/>
              <a:ext cx="0" cy="1849437"/>
            </a:xfrm>
            <a:prstGeom prst="line">
              <a:avLst/>
            </a:prstGeom>
            <a:noFill/>
            <a:ln w="38100" cap="flat">
              <a:solidFill>
                <a:srgbClr val="F2F2F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Rectangle 14"/>
            <p:cNvSpPr>
              <a:spLocks noChangeArrowheads="1"/>
            </p:cNvSpPr>
            <p:nvPr/>
          </p:nvSpPr>
          <p:spPr bwMode="auto">
            <a:xfrm>
              <a:off x="1570038" y="1700213"/>
              <a:ext cx="1452001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800" b="1" i="0" u="none" strike="noStrike" cap="none" normalizeH="0" baseline="0" dirty="0" err="1">
                  <a:ln>
                    <a:noFill/>
                  </a:ln>
                  <a:solidFill>
                    <a:srgbClr val="7F7F7F"/>
                  </a:solidFill>
                  <a:effectLst/>
                  <a:latin typeface="Calibri" pitchFamily="34" charset="0"/>
                  <a:cs typeface="Arial" pitchFamily="34" charset="0"/>
                </a:rPr>
                <a:t>Labora</a:t>
              </a:r>
              <a:r>
                <a:rPr kumimoji="0" lang="cs-CZ" altLang="de-DE" sz="2800" b="1" i="0" u="none" strike="noStrike" cap="none" normalizeH="0" baseline="0" dirty="0" err="1">
                  <a:ln>
                    <a:noFill/>
                  </a:ln>
                  <a:solidFill>
                    <a:srgbClr val="7F7F7F"/>
                  </a:solidFill>
                  <a:effectLst/>
                  <a:latin typeface="Calibri" pitchFamily="34" charset="0"/>
                  <a:cs typeface="Arial" pitchFamily="34" charset="0"/>
                </a:rPr>
                <a:t>toř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16"/>
            <p:cNvSpPr>
              <a:spLocks noChangeArrowheads="1"/>
            </p:cNvSpPr>
            <p:nvPr/>
          </p:nvSpPr>
          <p:spPr bwMode="auto">
            <a:xfrm>
              <a:off x="255588" y="2379663"/>
              <a:ext cx="5207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400" b="1" i="0" u="none" strike="noStrike" cap="none" normalizeH="0" baseline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cs typeface="Arial" pitchFamily="34" charset="0"/>
                </a:rPr>
                <a:t>off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17"/>
            <p:cNvSpPr>
              <a:spLocks noChangeArrowheads="1"/>
            </p:cNvSpPr>
            <p:nvPr/>
          </p:nvSpPr>
          <p:spPr bwMode="auto">
            <a:xfrm>
              <a:off x="608013" y="2379663"/>
              <a:ext cx="2571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400" b="1" i="0" u="none" strike="noStrike" cap="none" normalizeH="0" baseline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cs typeface="Arial" pitchFamily="34" charset="0"/>
                </a:rPr>
                <a:t>-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18"/>
            <p:cNvSpPr>
              <a:spLocks noChangeArrowheads="1"/>
            </p:cNvSpPr>
            <p:nvPr/>
          </p:nvSpPr>
          <p:spPr bwMode="auto">
            <a:xfrm>
              <a:off x="700088" y="2379663"/>
              <a:ext cx="6302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400" b="1" i="0" u="none" strike="noStrike" cap="none" normalizeH="0" baseline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cs typeface="Arial" pitchFamily="34" charset="0"/>
                </a:rPr>
                <a:t>line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19"/>
            <p:cNvSpPr>
              <a:spLocks noChangeArrowheads="1"/>
            </p:cNvSpPr>
            <p:nvPr/>
          </p:nvSpPr>
          <p:spPr bwMode="auto">
            <a:xfrm>
              <a:off x="255588" y="2743200"/>
              <a:ext cx="236538" cy="34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cs typeface="Arial" pitchFamily="34" charset="0"/>
                </a:rPr>
                <a:t>»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20"/>
            <p:cNvSpPr>
              <a:spLocks noChangeArrowheads="1"/>
            </p:cNvSpPr>
            <p:nvPr/>
          </p:nvSpPr>
          <p:spPr bwMode="auto">
            <a:xfrm>
              <a:off x="436563" y="2743200"/>
              <a:ext cx="246939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Manual</a:t>
              </a:r>
              <a:r>
                <a:rPr kumimoji="0" lang="cs-CZ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ní podávání vzorků</a:t>
              </a:r>
              <a:endParaRPr kumimoji="0" lang="en-GB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21"/>
            <p:cNvSpPr>
              <a:spLocks noChangeArrowheads="1"/>
            </p:cNvSpPr>
            <p:nvPr/>
          </p:nvSpPr>
          <p:spPr bwMode="auto">
            <a:xfrm>
              <a:off x="255588" y="3011488"/>
              <a:ext cx="236538" cy="34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cs typeface="Arial" pitchFamily="34" charset="0"/>
                </a:rPr>
                <a:t>»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22"/>
            <p:cNvSpPr>
              <a:spLocks noChangeArrowheads="1"/>
            </p:cNvSpPr>
            <p:nvPr/>
          </p:nvSpPr>
          <p:spPr bwMode="auto">
            <a:xfrm>
              <a:off x="436563" y="3011488"/>
              <a:ext cx="203414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cs-CZ" altLang="de-DE" dirty="0">
                  <a:solidFill>
                    <a:srgbClr val="000000"/>
                  </a:solidFill>
                  <a:latin typeface="Calibri" pitchFamily="34" charset="0"/>
                </a:rPr>
                <a:t>Nekontinuální měření</a:t>
              </a:r>
              <a:endParaRPr kumimoji="0" lang="en-GB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ectangle 23"/>
            <p:cNvSpPr>
              <a:spLocks noChangeArrowheads="1"/>
            </p:cNvSpPr>
            <p:nvPr/>
          </p:nvSpPr>
          <p:spPr bwMode="auto">
            <a:xfrm>
              <a:off x="255588" y="3284538"/>
              <a:ext cx="236538" cy="34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cs typeface="Arial" pitchFamily="34" charset="0"/>
                </a:rPr>
                <a:t>»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ectangle 24"/>
            <p:cNvSpPr>
              <a:spLocks noChangeArrowheads="1"/>
            </p:cNvSpPr>
            <p:nvPr/>
          </p:nvSpPr>
          <p:spPr bwMode="auto">
            <a:xfrm>
              <a:off x="436563" y="3284538"/>
              <a:ext cx="383425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Od stálých po často se měnící požadavky 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Rectangle 25"/>
            <p:cNvSpPr>
              <a:spLocks noChangeArrowheads="1"/>
            </p:cNvSpPr>
            <p:nvPr/>
          </p:nvSpPr>
          <p:spPr bwMode="auto">
            <a:xfrm>
              <a:off x="436563" y="3554413"/>
              <a:ext cx="66704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m</a:t>
              </a:r>
              <a:r>
                <a:rPr kumimoji="0" lang="cs-CZ" altLang="de-DE" sz="1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ěření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Rectangle 26"/>
            <p:cNvSpPr>
              <a:spLocks noChangeArrowheads="1"/>
            </p:cNvSpPr>
            <p:nvPr/>
          </p:nvSpPr>
          <p:spPr bwMode="auto">
            <a:xfrm>
              <a:off x="255588" y="3824288"/>
              <a:ext cx="236538" cy="34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cs typeface="Arial" pitchFamily="34" charset="0"/>
                </a:rPr>
                <a:t>»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Rectangle 27"/>
            <p:cNvSpPr>
              <a:spLocks noChangeArrowheads="1"/>
            </p:cNvSpPr>
            <p:nvPr/>
          </p:nvSpPr>
          <p:spPr bwMode="auto">
            <a:xfrm>
              <a:off x="436563" y="3824288"/>
              <a:ext cx="212872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Přizpůsobení</a:t>
              </a: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de-DE" altLang="de-DE" sz="1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produktu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8" name="Gruppieren 77"/>
          <p:cNvGrpSpPr/>
          <p:nvPr/>
        </p:nvGrpSpPr>
        <p:grpSpPr>
          <a:xfrm>
            <a:off x="4560888" y="1490663"/>
            <a:ext cx="4456113" cy="2698749"/>
            <a:chOff x="4560888" y="1490663"/>
            <a:chExt cx="4456113" cy="2698749"/>
          </a:xfrm>
        </p:grpSpPr>
        <p:sp>
          <p:nvSpPr>
            <p:cNvPr id="13" name="Rectangle 6"/>
            <p:cNvSpPr>
              <a:spLocks noChangeArrowheads="1"/>
            </p:cNvSpPr>
            <p:nvPr/>
          </p:nvSpPr>
          <p:spPr bwMode="auto">
            <a:xfrm>
              <a:off x="4560888" y="1490663"/>
              <a:ext cx="4456113" cy="849312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560888" y="2339975"/>
              <a:ext cx="4456113" cy="184943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Rectangle 15"/>
            <p:cNvSpPr>
              <a:spLocks noChangeArrowheads="1"/>
            </p:cNvSpPr>
            <p:nvPr/>
          </p:nvSpPr>
          <p:spPr bwMode="auto">
            <a:xfrm>
              <a:off x="6211888" y="1700213"/>
              <a:ext cx="1062983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cs-CZ" altLang="de-DE" sz="2800" b="1" dirty="0">
                  <a:solidFill>
                    <a:srgbClr val="7F7F7F"/>
                  </a:solidFill>
                  <a:latin typeface="Calibri" pitchFamily="34" charset="0"/>
                </a:rPr>
                <a:t>Výroba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Rectangle 28"/>
            <p:cNvSpPr>
              <a:spLocks noChangeArrowheads="1"/>
            </p:cNvSpPr>
            <p:nvPr/>
          </p:nvSpPr>
          <p:spPr bwMode="auto">
            <a:xfrm>
              <a:off x="4652963" y="2379663"/>
              <a:ext cx="4905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400" b="1" i="0" u="none" strike="noStrike" cap="none" normalizeH="0" baseline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cs typeface="Arial" pitchFamily="34" charset="0"/>
                </a:rPr>
                <a:t>on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Rectangle 29"/>
            <p:cNvSpPr>
              <a:spLocks noChangeArrowheads="1"/>
            </p:cNvSpPr>
            <p:nvPr/>
          </p:nvSpPr>
          <p:spPr bwMode="auto">
            <a:xfrm>
              <a:off x="4976813" y="2379663"/>
              <a:ext cx="2571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400" b="1" i="0" u="none" strike="noStrike" cap="none" normalizeH="0" baseline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cs typeface="Arial" pitchFamily="34" charset="0"/>
                </a:rPr>
                <a:t>-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Rectangle 30"/>
            <p:cNvSpPr>
              <a:spLocks noChangeArrowheads="1"/>
            </p:cNvSpPr>
            <p:nvPr/>
          </p:nvSpPr>
          <p:spPr bwMode="auto">
            <a:xfrm>
              <a:off x="5067301" y="2379663"/>
              <a:ext cx="6302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400" b="1" i="0" u="none" strike="noStrike" cap="none" normalizeH="0" baseline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cs typeface="Arial" pitchFamily="34" charset="0"/>
                </a:rPr>
                <a:t>line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Rectangle 31"/>
            <p:cNvSpPr>
              <a:spLocks noChangeArrowheads="1"/>
            </p:cNvSpPr>
            <p:nvPr/>
          </p:nvSpPr>
          <p:spPr bwMode="auto">
            <a:xfrm>
              <a:off x="4652963" y="2743200"/>
              <a:ext cx="236538" cy="34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cs typeface="Arial" pitchFamily="34" charset="0"/>
                </a:rPr>
                <a:t>»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Rectangle 32"/>
            <p:cNvSpPr>
              <a:spLocks noChangeArrowheads="1"/>
            </p:cNvSpPr>
            <p:nvPr/>
          </p:nvSpPr>
          <p:spPr bwMode="auto">
            <a:xfrm>
              <a:off x="4832351" y="2743200"/>
              <a:ext cx="298601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de-DE" sz="1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Proces</a:t>
              </a:r>
              <a:r>
                <a:rPr kumimoji="0" lang="cs-CZ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ní odběr</a:t>
              </a:r>
              <a:r>
                <a:rPr kumimoji="0" lang="en-GB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| </a:t>
              </a:r>
              <a:r>
                <a:rPr kumimoji="0" lang="cs-CZ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vzorkování pro</a:t>
              </a:r>
              <a:r>
                <a:rPr kumimoji="0" lang="en-GB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GB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4832351" y="3011488"/>
              <a:ext cx="341029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M</a:t>
              </a:r>
              <a:r>
                <a:rPr kumimoji="0" lang="cs-CZ" altLang="de-DE" sz="1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ěření</a:t>
              </a:r>
              <a:r>
                <a:rPr kumimoji="0" lang="cs-CZ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přímo ve výrobním prostředí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Rectangle 34"/>
            <p:cNvSpPr>
              <a:spLocks noChangeArrowheads="1"/>
            </p:cNvSpPr>
            <p:nvPr/>
          </p:nvSpPr>
          <p:spPr bwMode="auto">
            <a:xfrm>
              <a:off x="4652963" y="3284538"/>
              <a:ext cx="236538" cy="34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cs typeface="Arial" pitchFamily="34" charset="0"/>
                </a:rPr>
                <a:t>»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Rectangle 35"/>
            <p:cNvSpPr>
              <a:spLocks noChangeArrowheads="1"/>
            </p:cNvSpPr>
            <p:nvPr/>
          </p:nvSpPr>
          <p:spPr bwMode="auto">
            <a:xfrm>
              <a:off x="4832351" y="3284538"/>
              <a:ext cx="46448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cs-CZ" altLang="de-DE" dirty="0">
                  <a:solidFill>
                    <a:srgbClr val="000000"/>
                  </a:solidFill>
                  <a:latin typeface="Calibri" pitchFamily="34" charset="0"/>
                </a:rPr>
                <a:t>K</a:t>
              </a:r>
              <a:r>
                <a:rPr kumimoji="0" lang="cs-CZ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vazi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Rectangle 36"/>
            <p:cNvSpPr>
              <a:spLocks noChangeArrowheads="1"/>
            </p:cNvSpPr>
            <p:nvPr/>
          </p:nvSpPr>
          <p:spPr bwMode="auto">
            <a:xfrm>
              <a:off x="5353051" y="3284538"/>
              <a:ext cx="187325" cy="34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-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Rectangle 37"/>
            <p:cNvSpPr>
              <a:spLocks noChangeArrowheads="1"/>
            </p:cNvSpPr>
            <p:nvPr/>
          </p:nvSpPr>
          <p:spPr bwMode="auto">
            <a:xfrm>
              <a:off x="5421313" y="3284538"/>
              <a:ext cx="187545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cs-CZ" altLang="de-DE" dirty="0">
                  <a:solidFill>
                    <a:srgbClr val="000000"/>
                  </a:solidFill>
                  <a:latin typeface="Calibri" pitchFamily="34" charset="0"/>
                </a:rPr>
                <a:t>kontinuální měření 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Rectangle 38"/>
            <p:cNvSpPr>
              <a:spLocks noChangeArrowheads="1"/>
            </p:cNvSpPr>
            <p:nvPr/>
          </p:nvSpPr>
          <p:spPr bwMode="auto">
            <a:xfrm>
              <a:off x="6842126" y="3284538"/>
              <a:ext cx="187325" cy="34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-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Rectangle 39"/>
            <p:cNvSpPr>
              <a:spLocks noChangeArrowheads="1"/>
            </p:cNvSpPr>
            <p:nvPr/>
          </p:nvSpPr>
          <p:spPr bwMode="auto">
            <a:xfrm>
              <a:off x="6911976" y="3284538"/>
              <a:ext cx="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Rectangle 40"/>
            <p:cNvSpPr>
              <a:spLocks noChangeArrowheads="1"/>
            </p:cNvSpPr>
            <p:nvPr/>
          </p:nvSpPr>
          <p:spPr bwMode="auto">
            <a:xfrm>
              <a:off x="4652963" y="3554413"/>
              <a:ext cx="236538" cy="34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cs typeface="Arial" pitchFamily="34" charset="0"/>
                </a:rPr>
                <a:t>»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Rectangle 41"/>
            <p:cNvSpPr>
              <a:spLocks noChangeArrowheads="1"/>
            </p:cNvSpPr>
            <p:nvPr/>
          </p:nvSpPr>
          <p:spPr bwMode="auto">
            <a:xfrm>
              <a:off x="4832351" y="3554413"/>
              <a:ext cx="195322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Analýza blízká realitě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Rectangle 42"/>
            <p:cNvSpPr>
              <a:spLocks noChangeArrowheads="1"/>
            </p:cNvSpPr>
            <p:nvPr/>
          </p:nvSpPr>
          <p:spPr bwMode="auto">
            <a:xfrm>
              <a:off x="6689726" y="3554413"/>
              <a:ext cx="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Rectangle 43"/>
            <p:cNvSpPr>
              <a:spLocks noChangeArrowheads="1"/>
            </p:cNvSpPr>
            <p:nvPr/>
          </p:nvSpPr>
          <p:spPr bwMode="auto">
            <a:xfrm>
              <a:off x="6757988" y="3554413"/>
              <a:ext cx="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Rectangle 44"/>
            <p:cNvSpPr>
              <a:spLocks noChangeArrowheads="1"/>
            </p:cNvSpPr>
            <p:nvPr/>
          </p:nvSpPr>
          <p:spPr bwMode="auto">
            <a:xfrm>
              <a:off x="6951663" y="3554413"/>
              <a:ext cx="187325" cy="34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-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7019926" y="3554413"/>
              <a:ext cx="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7" name="Gruppieren 76"/>
          <p:cNvGrpSpPr/>
          <p:nvPr/>
        </p:nvGrpSpPr>
        <p:grpSpPr>
          <a:xfrm>
            <a:off x="120650" y="4189413"/>
            <a:ext cx="4467499" cy="1903412"/>
            <a:chOff x="120650" y="4189413"/>
            <a:chExt cx="4467499" cy="1903412"/>
          </a:xfrm>
        </p:grpSpPr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>
              <a:off x="120650" y="4189413"/>
              <a:ext cx="4440238" cy="1903412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Line 13"/>
            <p:cNvSpPr>
              <a:spLocks noChangeShapeType="1"/>
            </p:cNvSpPr>
            <p:nvPr/>
          </p:nvSpPr>
          <p:spPr bwMode="auto">
            <a:xfrm>
              <a:off x="4560888" y="4189413"/>
              <a:ext cx="0" cy="1849437"/>
            </a:xfrm>
            <a:prstGeom prst="line">
              <a:avLst/>
            </a:prstGeom>
            <a:noFill/>
            <a:ln w="28575" cap="flat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" name="Rectangle 46"/>
            <p:cNvSpPr>
              <a:spLocks noChangeArrowheads="1"/>
            </p:cNvSpPr>
            <p:nvPr/>
          </p:nvSpPr>
          <p:spPr bwMode="auto">
            <a:xfrm>
              <a:off x="255588" y="4229100"/>
              <a:ext cx="420688" cy="455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400" b="1" i="0" u="none" strike="noStrike" cap="none" normalizeH="0" baseline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cs typeface="Arial" pitchFamily="34" charset="0"/>
                </a:rPr>
                <a:t>at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Rectangle 47"/>
            <p:cNvSpPr>
              <a:spLocks noChangeArrowheads="1"/>
            </p:cNvSpPr>
            <p:nvPr/>
          </p:nvSpPr>
          <p:spPr bwMode="auto">
            <a:xfrm>
              <a:off x="504825" y="4229100"/>
              <a:ext cx="257175" cy="455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400" b="1" i="0" u="none" strike="noStrike" cap="none" normalizeH="0" baseline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cs typeface="Arial" pitchFamily="34" charset="0"/>
                </a:rPr>
                <a:t>-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Rectangle 48"/>
            <p:cNvSpPr>
              <a:spLocks noChangeArrowheads="1"/>
            </p:cNvSpPr>
            <p:nvPr/>
          </p:nvSpPr>
          <p:spPr bwMode="auto">
            <a:xfrm>
              <a:off x="596900" y="4229100"/>
              <a:ext cx="630238" cy="455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400" b="1" i="0" u="none" strike="noStrike" cap="none" normalizeH="0" baseline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cs typeface="Arial" pitchFamily="34" charset="0"/>
                </a:rPr>
                <a:t>line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Rectangle 49"/>
            <p:cNvSpPr>
              <a:spLocks noChangeArrowheads="1"/>
            </p:cNvSpPr>
            <p:nvPr/>
          </p:nvSpPr>
          <p:spPr bwMode="auto">
            <a:xfrm>
              <a:off x="255588" y="4592638"/>
              <a:ext cx="236538" cy="34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cs typeface="Arial" pitchFamily="34" charset="0"/>
                </a:rPr>
                <a:t>»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Rectangle 50"/>
            <p:cNvSpPr>
              <a:spLocks noChangeArrowheads="1"/>
            </p:cNvSpPr>
            <p:nvPr/>
          </p:nvSpPr>
          <p:spPr bwMode="auto">
            <a:xfrm>
              <a:off x="436563" y="4592638"/>
              <a:ext cx="415158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Automatizované</a:t>
              </a: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cs-CZ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odebírání</a:t>
              </a: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/</a:t>
              </a:r>
              <a:r>
                <a:rPr kumimoji="0" lang="de-DE" altLang="de-DE" sz="1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podávání</a:t>
              </a: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de-DE" altLang="de-DE" sz="1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vzorků</a:t>
              </a: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,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Rectangle 51"/>
            <p:cNvSpPr>
              <a:spLocks noChangeArrowheads="1"/>
            </p:cNvSpPr>
            <p:nvPr/>
          </p:nvSpPr>
          <p:spPr bwMode="auto">
            <a:xfrm>
              <a:off x="436563" y="4862513"/>
              <a:ext cx="26740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měření</a:t>
              </a: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v </a:t>
              </a:r>
              <a:r>
                <a:rPr kumimoji="0" lang="de-DE" altLang="de-DE" sz="1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centrální</a:t>
              </a: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de-DE" altLang="de-DE" sz="1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laboratoři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Rectangle 52"/>
            <p:cNvSpPr>
              <a:spLocks noChangeArrowheads="1"/>
            </p:cNvSpPr>
            <p:nvPr/>
          </p:nvSpPr>
          <p:spPr bwMode="auto">
            <a:xfrm>
              <a:off x="255588" y="5132388"/>
              <a:ext cx="236538" cy="34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cs typeface="Arial" pitchFamily="34" charset="0"/>
                </a:rPr>
                <a:t>»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Rectangle 53"/>
            <p:cNvSpPr>
              <a:spLocks noChangeArrowheads="1"/>
            </p:cNvSpPr>
            <p:nvPr/>
          </p:nvSpPr>
          <p:spPr bwMode="auto">
            <a:xfrm>
              <a:off x="436563" y="5132388"/>
              <a:ext cx="205498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Diskontinuální</a:t>
              </a: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de-DE" altLang="de-DE" sz="1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měření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Rectangle 54"/>
            <p:cNvSpPr>
              <a:spLocks noChangeArrowheads="1"/>
            </p:cNvSpPr>
            <p:nvPr/>
          </p:nvSpPr>
          <p:spPr bwMode="auto">
            <a:xfrm>
              <a:off x="255588" y="5403850"/>
              <a:ext cx="236538" cy="34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cs typeface="Arial" pitchFamily="34" charset="0"/>
                </a:rPr>
                <a:t>»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Rectangle 55"/>
            <p:cNvSpPr>
              <a:spLocks noChangeArrowheads="1"/>
            </p:cNvSpPr>
            <p:nvPr/>
          </p:nvSpPr>
          <p:spPr bwMode="auto">
            <a:xfrm>
              <a:off x="436563" y="5403850"/>
              <a:ext cx="352102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Většinou</a:t>
              </a: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de-DE" altLang="de-DE" sz="1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neměnné</a:t>
              </a: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cs-CZ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požadavky </a:t>
              </a:r>
              <a:r>
                <a:rPr kumimoji="0" lang="de-DE" altLang="de-DE" sz="1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měření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Rectangle 56"/>
            <p:cNvSpPr>
              <a:spLocks noChangeArrowheads="1"/>
            </p:cNvSpPr>
            <p:nvPr/>
          </p:nvSpPr>
          <p:spPr bwMode="auto">
            <a:xfrm>
              <a:off x="436563" y="5673725"/>
              <a:ext cx="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9" name="Gruppieren 78"/>
          <p:cNvGrpSpPr/>
          <p:nvPr/>
        </p:nvGrpSpPr>
        <p:grpSpPr>
          <a:xfrm>
            <a:off x="4560888" y="4189413"/>
            <a:ext cx="4456113" cy="1903412"/>
            <a:chOff x="4560888" y="4189413"/>
            <a:chExt cx="4456113" cy="1903412"/>
          </a:xfrm>
        </p:grpSpPr>
        <p:sp>
          <p:nvSpPr>
            <p:cNvPr id="17" name="Rectangle 10"/>
            <p:cNvSpPr>
              <a:spLocks noChangeArrowheads="1"/>
            </p:cNvSpPr>
            <p:nvPr/>
          </p:nvSpPr>
          <p:spPr bwMode="auto">
            <a:xfrm>
              <a:off x="4560888" y="4189413"/>
              <a:ext cx="4456113" cy="1903412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4" name="Rectangle 57"/>
            <p:cNvSpPr>
              <a:spLocks noChangeArrowheads="1"/>
            </p:cNvSpPr>
            <p:nvPr/>
          </p:nvSpPr>
          <p:spPr bwMode="auto">
            <a:xfrm>
              <a:off x="4652963" y="4229100"/>
              <a:ext cx="401638" cy="455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400" b="1" i="0" u="none" strike="noStrike" cap="none" normalizeH="0" baseline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cs typeface="Arial" pitchFamily="34" charset="0"/>
                </a:rPr>
                <a:t>in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Rectangle 58"/>
            <p:cNvSpPr>
              <a:spLocks noChangeArrowheads="1"/>
            </p:cNvSpPr>
            <p:nvPr/>
          </p:nvSpPr>
          <p:spPr bwMode="auto">
            <a:xfrm>
              <a:off x="4887913" y="4229100"/>
              <a:ext cx="257175" cy="455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400" b="1" i="0" u="none" strike="noStrike" cap="none" normalizeH="0" baseline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cs typeface="Arial" pitchFamily="34" charset="0"/>
                </a:rPr>
                <a:t>-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Rectangle 59"/>
            <p:cNvSpPr>
              <a:spLocks noChangeArrowheads="1"/>
            </p:cNvSpPr>
            <p:nvPr/>
          </p:nvSpPr>
          <p:spPr bwMode="auto">
            <a:xfrm>
              <a:off x="4978401" y="4229100"/>
              <a:ext cx="630238" cy="455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400" b="1" i="0" u="none" strike="noStrike" cap="none" normalizeH="0" baseline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cs typeface="Arial" pitchFamily="34" charset="0"/>
                </a:rPr>
                <a:t>line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Rectangle 60"/>
            <p:cNvSpPr>
              <a:spLocks noChangeArrowheads="1"/>
            </p:cNvSpPr>
            <p:nvPr/>
          </p:nvSpPr>
          <p:spPr bwMode="auto">
            <a:xfrm>
              <a:off x="4652963" y="4592638"/>
              <a:ext cx="236538" cy="34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cs typeface="Arial" pitchFamily="34" charset="0"/>
                </a:rPr>
                <a:t>»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Rectangle 61"/>
            <p:cNvSpPr>
              <a:spLocks noChangeArrowheads="1"/>
            </p:cNvSpPr>
            <p:nvPr/>
          </p:nvSpPr>
          <p:spPr bwMode="auto">
            <a:xfrm>
              <a:off x="4832351" y="4592638"/>
              <a:ext cx="359418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cs-CZ" altLang="de-DE" dirty="0">
                  <a:solidFill>
                    <a:srgbClr val="000000"/>
                  </a:solidFill>
                  <a:latin typeface="Calibri" pitchFamily="34" charset="0"/>
                </a:rPr>
                <a:t>Integrace do výroby</a:t>
              </a:r>
              <a:r>
                <a:rPr kumimoji="0" lang="en-GB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|</a:t>
              </a:r>
              <a:r>
                <a:rPr kumimoji="0" lang="en-GB" altLang="de-DE" sz="1800" b="0" i="0" u="none" strike="noStrike" cap="none" normalizeH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lang="cs-CZ" altLang="de-DE" dirty="0">
                  <a:solidFill>
                    <a:srgbClr val="000000"/>
                  </a:solidFill>
                  <a:latin typeface="Calibri" pitchFamily="34" charset="0"/>
                </a:rPr>
                <a:t>Vzorky zůstávají</a:t>
              </a:r>
              <a:r>
                <a:rPr kumimoji="0" lang="en-GB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GB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Rectangle 62"/>
            <p:cNvSpPr>
              <a:spLocks noChangeArrowheads="1"/>
            </p:cNvSpPr>
            <p:nvPr/>
          </p:nvSpPr>
          <p:spPr bwMode="auto">
            <a:xfrm>
              <a:off x="4832351" y="4862513"/>
              <a:ext cx="33886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ve výrobním procesu během měření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Rectangle 63"/>
            <p:cNvSpPr>
              <a:spLocks noChangeArrowheads="1"/>
            </p:cNvSpPr>
            <p:nvPr/>
          </p:nvSpPr>
          <p:spPr bwMode="auto">
            <a:xfrm>
              <a:off x="4652963" y="5132388"/>
              <a:ext cx="236538" cy="34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cs typeface="Arial" pitchFamily="34" charset="0"/>
                </a:rPr>
                <a:t>»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Rectangle 64"/>
            <p:cNvSpPr>
              <a:spLocks noChangeArrowheads="1"/>
            </p:cNvSpPr>
            <p:nvPr/>
          </p:nvSpPr>
          <p:spPr bwMode="auto">
            <a:xfrm>
              <a:off x="4832351" y="5132388"/>
              <a:ext cx="32414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cs-CZ" altLang="de-DE" dirty="0">
                  <a:solidFill>
                    <a:srgbClr val="000000"/>
                  </a:solidFill>
                  <a:latin typeface="Calibri" pitchFamily="34" charset="0"/>
                </a:rPr>
                <a:t>Kontinuální měření v reálném čase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" name="Rectangle 65"/>
            <p:cNvSpPr>
              <a:spLocks noChangeArrowheads="1"/>
            </p:cNvSpPr>
            <p:nvPr/>
          </p:nvSpPr>
          <p:spPr bwMode="auto">
            <a:xfrm>
              <a:off x="6281738" y="5132388"/>
              <a:ext cx="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Rectangle 66"/>
            <p:cNvSpPr>
              <a:spLocks noChangeArrowheads="1"/>
            </p:cNvSpPr>
            <p:nvPr/>
          </p:nvSpPr>
          <p:spPr bwMode="auto">
            <a:xfrm>
              <a:off x="6350001" y="5132388"/>
              <a:ext cx="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Rectangle 67"/>
            <p:cNvSpPr>
              <a:spLocks noChangeArrowheads="1"/>
            </p:cNvSpPr>
            <p:nvPr/>
          </p:nvSpPr>
          <p:spPr bwMode="auto">
            <a:xfrm>
              <a:off x="4652963" y="5403850"/>
              <a:ext cx="236538" cy="34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cs typeface="Arial" pitchFamily="34" charset="0"/>
                </a:rPr>
                <a:t>»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Rectangle 68"/>
            <p:cNvSpPr>
              <a:spLocks noChangeArrowheads="1"/>
            </p:cNvSpPr>
            <p:nvPr/>
          </p:nvSpPr>
          <p:spPr bwMode="auto">
            <a:xfrm>
              <a:off x="4832351" y="5403850"/>
              <a:ext cx="388266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Anal</a:t>
              </a:r>
              <a:r>
                <a:rPr kumimoji="0" lang="cs-CZ" altLang="de-DE" sz="1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ýza</a:t>
              </a:r>
              <a:r>
                <a:rPr kumimoji="0" lang="cs-CZ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v podmínkách výrobního procesu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424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nhaltsplatzhalter 12">
            <a:extLst>
              <a:ext uri="{FF2B5EF4-FFF2-40B4-BE49-F238E27FC236}">
                <a16:creationId xmlns:a16="http://schemas.microsoft.com/office/drawing/2014/main" id="{B547292F-A418-4A74-A5A8-1B767DD431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4" r="18854"/>
          <a:stretch/>
        </p:blipFill>
        <p:spPr>
          <a:xfrm>
            <a:off x="4718585" y="1483470"/>
            <a:ext cx="4305600" cy="460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Konfigurace systému</a:t>
            </a:r>
            <a:br>
              <a:rPr lang="en-GB" dirty="0"/>
            </a:br>
            <a:r>
              <a:rPr lang="en-GB" sz="3200" dirty="0"/>
              <a:t>P</a:t>
            </a:r>
            <a:r>
              <a:rPr lang="cs-CZ" sz="3200" dirty="0" err="1"/>
              <a:t>ráškové</a:t>
            </a:r>
            <a:r>
              <a:rPr lang="cs-CZ" sz="3200" dirty="0"/>
              <a:t> barvy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2"/>
          </p:nvPr>
        </p:nvSpPr>
        <p:spPr/>
        <p:txBody>
          <a:bodyPr>
            <a:noAutofit/>
          </a:bodyPr>
          <a:lstStyle/>
          <a:p>
            <a:r>
              <a:rPr lang="cs-CZ" sz="2400" dirty="0"/>
              <a:t>S</a:t>
            </a:r>
            <a:r>
              <a:rPr lang="en-GB" sz="2400" dirty="0" err="1"/>
              <a:t>en</a:t>
            </a:r>
            <a:r>
              <a:rPr lang="cs-CZ" sz="2400" dirty="0"/>
              <a:t>z</a:t>
            </a:r>
            <a:r>
              <a:rPr lang="en-GB" sz="2400" dirty="0"/>
              <a:t>or </a:t>
            </a:r>
            <a:r>
              <a:rPr lang="cs-CZ" sz="2400" dirty="0"/>
              <a:t>laserové difrakce </a:t>
            </a:r>
            <a:r>
              <a:rPr lang="en-GB" sz="2400" b="1" dirty="0">
                <a:solidFill>
                  <a:schemeClr val="accent1"/>
                </a:solidFill>
              </a:rPr>
              <a:t>HELOS</a:t>
            </a:r>
            <a:r>
              <a:rPr lang="en-GB" sz="2400" dirty="0">
                <a:solidFill>
                  <a:schemeClr val="accent1"/>
                </a:solidFill>
              </a:rPr>
              <a:t>/</a:t>
            </a:r>
            <a:r>
              <a:rPr lang="en-GB" sz="2400" b="1" dirty="0">
                <a:solidFill>
                  <a:schemeClr val="accent1"/>
                </a:solidFill>
              </a:rPr>
              <a:t>BR </a:t>
            </a:r>
            <a:r>
              <a:rPr lang="en-GB" sz="2400" dirty="0" err="1"/>
              <a:t>OneModule</a:t>
            </a:r>
            <a:r>
              <a:rPr lang="en-GB" sz="2400" dirty="0"/>
              <a:t> </a:t>
            </a:r>
            <a:r>
              <a:rPr lang="en-GB" sz="2400" dirty="0">
                <a:solidFill>
                  <a:schemeClr val="tx2"/>
                </a:solidFill>
              </a:rPr>
              <a:t>| OM</a:t>
            </a:r>
          </a:p>
          <a:p>
            <a:pPr lvl="1"/>
            <a:r>
              <a:rPr lang="en-GB" sz="2000" dirty="0"/>
              <a:t>M</a:t>
            </a:r>
            <a:r>
              <a:rPr lang="cs-CZ" sz="2000" dirty="0" err="1"/>
              <a:t>ěřící</a:t>
            </a:r>
            <a:r>
              <a:rPr lang="cs-CZ" sz="2000" dirty="0"/>
              <a:t> rozsah</a:t>
            </a:r>
            <a:br>
              <a:rPr lang="en-GB" sz="2000" dirty="0"/>
            </a:br>
            <a:r>
              <a:rPr lang="en-GB" sz="2000" dirty="0">
                <a:solidFill>
                  <a:schemeClr val="accent1"/>
                </a:solidFill>
              </a:rPr>
              <a:t>R4</a:t>
            </a:r>
            <a:r>
              <a:rPr lang="en-GB" sz="2000" dirty="0"/>
              <a:t> | 0.5 - 350 µm</a:t>
            </a:r>
          </a:p>
          <a:p>
            <a:r>
              <a:rPr lang="cs-CZ" sz="2400" dirty="0"/>
              <a:t>Suchá disperze </a:t>
            </a:r>
            <a:r>
              <a:rPr lang="en-GB" sz="2400" b="1" dirty="0">
                <a:solidFill>
                  <a:schemeClr val="accent1"/>
                </a:solidFill>
              </a:rPr>
              <a:t>RODOS</a:t>
            </a:r>
            <a:r>
              <a:rPr lang="en-GB" sz="2400" dirty="0"/>
              <a:t> </a:t>
            </a:r>
            <a:r>
              <a:rPr lang="cs-CZ" sz="2400" dirty="0"/>
              <a:t>nebo</a:t>
            </a:r>
            <a:r>
              <a:rPr lang="en-GB" sz="2400" dirty="0"/>
              <a:t> </a:t>
            </a:r>
            <a:r>
              <a:rPr lang="en-GB" sz="2400" b="1" dirty="0">
                <a:solidFill>
                  <a:schemeClr val="accent1"/>
                </a:solidFill>
              </a:rPr>
              <a:t>RODOS</a:t>
            </a:r>
            <a:r>
              <a:rPr lang="en-GB" sz="2400" dirty="0">
                <a:solidFill>
                  <a:schemeClr val="accent1"/>
                </a:solidFill>
              </a:rPr>
              <a:t>/</a:t>
            </a:r>
            <a:r>
              <a:rPr lang="en-GB" sz="2400" b="1" dirty="0">
                <a:solidFill>
                  <a:schemeClr val="accent1"/>
                </a:solidFill>
              </a:rPr>
              <a:t>L</a:t>
            </a:r>
          </a:p>
          <a:p>
            <a:pPr lvl="1"/>
            <a:r>
              <a:rPr lang="en-GB" sz="2000" dirty="0"/>
              <a:t>4 mm </a:t>
            </a:r>
            <a:r>
              <a:rPr lang="cs-CZ" sz="2000" dirty="0"/>
              <a:t>tryska</a:t>
            </a:r>
            <a:endParaRPr lang="en-GB" sz="2000" dirty="0"/>
          </a:p>
          <a:p>
            <a:r>
              <a:rPr lang="en-GB" sz="2400" dirty="0"/>
              <a:t>P</a:t>
            </a:r>
            <a:r>
              <a:rPr lang="cs-CZ" sz="2400" dirty="0" err="1"/>
              <a:t>řesný</a:t>
            </a:r>
            <a:r>
              <a:rPr lang="cs-CZ" sz="2400" dirty="0"/>
              <a:t> vibrační podavač</a:t>
            </a:r>
            <a:r>
              <a:rPr lang="en-GB" sz="2400" dirty="0"/>
              <a:t> </a:t>
            </a:r>
            <a:r>
              <a:rPr lang="en-GB" sz="2400" b="1" dirty="0">
                <a:solidFill>
                  <a:schemeClr val="accent1"/>
                </a:solidFill>
              </a:rPr>
              <a:t>VIBRI</a:t>
            </a:r>
            <a:r>
              <a:rPr lang="en-GB" sz="2400" dirty="0">
                <a:solidFill>
                  <a:schemeClr val="accent1"/>
                </a:solidFill>
              </a:rPr>
              <a:t>/</a:t>
            </a:r>
            <a:r>
              <a:rPr lang="en-GB" sz="2400" b="1" dirty="0">
                <a:solidFill>
                  <a:schemeClr val="accent1"/>
                </a:solidFill>
              </a:rPr>
              <a:t>L</a:t>
            </a:r>
          </a:p>
          <a:p>
            <a:pPr lvl="1"/>
            <a:r>
              <a:rPr lang="en-GB" sz="2000" dirty="0" err="1"/>
              <a:t>Skluz</a:t>
            </a:r>
            <a:r>
              <a:rPr lang="en-GB" sz="2000" dirty="0"/>
              <a:t> </a:t>
            </a:r>
            <a:r>
              <a:rPr lang="en-GB" sz="2000" dirty="0" err="1"/>
              <a:t>ve</a:t>
            </a:r>
            <a:r>
              <a:rPr lang="en-GB" sz="2000" dirty="0"/>
              <a:t> </a:t>
            </a:r>
            <a:r>
              <a:rPr lang="en-GB" sz="2000" dirty="0" err="1"/>
              <a:t>tvaru</a:t>
            </a:r>
            <a:r>
              <a:rPr lang="en-GB" sz="2000" dirty="0"/>
              <a:t> U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746942" y="1502509"/>
            <a:ext cx="212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HELOS</a:t>
            </a:r>
            <a:r>
              <a:rPr lang="de-D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de-D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 </a:t>
            </a:r>
            <a:r>
              <a:rPr lang="de-D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  <a:r>
              <a:rPr lang="de-D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RODOS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7236295" y="5715053"/>
            <a:ext cx="1776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0.1 µm – 875 µm</a:t>
            </a:r>
          </a:p>
        </p:txBody>
      </p:sp>
    </p:spTree>
    <p:extLst>
      <p:ext uri="{BB962C8B-B14F-4D97-AF65-F5344CB8AC3E}">
        <p14:creationId xmlns:p14="http://schemas.microsoft.com/office/powerpoint/2010/main" val="88895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20651" y="0"/>
            <a:ext cx="8195766" cy="1059715"/>
          </a:xfrm>
        </p:spPr>
        <p:txBody>
          <a:bodyPr/>
          <a:lstStyle/>
          <a:p>
            <a:r>
              <a:rPr lang="cs-CZ" dirty="0"/>
              <a:t>Aplikace měření</a:t>
            </a:r>
            <a:br>
              <a:rPr lang="en-GB" dirty="0"/>
            </a:br>
            <a:r>
              <a:rPr lang="cs-CZ" sz="3200" dirty="0"/>
              <a:t>Příprava vzorků</a:t>
            </a:r>
            <a:r>
              <a:rPr lang="en-GB" sz="3200" dirty="0"/>
              <a:t> | </a:t>
            </a:r>
            <a:r>
              <a:rPr lang="en-GB" sz="3200" dirty="0" err="1"/>
              <a:t>Dispe</a:t>
            </a:r>
            <a:r>
              <a:rPr lang="cs-CZ" sz="3200" dirty="0" err="1"/>
              <a:t>rze</a:t>
            </a:r>
            <a:r>
              <a:rPr lang="en-GB" sz="3200" dirty="0"/>
              <a:t> | M</a:t>
            </a:r>
            <a:r>
              <a:rPr lang="cs-CZ" sz="3200" dirty="0" err="1"/>
              <a:t>ěření</a:t>
            </a:r>
            <a:endParaRPr lang="en-GB" sz="2800" spc="-20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1502671"/>
              </p:ext>
            </p:extLst>
          </p:nvPr>
        </p:nvGraphicFramePr>
        <p:xfrm>
          <a:off x="120650" y="1484313"/>
          <a:ext cx="8902700" cy="48302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776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50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5235">
                <a:tc>
                  <a:txBody>
                    <a:bodyPr/>
                    <a:lstStyle/>
                    <a:p>
                      <a:pPr marL="0" algn="l" defTabSz="1301750" rtl="0" eaLnBrk="1" latinLnBrk="0" hangingPunct="1"/>
                      <a:r>
                        <a:rPr lang="en-GB" sz="2200" b="1" kern="1200" noProof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Measuring</a:t>
                      </a:r>
                      <a:r>
                        <a:rPr lang="en-GB" sz="2200" b="1" kern="1200" baseline="0" noProof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Procedure         </a:t>
                      </a:r>
                      <a:endParaRPr lang="en-GB" sz="2200" b="1" kern="1200" noProof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9600" marB="39600"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2200" b="1" kern="1200" noProof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9600" marB="39600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2431">
                <a:tc>
                  <a:txBody>
                    <a:bodyPr/>
                    <a:lstStyle/>
                    <a:p>
                      <a:pPr marL="0" indent="0">
                        <a:buClr>
                          <a:schemeClr val="accent1"/>
                        </a:buClr>
                        <a:buFont typeface="Calibri" pitchFamily="34" charset="0"/>
                        <a:buNone/>
                      </a:pPr>
                      <a:r>
                        <a:rPr lang="en-GB" sz="2200" b="1" baseline="0" noProof="0" dirty="0"/>
                        <a:t>P</a:t>
                      </a:r>
                      <a:r>
                        <a:rPr lang="cs-CZ" sz="2200" b="1" baseline="0" noProof="0" dirty="0" err="1"/>
                        <a:t>říprava</a:t>
                      </a:r>
                      <a:r>
                        <a:rPr lang="cs-CZ" sz="2200" b="1" baseline="0" noProof="0" dirty="0"/>
                        <a:t> vzorku</a:t>
                      </a:r>
                      <a:endParaRPr lang="en-GB" sz="2200" b="1" noProof="0" dirty="0"/>
                    </a:p>
                  </a:txBody>
                  <a:tcPr marT="39600" marB="39600"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Clr>
                          <a:schemeClr val="accent1"/>
                        </a:buClr>
                        <a:buFont typeface="Calibri" pitchFamily="34" charset="0"/>
                        <a:buChar char="»"/>
                      </a:pPr>
                      <a:r>
                        <a:rPr lang="en-US" sz="2200" b="1" kern="1200" noProof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Ruční</a:t>
                      </a:r>
                      <a:r>
                        <a:rPr lang="en-US" sz="2200" b="1" kern="1200" noProof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b="1" kern="1200" noProof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odběr</a:t>
                      </a:r>
                      <a:r>
                        <a:rPr lang="en-US" sz="2200" b="1" kern="1200" noProof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b="1" kern="1200" noProof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vzorků</a:t>
                      </a:r>
                      <a:r>
                        <a:rPr lang="en-US" sz="2200" b="1" kern="1200" noProof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| </a:t>
                      </a:r>
                      <a:r>
                        <a:rPr lang="en-US" sz="2200" b="1" kern="1200" noProof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Ideálně</a:t>
                      </a:r>
                      <a:r>
                        <a:rPr lang="en-US" sz="2200" b="1" kern="1200" noProof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b="1" kern="1200" noProof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pomocí</a:t>
                      </a:r>
                      <a:r>
                        <a:rPr lang="en-US" sz="2200" b="1" kern="1200" noProof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b="1" kern="1200" noProof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rozdělovače</a:t>
                      </a:r>
                      <a:r>
                        <a:rPr lang="en-US" sz="2200" b="1" kern="1200" noProof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b="1" kern="1200" noProof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vzorků</a:t>
                      </a:r>
                      <a:r>
                        <a:rPr lang="en-US" sz="2200" b="1" kern="1200" noProof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| </a:t>
                      </a:r>
                      <a:r>
                        <a:rPr lang="en-US" sz="2200" b="1" kern="1200" noProof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Točiv</a:t>
                      </a:r>
                      <a:r>
                        <a:rPr lang="cs-CZ" sz="2200" b="1" kern="1200" noProof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é dělení</a:t>
                      </a:r>
                      <a:endParaRPr lang="en-US" sz="2200" b="1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defTabSz="914400" rtl="0" eaLnBrk="1" latinLnBrk="0" hangingPunct="1">
                        <a:buClr>
                          <a:schemeClr val="accent1"/>
                        </a:buClr>
                        <a:buFont typeface="Calibri" pitchFamily="34" charset="0"/>
                        <a:buChar char="»"/>
                      </a:pPr>
                      <a:r>
                        <a:rPr lang="en-US" sz="2200" b="0" kern="12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Ruční</a:t>
                      </a:r>
                      <a:r>
                        <a:rPr lang="en-US" sz="22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b="0" kern="12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zadání</a:t>
                      </a:r>
                      <a:r>
                        <a:rPr lang="en-US" sz="22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b="0" kern="12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vzorku</a:t>
                      </a:r>
                      <a:r>
                        <a:rPr lang="en-US" sz="22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do </a:t>
                      </a:r>
                      <a:r>
                        <a:rPr lang="en-US" sz="2200" b="0" kern="12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nálevky</a:t>
                      </a:r>
                      <a:r>
                        <a:rPr lang="en-US" sz="22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VIBRI  </a:t>
                      </a:r>
                    </a:p>
                    <a:p>
                      <a:pPr marL="285750" indent="-285750" algn="l" defTabSz="914400" rtl="0" eaLnBrk="1" latinLnBrk="0" hangingPunct="1">
                        <a:buClr>
                          <a:schemeClr val="accent1"/>
                        </a:buClr>
                        <a:buFont typeface="Calibri" pitchFamily="34" charset="0"/>
                        <a:buChar char="»"/>
                      </a:pPr>
                      <a:r>
                        <a:rPr lang="en-US" sz="2200" b="0" kern="12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Hmotnost</a:t>
                      </a:r>
                      <a:r>
                        <a:rPr lang="en-US" sz="22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b="0" kern="12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vzorku</a:t>
                      </a:r>
                      <a:r>
                        <a:rPr lang="en-US" sz="22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b="0" kern="12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cca</a:t>
                      </a:r>
                      <a:r>
                        <a:rPr lang="en-US" sz="22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2 - 5 g</a:t>
                      </a:r>
                    </a:p>
                  </a:txBody>
                  <a:tcPr marT="39600" marB="39600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3297">
                <a:tc>
                  <a:txBody>
                    <a:bodyPr/>
                    <a:lstStyle/>
                    <a:p>
                      <a:pPr marL="0" indent="0">
                        <a:buClr>
                          <a:schemeClr val="accent1"/>
                        </a:buClr>
                        <a:buFont typeface="Calibri" pitchFamily="34" charset="0"/>
                        <a:buNone/>
                      </a:pPr>
                      <a:r>
                        <a:rPr lang="en-GB" sz="2200" b="1" noProof="0" dirty="0" err="1"/>
                        <a:t>Disper</a:t>
                      </a:r>
                      <a:r>
                        <a:rPr lang="cs-CZ" sz="2200" b="1" noProof="0" dirty="0"/>
                        <a:t>ze</a:t>
                      </a:r>
                      <a:endParaRPr lang="en-GB" sz="2200" b="1" noProof="0" dirty="0"/>
                    </a:p>
                  </a:txBody>
                  <a:tcPr marT="39600" marB="39600"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 defTabSz="914400" rtl="0" eaLnBrk="1" latinLnBrk="0" hangingPunct="1">
                        <a:buClr>
                          <a:schemeClr val="accent1"/>
                        </a:buClr>
                        <a:buFont typeface="Calibri" pitchFamily="34" charset="0"/>
                        <a:buChar char="»"/>
                      </a:pPr>
                      <a:r>
                        <a:rPr lang="en-US" sz="2200" b="0" kern="12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Rychlost</a:t>
                      </a:r>
                      <a:r>
                        <a:rPr lang="en-US" sz="22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b="0" kern="12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posuvu</a:t>
                      </a:r>
                      <a:r>
                        <a:rPr lang="en-US" sz="22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VIBRI | 75 – 85 % pro </a:t>
                      </a:r>
                      <a:r>
                        <a:rPr lang="en-US" sz="2200" b="0" kern="12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kopta</a:t>
                      </a:r>
                      <a:r>
                        <a:rPr lang="en-US" sz="22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= 5 % </a:t>
                      </a:r>
                    </a:p>
                    <a:p>
                      <a:pPr marL="285750" indent="-285750" algn="l" defTabSz="914400" rtl="0" eaLnBrk="1" latinLnBrk="0" hangingPunct="1">
                        <a:buClr>
                          <a:schemeClr val="accent1"/>
                        </a:buClr>
                        <a:buFont typeface="Calibri" pitchFamily="34" charset="0"/>
                        <a:buChar char="»"/>
                      </a:pPr>
                      <a:r>
                        <a:rPr lang="pt-BR" sz="22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Primární tlak RODOS 3 bar</a:t>
                      </a:r>
                      <a:endParaRPr lang="en-GB" sz="2200" b="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9600" marB="39600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7135">
                <a:tc>
                  <a:txBody>
                    <a:bodyPr/>
                    <a:lstStyle/>
                    <a:p>
                      <a:pPr marL="0" indent="0">
                        <a:buClr>
                          <a:schemeClr val="accent1"/>
                        </a:buClr>
                        <a:buFont typeface="Calibri" pitchFamily="34" charset="0"/>
                        <a:buNone/>
                      </a:pPr>
                      <a:r>
                        <a:rPr lang="en-GB" sz="2200" b="1" noProof="0" dirty="0"/>
                        <a:t>M</a:t>
                      </a:r>
                      <a:r>
                        <a:rPr lang="cs-CZ" sz="2200" b="1" noProof="0" dirty="0" err="1"/>
                        <a:t>ěření</a:t>
                      </a:r>
                      <a:endParaRPr lang="en-GB" sz="2200" b="1" noProof="0" dirty="0"/>
                    </a:p>
                    <a:p>
                      <a:pPr marL="0" indent="0">
                        <a:buClr>
                          <a:schemeClr val="accent1"/>
                        </a:buClr>
                        <a:buFont typeface="Calibri" pitchFamily="34" charset="0"/>
                        <a:buNone/>
                      </a:pPr>
                      <a:endParaRPr lang="en-GB" sz="2200" b="1" noProof="0" dirty="0"/>
                    </a:p>
                    <a:p>
                      <a:pPr marL="0" indent="0">
                        <a:buClr>
                          <a:schemeClr val="accent1"/>
                        </a:buClr>
                        <a:buFont typeface="Calibri" pitchFamily="34" charset="0"/>
                        <a:buNone/>
                      </a:pPr>
                      <a:r>
                        <a:rPr lang="cs-CZ" sz="2200" b="0" noProof="0" dirty="0">
                          <a:solidFill>
                            <a:schemeClr val="tx2"/>
                          </a:solidFill>
                        </a:rPr>
                        <a:t>Doba trvání</a:t>
                      </a:r>
                      <a:r>
                        <a:rPr lang="en-GB" sz="2200" b="0" noProof="0" dirty="0">
                          <a:solidFill>
                            <a:schemeClr val="tx2"/>
                          </a:solidFill>
                        </a:rPr>
                        <a:t> &lt; 30 s</a:t>
                      </a:r>
                    </a:p>
                  </a:txBody>
                  <a:tcPr marT="39600" marB="39600"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1" indent="-285750" algn="l" defTabSz="914400" rtl="0" eaLnBrk="1" latinLnBrk="0" hangingPunct="1">
                        <a:buClr>
                          <a:schemeClr val="accent1"/>
                        </a:buClr>
                        <a:buFont typeface="Calibri" pitchFamily="34" charset="0"/>
                        <a:buChar char="»"/>
                      </a:pPr>
                      <a:r>
                        <a:rPr lang="en-GB" sz="2200" b="0" i="0" kern="12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Referenční</a:t>
                      </a:r>
                      <a:r>
                        <a:rPr lang="en-GB" sz="2200" b="0" i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200" b="0" i="0" kern="12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měření</a:t>
                      </a:r>
                      <a:r>
                        <a:rPr lang="en-GB" sz="2200" b="0" i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10 s</a:t>
                      </a:r>
                      <a:endParaRPr lang="en-GB" sz="2200" b="0" i="0" kern="12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1" indent="-285750" algn="l" defTabSz="914400" rtl="0" eaLnBrk="1" latinLnBrk="0" hangingPunct="1">
                        <a:buClr>
                          <a:schemeClr val="accent1"/>
                        </a:buClr>
                        <a:buFont typeface="Calibri" pitchFamily="34" charset="0"/>
                        <a:buChar char="»"/>
                      </a:pPr>
                      <a:r>
                        <a:rPr lang="pl-PL" sz="2200" b="0" i="0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Začátek měření na kopt = 2 %</a:t>
                      </a:r>
                      <a:endParaRPr lang="en-GB" sz="2200" b="0" i="0" kern="12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1" indent="-285750" algn="l" defTabSz="914400" rtl="0" eaLnBrk="1" latinLnBrk="0" hangingPunct="1">
                        <a:buClr>
                          <a:schemeClr val="accent1"/>
                        </a:buClr>
                        <a:buFont typeface="Calibri" pitchFamily="34" charset="0"/>
                        <a:buChar char="»"/>
                      </a:pPr>
                      <a:r>
                        <a:rPr lang="en-GB" sz="2200" b="0" i="0" kern="12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Doba</a:t>
                      </a:r>
                      <a:r>
                        <a:rPr lang="en-GB" sz="2200" b="0" i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200" b="0" i="0" kern="12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měření</a:t>
                      </a:r>
                      <a:r>
                        <a:rPr lang="en-GB" sz="2200" b="0" i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5 </a:t>
                      </a:r>
                      <a:r>
                        <a:rPr lang="en-GB" sz="2200" b="0" i="0" kern="12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až</a:t>
                      </a:r>
                      <a:r>
                        <a:rPr lang="en-GB" sz="2200" b="0" i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10 s | V </a:t>
                      </a:r>
                      <a:r>
                        <a:rPr lang="en-GB" sz="2200" b="0" i="0" kern="12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případě</a:t>
                      </a:r>
                      <a:r>
                        <a:rPr lang="en-GB" sz="2200" b="0" i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200" b="0" i="0" kern="12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potřeby</a:t>
                      </a:r>
                      <a:r>
                        <a:rPr lang="en-GB" sz="2200" b="0" i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200" b="0" i="0" kern="12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čištění</a:t>
                      </a:r>
                      <a:endParaRPr lang="en-GB" sz="2200" b="0" i="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9600" marB="39600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0413">
                <a:tc>
                  <a:txBody>
                    <a:bodyPr/>
                    <a:lstStyle/>
                    <a:p>
                      <a:pPr marL="0" indent="0">
                        <a:buClr>
                          <a:schemeClr val="accent1"/>
                        </a:buClr>
                        <a:buFont typeface="Calibri" pitchFamily="34" charset="0"/>
                        <a:buNone/>
                      </a:pPr>
                      <a:r>
                        <a:rPr lang="cs-CZ" sz="2200" b="1" noProof="0" dirty="0"/>
                        <a:t>Vyhodnocení</a:t>
                      </a:r>
                      <a:endParaRPr lang="en-GB" sz="2200" b="1" noProof="0" dirty="0"/>
                    </a:p>
                  </a:txBody>
                  <a:tcPr marT="39600" marB="39600"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Clr>
                          <a:schemeClr val="accent1"/>
                        </a:buClr>
                        <a:buFont typeface="Calibri" pitchFamily="34" charset="0"/>
                        <a:buChar char="»"/>
                      </a:pPr>
                      <a:r>
                        <a:rPr lang="cs-CZ" sz="2200" b="0" i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FREE</a:t>
                      </a:r>
                      <a:r>
                        <a:rPr lang="en-GB" sz="2200" b="0" i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| Fraunhofer</a:t>
                      </a:r>
                      <a:r>
                        <a:rPr lang="cs-CZ" sz="2200" b="0" i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en-GB" sz="2200" b="0" i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bez </a:t>
                      </a:r>
                      <a:r>
                        <a:rPr lang="cs-CZ" sz="2200" b="0" i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optických </a:t>
                      </a:r>
                      <a:r>
                        <a:rPr lang="en-GB" sz="2200" b="0" i="0" kern="12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parametrů</a:t>
                      </a:r>
                      <a:endParaRPr lang="en-GB" sz="2200" b="0" i="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9600" marB="39600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1211865"/>
      </p:ext>
    </p:extLst>
  </p:cSld>
  <p:clrMapOvr>
    <a:masterClrMapping/>
  </p:clrMapOvr>
</p:sld>
</file>

<file path=ppt/theme/theme1.xml><?xml version="1.0" encoding="utf-8"?>
<a:theme xmlns:a="http://schemas.openxmlformats.org/drawingml/2006/main" name="130903_Sympatec_Folienmaster_(2.0)">
  <a:themeElements>
    <a:clrScheme name="130829 Sympatec_Colors (2.0)">
      <a:dk1>
        <a:sysClr val="windowText" lastClr="000000"/>
      </a:dk1>
      <a:lt1>
        <a:sysClr val="window" lastClr="FFFFFF"/>
      </a:lt1>
      <a:dk2>
        <a:srgbClr val="7F7F7F"/>
      </a:dk2>
      <a:lt2>
        <a:srgbClr val="EAEAEA"/>
      </a:lt2>
      <a:accent1>
        <a:srgbClr val="C00000"/>
      </a:accent1>
      <a:accent2>
        <a:srgbClr val="00EA00"/>
      </a:accent2>
      <a:accent3>
        <a:srgbClr val="373AC9"/>
      </a:accent3>
      <a:accent4>
        <a:srgbClr val="FFFF00"/>
      </a:accent4>
      <a:accent5>
        <a:srgbClr val="000096"/>
      </a:accent5>
      <a:accent6>
        <a:srgbClr val="FA431E"/>
      </a:accent6>
      <a:hlink>
        <a:srgbClr val="C00000"/>
      </a:hlink>
      <a:folHlink>
        <a:srgbClr val="FF8181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130903_Sympatec_Folienmaster_(2.0)</Template>
  <TotalTime>120</TotalTime>
  <Words>924</Words>
  <Application>Microsoft Office PowerPoint</Application>
  <PresentationFormat>Předvádění na obrazovce (4:3)</PresentationFormat>
  <Paragraphs>201</Paragraphs>
  <Slides>12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8" baseType="lpstr">
      <vt:lpstr>Arial</vt:lpstr>
      <vt:lpstr>Calibri</vt:lpstr>
      <vt:lpstr>Cambria Math</vt:lpstr>
      <vt:lpstr>Symbol</vt:lpstr>
      <vt:lpstr>Wingdings</vt:lpstr>
      <vt:lpstr>130903_Sympatec_Folienmaster_(2.0)</vt:lpstr>
      <vt:lpstr>HELOS &amp; RODOS | Laserová Diffrakce  Práškové barvy</vt:lpstr>
      <vt:lpstr>Práškové barvy Složení</vt:lpstr>
      <vt:lpstr>Práškové barvy Výroba</vt:lpstr>
      <vt:lpstr>Laserová difrakce | Princip interakce | Částicové a laserové světelné vlny</vt:lpstr>
      <vt:lpstr>Senzor Optická sestava</vt:lpstr>
      <vt:lpstr>Disperzní zařízení Reprodukovatelný efekt disperze</vt:lpstr>
      <vt:lpstr>Instalační modely Laboratorní měření              Výrobní měření</vt:lpstr>
      <vt:lpstr>Konfigurace systému Práškové barvy</vt:lpstr>
      <vt:lpstr>Aplikace měření Příprava vzorků | Disperze | Měření</vt:lpstr>
      <vt:lpstr>Výsledky měření Práškové barvy | 2 šarže</vt:lpstr>
      <vt:lpstr>Konfigurace Systému Mokré pigmnety</vt:lpstr>
      <vt:lpstr>Práškové barvy &amp; pigmenty Výhody HELOS | RODOS | QUIXEL</vt:lpstr>
    </vt:vector>
  </TitlesOfParts>
  <Manager>seroethele@sympatec.com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 Report  HELOS/MYTOS | Laser Diffraction</dc:title>
  <dc:creator>Sebastian Roethele</dc:creator>
  <cp:lastModifiedBy>JOSEF CHROMY</cp:lastModifiedBy>
  <cp:revision>437</cp:revision>
  <cp:lastPrinted>2019-02-18T13:04:09Z</cp:lastPrinted>
  <dcterms:created xsi:type="dcterms:W3CDTF">2013-11-19T15:34:41Z</dcterms:created>
  <dcterms:modified xsi:type="dcterms:W3CDTF">2021-11-14T18:30:37Z</dcterms:modified>
</cp:coreProperties>
</file>